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78" r:id="rId1"/>
  </p:sldMasterIdLst>
  <p:notesMasterIdLst>
    <p:notesMasterId r:id="rId28"/>
  </p:notesMasterIdLst>
  <p:handoutMasterIdLst>
    <p:handoutMasterId r:id="rId29"/>
  </p:handoutMasterIdLst>
  <p:sldIdLst>
    <p:sldId id="322" r:id="rId2"/>
    <p:sldId id="331" r:id="rId3"/>
    <p:sldId id="343" r:id="rId4"/>
    <p:sldId id="342" r:id="rId5"/>
    <p:sldId id="334" r:id="rId6"/>
    <p:sldId id="335" r:id="rId7"/>
    <p:sldId id="332" r:id="rId8"/>
    <p:sldId id="374" r:id="rId9"/>
    <p:sldId id="344" r:id="rId10"/>
    <p:sldId id="345" r:id="rId11"/>
    <p:sldId id="346" r:id="rId12"/>
    <p:sldId id="347" r:id="rId13"/>
    <p:sldId id="348" r:id="rId14"/>
    <p:sldId id="362" r:id="rId15"/>
    <p:sldId id="354" r:id="rId16"/>
    <p:sldId id="355" r:id="rId17"/>
    <p:sldId id="356" r:id="rId18"/>
    <p:sldId id="357" r:id="rId19"/>
    <p:sldId id="358" r:id="rId20"/>
    <p:sldId id="368" r:id="rId21"/>
    <p:sldId id="370" r:id="rId22"/>
    <p:sldId id="377" r:id="rId23"/>
    <p:sldId id="360" r:id="rId24"/>
    <p:sldId id="349" r:id="rId25"/>
    <p:sldId id="361" r:id="rId26"/>
    <p:sldId id="376" r:id="rId27"/>
  </p:sldIdLst>
  <p:sldSz cx="9144000" cy="6858000" type="screen4x3"/>
  <p:notesSz cx="9866313" cy="6735763"/>
  <p:defaultTextStyle>
    <a:defPPr>
      <a:defRPr lang="ja-JP"/>
    </a:defPPr>
    <a:lvl1pPr algn="ctr" rtl="0" fontAlgn="base">
      <a:spcBef>
        <a:spcPct val="0"/>
      </a:spcBef>
      <a:spcAft>
        <a:spcPct val="0"/>
      </a:spcAft>
      <a:defRPr kern="1200">
        <a:solidFill>
          <a:schemeClr val="tx1"/>
        </a:solidFill>
        <a:latin typeface="Arial" charset="0"/>
        <a:ea typeface="ＭＳ Ｐゴシック" pitchFamily="50" charset="-128"/>
        <a:cs typeface="+mn-cs"/>
      </a:defRPr>
    </a:lvl1pPr>
    <a:lvl2pPr marL="457200" algn="ctr" rtl="0" fontAlgn="base">
      <a:spcBef>
        <a:spcPct val="0"/>
      </a:spcBef>
      <a:spcAft>
        <a:spcPct val="0"/>
      </a:spcAft>
      <a:defRPr kern="1200">
        <a:solidFill>
          <a:schemeClr val="tx1"/>
        </a:solidFill>
        <a:latin typeface="Arial" charset="0"/>
        <a:ea typeface="ＭＳ Ｐゴシック" pitchFamily="50" charset="-128"/>
        <a:cs typeface="+mn-cs"/>
      </a:defRPr>
    </a:lvl2pPr>
    <a:lvl3pPr marL="914400" algn="ctr" rtl="0" fontAlgn="base">
      <a:spcBef>
        <a:spcPct val="0"/>
      </a:spcBef>
      <a:spcAft>
        <a:spcPct val="0"/>
      </a:spcAft>
      <a:defRPr kern="1200">
        <a:solidFill>
          <a:schemeClr val="tx1"/>
        </a:solidFill>
        <a:latin typeface="Arial" charset="0"/>
        <a:ea typeface="ＭＳ Ｐゴシック" pitchFamily="50" charset="-128"/>
        <a:cs typeface="+mn-cs"/>
      </a:defRPr>
    </a:lvl3pPr>
    <a:lvl4pPr marL="1371600" algn="ctr" rtl="0" fontAlgn="base">
      <a:spcBef>
        <a:spcPct val="0"/>
      </a:spcBef>
      <a:spcAft>
        <a:spcPct val="0"/>
      </a:spcAft>
      <a:defRPr kern="1200">
        <a:solidFill>
          <a:schemeClr val="tx1"/>
        </a:solidFill>
        <a:latin typeface="Arial" charset="0"/>
        <a:ea typeface="ＭＳ Ｐゴシック" pitchFamily="50" charset="-128"/>
        <a:cs typeface="+mn-cs"/>
      </a:defRPr>
    </a:lvl4pPr>
    <a:lvl5pPr marL="1828800" algn="ctr" rtl="0" fontAlgn="base">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92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user" initials="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BBD"/>
    <a:srgbClr val="000099"/>
    <a:srgbClr val="CC3300"/>
    <a:srgbClr val="FF9900"/>
    <a:srgbClr val="FFFF66"/>
    <a:srgbClr val="FFFF99"/>
    <a:srgbClr val="FFCC99"/>
    <a:srgbClr val="FFCC66"/>
    <a:srgbClr val="FF99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8987" autoAdjust="0"/>
  </p:normalViewPr>
  <p:slideViewPr>
    <p:cSldViewPr>
      <p:cViewPr varScale="1">
        <p:scale>
          <a:sx n="74" d="100"/>
          <a:sy n="74" d="100"/>
        </p:scale>
        <p:origin x="1272" y="72"/>
      </p:cViewPr>
      <p:guideLst>
        <p:guide orient="horz" pos="2160"/>
        <p:guide pos="2925"/>
      </p:guideLst>
    </p:cSldViewPr>
  </p:slideViewPr>
  <p:notesTextViewPr>
    <p:cViewPr>
      <p:scale>
        <a:sx n="100" d="100"/>
        <a:sy n="100" d="100"/>
      </p:scale>
      <p:origin x="0" y="0"/>
    </p:cViewPr>
  </p:notesTextViewPr>
  <p:sorterViewPr>
    <p:cViewPr>
      <p:scale>
        <a:sx n="100" d="100"/>
        <a:sy n="100" d="100"/>
      </p:scale>
      <p:origin x="0" y="30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6255" cy="33814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7733" y="0"/>
            <a:ext cx="4276254" cy="338143"/>
          </a:xfrm>
          <a:prstGeom prst="rect">
            <a:avLst/>
          </a:prstGeom>
        </p:spPr>
        <p:txBody>
          <a:bodyPr vert="horz" lIns="91440" tIns="45720" rIns="91440" bIns="45720" rtlCol="0"/>
          <a:lstStyle>
            <a:lvl1pPr algn="r">
              <a:defRPr sz="1200"/>
            </a:lvl1pPr>
          </a:lstStyle>
          <a:p>
            <a:fld id="{0858B669-9486-4DF9-AB75-C3F05D1F2B2B}" type="datetimeFigureOut">
              <a:rPr kumimoji="1" lang="ja-JP" altLang="en-US" smtClean="0"/>
              <a:t>2018/1/18</a:t>
            </a:fld>
            <a:endParaRPr kumimoji="1" lang="ja-JP" altLang="en-US"/>
          </a:p>
        </p:txBody>
      </p:sp>
      <p:sp>
        <p:nvSpPr>
          <p:cNvPr id="4" name="フッター プレースホルダー 3"/>
          <p:cNvSpPr>
            <a:spLocks noGrp="1"/>
          </p:cNvSpPr>
          <p:nvPr>
            <p:ph type="ftr" sz="quarter" idx="2"/>
          </p:nvPr>
        </p:nvSpPr>
        <p:spPr>
          <a:xfrm>
            <a:off x="1" y="6397620"/>
            <a:ext cx="4276255" cy="33814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7733" y="6397620"/>
            <a:ext cx="4276254" cy="338143"/>
          </a:xfrm>
          <a:prstGeom prst="rect">
            <a:avLst/>
          </a:prstGeom>
        </p:spPr>
        <p:txBody>
          <a:bodyPr vert="horz" lIns="91440" tIns="45720" rIns="91440" bIns="45720" rtlCol="0" anchor="b"/>
          <a:lstStyle>
            <a:lvl1pPr algn="r">
              <a:defRPr sz="1200"/>
            </a:lvl1pPr>
          </a:lstStyle>
          <a:p>
            <a:fld id="{985B7EC8-D7D7-4EE5-A3C6-FA10CB7C1ACC}" type="slidenum">
              <a:rPr kumimoji="1" lang="ja-JP" altLang="en-US" smtClean="0"/>
              <a:t>‹#›</a:t>
            </a:fld>
            <a:endParaRPr kumimoji="1" lang="ja-JP" altLang="en-US"/>
          </a:p>
        </p:txBody>
      </p:sp>
    </p:spTree>
    <p:extLst>
      <p:ext uri="{BB962C8B-B14F-4D97-AF65-F5344CB8AC3E}">
        <p14:creationId xmlns:p14="http://schemas.microsoft.com/office/powerpoint/2010/main" val="2601781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ヘッダー プレースホルダ 1"/>
          <p:cNvSpPr>
            <a:spLocks noGrp="1" noChangeArrowheads="1"/>
          </p:cNvSpPr>
          <p:nvPr>
            <p:ph type="hdr" sz="quarter"/>
          </p:nvPr>
        </p:nvSpPr>
        <p:spPr bwMode="auto">
          <a:xfrm>
            <a:off x="2" y="1"/>
            <a:ext cx="4276255" cy="337059"/>
          </a:xfrm>
          <a:prstGeom prst="rect">
            <a:avLst/>
          </a:prstGeom>
          <a:noFill/>
          <a:ln w="9525">
            <a:noFill/>
            <a:miter lim="800000"/>
            <a:headEnd/>
            <a:tailEnd/>
          </a:ln>
        </p:spPr>
        <p:txBody>
          <a:bodyPr vert="horz" wrap="square" lIns="91367" tIns="45684" rIns="91367" bIns="45684" numCol="1" anchor="t" anchorCtr="0" compatLnSpc="1">
            <a:prstTxWarp prst="textNoShape">
              <a:avLst/>
            </a:prstTxWarp>
          </a:bodyPr>
          <a:lstStyle>
            <a:lvl1pPr algn="l" defTabSz="876165">
              <a:defRPr sz="1200"/>
            </a:lvl1pPr>
          </a:lstStyle>
          <a:p>
            <a:pPr>
              <a:defRPr/>
            </a:pPr>
            <a:endParaRPr lang="ja-JP" altLang="en-US"/>
          </a:p>
        </p:txBody>
      </p:sp>
      <p:sp>
        <p:nvSpPr>
          <p:cNvPr id="3075" name="日付プレースホルダ 2"/>
          <p:cNvSpPr>
            <a:spLocks noGrp="1" noChangeArrowheads="1"/>
          </p:cNvSpPr>
          <p:nvPr>
            <p:ph type="dt" idx="1"/>
          </p:nvPr>
        </p:nvSpPr>
        <p:spPr bwMode="auto">
          <a:xfrm>
            <a:off x="5587733" y="1"/>
            <a:ext cx="4276254" cy="337059"/>
          </a:xfrm>
          <a:prstGeom prst="rect">
            <a:avLst/>
          </a:prstGeom>
          <a:noFill/>
          <a:ln w="9525">
            <a:noFill/>
            <a:miter lim="800000"/>
            <a:headEnd/>
            <a:tailEnd/>
          </a:ln>
        </p:spPr>
        <p:txBody>
          <a:bodyPr vert="horz" wrap="square" lIns="91367" tIns="45684" rIns="91367" bIns="45684" numCol="1" anchor="t" anchorCtr="0" compatLnSpc="1">
            <a:prstTxWarp prst="textNoShape">
              <a:avLst/>
            </a:prstTxWarp>
          </a:bodyPr>
          <a:lstStyle>
            <a:lvl1pPr algn="r" defTabSz="876165">
              <a:defRPr sz="1200"/>
            </a:lvl1pPr>
          </a:lstStyle>
          <a:p>
            <a:pPr>
              <a:defRPr/>
            </a:pPr>
            <a:fld id="{00525AB2-0E11-4E5F-A51F-2DD7AFE34B7A}" type="datetimeFigureOut">
              <a:rPr lang="ja-JP" altLang="en-US"/>
              <a:pPr>
                <a:defRPr/>
              </a:pPr>
              <a:t>2018/1/18</a:t>
            </a:fld>
            <a:endParaRPr lang="en-US" altLang="ja-JP"/>
          </a:p>
        </p:txBody>
      </p:sp>
      <p:sp>
        <p:nvSpPr>
          <p:cNvPr id="46084" name="スライド イメージ プレースホルダ 3"/>
          <p:cNvSpPr>
            <a:spLocks noGrp="1" noRot="1" noChangeAspect="1" noChangeArrowheads="1"/>
          </p:cNvSpPr>
          <p:nvPr>
            <p:ph type="sldImg" idx="2"/>
          </p:nvPr>
        </p:nvSpPr>
        <p:spPr bwMode="auto">
          <a:xfrm>
            <a:off x="3249613" y="504825"/>
            <a:ext cx="3368675" cy="2527300"/>
          </a:xfrm>
          <a:prstGeom prst="rect">
            <a:avLst/>
          </a:prstGeom>
          <a:noFill/>
          <a:ln w="9525">
            <a:noFill/>
            <a:miter lim="800000"/>
            <a:headEnd/>
            <a:tailEnd/>
          </a:ln>
        </p:spPr>
      </p:sp>
      <p:sp>
        <p:nvSpPr>
          <p:cNvPr id="3077" name="ノート プレースホルダ 4"/>
          <p:cNvSpPr>
            <a:spLocks noGrp="1" noChangeArrowheads="1"/>
          </p:cNvSpPr>
          <p:nvPr>
            <p:ph type="body" sz="quarter" idx="3"/>
          </p:nvPr>
        </p:nvSpPr>
        <p:spPr bwMode="auto">
          <a:xfrm>
            <a:off x="985936" y="3199352"/>
            <a:ext cx="7894446" cy="3031364"/>
          </a:xfrm>
          <a:prstGeom prst="rect">
            <a:avLst/>
          </a:prstGeom>
          <a:noFill/>
          <a:ln w="9525">
            <a:noFill/>
            <a:miter lim="800000"/>
            <a:headEnd/>
            <a:tailEnd/>
          </a:ln>
        </p:spPr>
        <p:txBody>
          <a:bodyPr vert="horz" wrap="square" lIns="91367" tIns="45684" rIns="91367" bIns="45684" numCol="1" anchor="ctr"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noProof="0" smtClean="0"/>
              <a:t>2 </a:t>
            </a:r>
            <a:r>
              <a:rPr lang="ja-JP" altLang="en-US" noProof="0" smtClean="0"/>
              <a:t>レベル</a:t>
            </a:r>
          </a:p>
          <a:p>
            <a:pPr lvl="2"/>
            <a:r>
              <a:rPr lang="ja-JP" altLang="en-US" noProof="0" smtClean="0"/>
              <a:t>第 </a:t>
            </a:r>
            <a:r>
              <a:rPr lang="en-US" noProof="0" smtClean="0"/>
              <a:t>3 </a:t>
            </a:r>
            <a:r>
              <a:rPr lang="ja-JP" altLang="en-US" noProof="0" smtClean="0"/>
              <a:t>レベル</a:t>
            </a:r>
          </a:p>
          <a:p>
            <a:pPr lvl="3"/>
            <a:r>
              <a:rPr lang="ja-JP" altLang="en-US" noProof="0" smtClean="0"/>
              <a:t>第 </a:t>
            </a:r>
            <a:r>
              <a:rPr lang="en-US" noProof="0" smtClean="0"/>
              <a:t>4 </a:t>
            </a:r>
            <a:r>
              <a:rPr lang="ja-JP" altLang="en-US" noProof="0" smtClean="0"/>
              <a:t>レベル</a:t>
            </a:r>
          </a:p>
          <a:p>
            <a:pPr lvl="4"/>
            <a:r>
              <a:rPr lang="ja-JP" altLang="en-US" noProof="0" smtClean="0"/>
              <a:t>第 </a:t>
            </a:r>
            <a:r>
              <a:rPr lang="en-US" noProof="0" smtClean="0"/>
              <a:t>5 </a:t>
            </a:r>
            <a:r>
              <a:rPr lang="ja-JP" altLang="en-US" noProof="0" smtClean="0"/>
              <a:t>レベル</a:t>
            </a:r>
          </a:p>
        </p:txBody>
      </p:sp>
      <p:sp>
        <p:nvSpPr>
          <p:cNvPr id="3078" name="フッター プレースホルダ 5"/>
          <p:cNvSpPr>
            <a:spLocks noGrp="1" noChangeArrowheads="1"/>
          </p:cNvSpPr>
          <p:nvPr>
            <p:ph type="ftr" sz="quarter" idx="4"/>
          </p:nvPr>
        </p:nvSpPr>
        <p:spPr bwMode="auto">
          <a:xfrm>
            <a:off x="2" y="6397620"/>
            <a:ext cx="4276255" cy="337059"/>
          </a:xfrm>
          <a:prstGeom prst="rect">
            <a:avLst/>
          </a:prstGeom>
          <a:noFill/>
          <a:ln w="9525">
            <a:noFill/>
            <a:miter lim="800000"/>
            <a:headEnd/>
            <a:tailEnd/>
          </a:ln>
        </p:spPr>
        <p:txBody>
          <a:bodyPr vert="horz" wrap="square" lIns="91367" tIns="45684" rIns="91367" bIns="45684" numCol="1" anchor="b" anchorCtr="0" compatLnSpc="1">
            <a:prstTxWarp prst="textNoShape">
              <a:avLst/>
            </a:prstTxWarp>
          </a:bodyPr>
          <a:lstStyle>
            <a:lvl1pPr algn="l" defTabSz="876165">
              <a:defRPr sz="1200"/>
            </a:lvl1pPr>
          </a:lstStyle>
          <a:p>
            <a:pPr>
              <a:defRPr/>
            </a:pPr>
            <a:endParaRPr lang="ja-JP" altLang="en-US"/>
          </a:p>
        </p:txBody>
      </p:sp>
      <p:sp>
        <p:nvSpPr>
          <p:cNvPr id="3079" name="スライド番号プレースホルダ 6"/>
          <p:cNvSpPr>
            <a:spLocks noGrp="1" noChangeArrowheads="1"/>
          </p:cNvSpPr>
          <p:nvPr>
            <p:ph type="sldNum" sz="quarter" idx="5"/>
          </p:nvPr>
        </p:nvSpPr>
        <p:spPr bwMode="auto">
          <a:xfrm>
            <a:off x="5587733" y="6397620"/>
            <a:ext cx="4276254" cy="337059"/>
          </a:xfrm>
          <a:prstGeom prst="rect">
            <a:avLst/>
          </a:prstGeom>
          <a:noFill/>
          <a:ln w="9525">
            <a:noFill/>
            <a:miter lim="800000"/>
            <a:headEnd/>
            <a:tailEnd/>
          </a:ln>
        </p:spPr>
        <p:txBody>
          <a:bodyPr vert="horz" wrap="square" lIns="91367" tIns="45684" rIns="91367" bIns="45684" numCol="1" anchor="b" anchorCtr="0" compatLnSpc="1">
            <a:prstTxWarp prst="textNoShape">
              <a:avLst/>
            </a:prstTxWarp>
          </a:bodyPr>
          <a:lstStyle>
            <a:lvl1pPr algn="r" defTabSz="876165">
              <a:defRPr sz="1200"/>
            </a:lvl1pPr>
          </a:lstStyle>
          <a:p>
            <a:pPr>
              <a:defRPr/>
            </a:pPr>
            <a:fld id="{BD3386F1-D0AB-401A-87CD-B6B29E48A791}" type="slidenum">
              <a:rPr lang="ja-JP" altLang="en-US"/>
              <a:pPr>
                <a:defRPr/>
              </a:pPr>
              <a:t>‹#›</a:t>
            </a:fld>
            <a:endParaRPr lang="en-US" altLang="ja-JP"/>
          </a:p>
        </p:txBody>
      </p:sp>
    </p:spTree>
    <p:extLst>
      <p:ext uri="{BB962C8B-B14F-4D97-AF65-F5344CB8AC3E}">
        <p14:creationId xmlns:p14="http://schemas.microsoft.com/office/powerpoint/2010/main" val="34649128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pitchFamily="50" charset="-128"/>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50"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50"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50"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C064A7-8E0F-490C-845F-098C7C617C45}" type="slidenum">
              <a:rPr kumimoji="1" lang="ja-JP" altLang="en-US" smtClean="0"/>
              <a:pPr/>
              <a:t>1</a:t>
            </a:fld>
            <a:endParaRPr kumimoji="1" lang="ja-JP" altLang="en-US" dirty="0"/>
          </a:p>
        </p:txBody>
      </p:sp>
    </p:spTree>
    <p:extLst>
      <p:ext uri="{BB962C8B-B14F-4D97-AF65-F5344CB8AC3E}">
        <p14:creationId xmlns:p14="http://schemas.microsoft.com/office/powerpoint/2010/main" val="74557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C064A7-8E0F-490C-845F-098C7C617C45}" type="slidenum">
              <a:rPr kumimoji="1" lang="ja-JP" altLang="en-US" smtClean="0"/>
              <a:pPr/>
              <a:t>2</a:t>
            </a:fld>
            <a:endParaRPr kumimoji="1" lang="ja-JP" altLang="en-US" dirty="0"/>
          </a:p>
        </p:txBody>
      </p:sp>
    </p:spTree>
    <p:extLst>
      <p:ext uri="{BB962C8B-B14F-4D97-AF65-F5344CB8AC3E}">
        <p14:creationId xmlns:p14="http://schemas.microsoft.com/office/powerpoint/2010/main" val="1809907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C064A7-8E0F-490C-845F-098C7C617C45}" type="slidenum">
              <a:rPr kumimoji="1" lang="ja-JP" altLang="en-US" smtClean="0"/>
              <a:pPr/>
              <a:t>3</a:t>
            </a:fld>
            <a:endParaRPr kumimoji="1" lang="ja-JP" altLang="en-US" dirty="0"/>
          </a:p>
        </p:txBody>
      </p:sp>
    </p:spTree>
    <p:extLst>
      <p:ext uri="{BB962C8B-B14F-4D97-AF65-F5344CB8AC3E}">
        <p14:creationId xmlns:p14="http://schemas.microsoft.com/office/powerpoint/2010/main" val="2859170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C064A7-8E0F-490C-845F-098C7C617C45}" type="slidenum">
              <a:rPr kumimoji="1" lang="ja-JP" altLang="en-US" smtClean="0"/>
              <a:pPr/>
              <a:t>4</a:t>
            </a:fld>
            <a:endParaRPr kumimoji="1" lang="ja-JP" altLang="en-US" dirty="0"/>
          </a:p>
        </p:txBody>
      </p:sp>
    </p:spTree>
    <p:extLst>
      <p:ext uri="{BB962C8B-B14F-4D97-AF65-F5344CB8AC3E}">
        <p14:creationId xmlns:p14="http://schemas.microsoft.com/office/powerpoint/2010/main" val="3811149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C064A7-8E0F-490C-845F-098C7C617C45}" type="slidenum">
              <a:rPr kumimoji="1" lang="ja-JP" altLang="en-US" smtClean="0"/>
              <a:pPr/>
              <a:t>5</a:t>
            </a:fld>
            <a:endParaRPr kumimoji="1" lang="ja-JP" altLang="en-US" dirty="0"/>
          </a:p>
        </p:txBody>
      </p:sp>
    </p:spTree>
    <p:extLst>
      <p:ext uri="{BB962C8B-B14F-4D97-AF65-F5344CB8AC3E}">
        <p14:creationId xmlns:p14="http://schemas.microsoft.com/office/powerpoint/2010/main" val="158925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C064A7-8E0F-490C-845F-098C7C617C45}" type="slidenum">
              <a:rPr kumimoji="1" lang="ja-JP" altLang="en-US" smtClean="0"/>
              <a:pPr/>
              <a:t>6</a:t>
            </a:fld>
            <a:endParaRPr kumimoji="1" lang="ja-JP" altLang="en-US" dirty="0"/>
          </a:p>
        </p:txBody>
      </p:sp>
    </p:spTree>
    <p:extLst>
      <p:ext uri="{BB962C8B-B14F-4D97-AF65-F5344CB8AC3E}">
        <p14:creationId xmlns:p14="http://schemas.microsoft.com/office/powerpoint/2010/main" val="1211983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C064A7-8E0F-490C-845F-098C7C617C45}" type="slidenum">
              <a:rPr kumimoji="1" lang="ja-JP" altLang="en-US" smtClean="0"/>
              <a:pPr/>
              <a:t>7</a:t>
            </a:fld>
            <a:endParaRPr kumimoji="1" lang="ja-JP" altLang="en-US" dirty="0"/>
          </a:p>
        </p:txBody>
      </p:sp>
    </p:spTree>
    <p:extLst>
      <p:ext uri="{BB962C8B-B14F-4D97-AF65-F5344CB8AC3E}">
        <p14:creationId xmlns:p14="http://schemas.microsoft.com/office/powerpoint/2010/main" val="395297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noChangeArrowheads="1"/>
          </p:cNvSpPr>
          <p:nvPr>
            <p:ph type="dt" sz="half" idx="10"/>
          </p:nvPr>
        </p:nvSpPr>
        <p:spPr>
          <a:ln/>
        </p:spPr>
        <p:txBody>
          <a:bodyPr/>
          <a:lstStyle>
            <a:lvl1pPr>
              <a:defRPr/>
            </a:lvl1pPr>
          </a:lstStyle>
          <a:p>
            <a:pPr>
              <a:defRPr/>
            </a:pPr>
            <a:fld id="{2563E262-A605-4826-8487-2F875E167328}" type="datetime1">
              <a:rPr lang="ja-JP" altLang="en-US"/>
              <a:pPr>
                <a:defRPr/>
              </a:pPr>
              <a:t>2018/1/18</a:t>
            </a:fld>
            <a:endParaRPr lang="en-US"/>
          </a:p>
        </p:txBody>
      </p:sp>
      <p:sp>
        <p:nvSpPr>
          <p:cNvPr id="5" name="フッター プレースホルダ 4"/>
          <p:cNvSpPr>
            <a:spLocks noGrp="1" noChangeArrowheads="1"/>
          </p:cNvSpPr>
          <p:nvPr>
            <p:ph type="ftr" sz="quarter" idx="11"/>
          </p:nvPr>
        </p:nvSpPr>
        <p:spPr>
          <a:ln/>
        </p:spPr>
        <p:txBody>
          <a:bodyPr/>
          <a:lstStyle>
            <a:lvl1pPr>
              <a:defRPr/>
            </a:lvl1pPr>
          </a:lstStyle>
          <a:p>
            <a:pPr>
              <a:defRPr/>
            </a:pPr>
            <a:endParaRPr lang="en-US"/>
          </a:p>
        </p:txBody>
      </p:sp>
      <p:sp>
        <p:nvSpPr>
          <p:cNvPr id="6" name="スライド番号プレースホルダ 5"/>
          <p:cNvSpPr>
            <a:spLocks noGrp="1" noChangeArrowheads="1"/>
          </p:cNvSpPr>
          <p:nvPr>
            <p:ph type="sldNum" sz="quarter" idx="12"/>
          </p:nvPr>
        </p:nvSpPr>
        <p:spPr>
          <a:ln/>
        </p:spPr>
        <p:txBody>
          <a:bodyPr/>
          <a:lstStyle>
            <a:lvl1pPr>
              <a:defRPr/>
            </a:lvl1pPr>
          </a:lstStyle>
          <a:p>
            <a:pPr>
              <a:defRPr/>
            </a:pPr>
            <a:fld id="{9BC61913-E504-4972-915B-81F8015AD17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noChangeArrowheads="1"/>
          </p:cNvSpPr>
          <p:nvPr>
            <p:ph type="dt" sz="half" idx="10"/>
          </p:nvPr>
        </p:nvSpPr>
        <p:spPr>
          <a:ln/>
        </p:spPr>
        <p:txBody>
          <a:bodyPr/>
          <a:lstStyle>
            <a:lvl1pPr>
              <a:defRPr/>
            </a:lvl1pPr>
          </a:lstStyle>
          <a:p>
            <a:pPr>
              <a:defRPr/>
            </a:pPr>
            <a:fld id="{CD46AF20-239B-4A54-A2C8-E1F9712F4E98}" type="datetime1">
              <a:rPr lang="ja-JP" altLang="en-US"/>
              <a:pPr>
                <a:defRPr/>
              </a:pPr>
              <a:t>2018/1/18</a:t>
            </a:fld>
            <a:endParaRPr lang="en-US"/>
          </a:p>
        </p:txBody>
      </p:sp>
      <p:sp>
        <p:nvSpPr>
          <p:cNvPr id="5" name="フッター プレースホルダ 4"/>
          <p:cNvSpPr>
            <a:spLocks noGrp="1" noChangeArrowheads="1"/>
          </p:cNvSpPr>
          <p:nvPr>
            <p:ph type="ftr" sz="quarter" idx="11"/>
          </p:nvPr>
        </p:nvSpPr>
        <p:spPr>
          <a:ln/>
        </p:spPr>
        <p:txBody>
          <a:bodyPr/>
          <a:lstStyle>
            <a:lvl1pPr>
              <a:defRPr/>
            </a:lvl1pPr>
          </a:lstStyle>
          <a:p>
            <a:pPr>
              <a:defRPr/>
            </a:pPr>
            <a:endParaRPr lang="en-US"/>
          </a:p>
        </p:txBody>
      </p:sp>
      <p:sp>
        <p:nvSpPr>
          <p:cNvPr id="6" name="スライド番号プレースホルダ 5"/>
          <p:cNvSpPr>
            <a:spLocks noGrp="1" noChangeArrowheads="1"/>
          </p:cNvSpPr>
          <p:nvPr>
            <p:ph type="sldNum" sz="quarter" idx="12"/>
          </p:nvPr>
        </p:nvSpPr>
        <p:spPr>
          <a:ln/>
        </p:spPr>
        <p:txBody>
          <a:bodyPr/>
          <a:lstStyle>
            <a:lvl1pPr>
              <a:defRPr/>
            </a:lvl1pPr>
          </a:lstStyle>
          <a:p>
            <a:pPr>
              <a:defRPr/>
            </a:pPr>
            <a:fld id="{F4FC841D-A314-48E5-A609-C907CCD2DC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noChangeArrowheads="1"/>
          </p:cNvSpPr>
          <p:nvPr>
            <p:ph type="dt" sz="half" idx="10"/>
          </p:nvPr>
        </p:nvSpPr>
        <p:spPr>
          <a:ln/>
        </p:spPr>
        <p:txBody>
          <a:bodyPr/>
          <a:lstStyle>
            <a:lvl1pPr>
              <a:defRPr/>
            </a:lvl1pPr>
          </a:lstStyle>
          <a:p>
            <a:pPr>
              <a:defRPr/>
            </a:pPr>
            <a:fld id="{FC2D0821-5EC9-4429-968B-0A3AB0057675}" type="datetime1">
              <a:rPr lang="ja-JP" altLang="en-US"/>
              <a:pPr>
                <a:defRPr/>
              </a:pPr>
              <a:t>2018/1/18</a:t>
            </a:fld>
            <a:endParaRPr lang="en-US"/>
          </a:p>
        </p:txBody>
      </p:sp>
      <p:sp>
        <p:nvSpPr>
          <p:cNvPr id="5" name="フッター プレースホルダ 4"/>
          <p:cNvSpPr>
            <a:spLocks noGrp="1" noChangeArrowheads="1"/>
          </p:cNvSpPr>
          <p:nvPr>
            <p:ph type="ftr" sz="quarter" idx="11"/>
          </p:nvPr>
        </p:nvSpPr>
        <p:spPr>
          <a:ln/>
        </p:spPr>
        <p:txBody>
          <a:bodyPr/>
          <a:lstStyle>
            <a:lvl1pPr>
              <a:defRPr/>
            </a:lvl1pPr>
          </a:lstStyle>
          <a:p>
            <a:pPr>
              <a:defRPr/>
            </a:pPr>
            <a:endParaRPr lang="en-US"/>
          </a:p>
        </p:txBody>
      </p:sp>
      <p:sp>
        <p:nvSpPr>
          <p:cNvPr id="6" name="スライド番号プレースホルダ 5"/>
          <p:cNvSpPr>
            <a:spLocks noGrp="1" noChangeArrowheads="1"/>
          </p:cNvSpPr>
          <p:nvPr>
            <p:ph type="sldNum" sz="quarter" idx="12"/>
          </p:nvPr>
        </p:nvSpPr>
        <p:spPr>
          <a:ln/>
        </p:spPr>
        <p:txBody>
          <a:bodyPr/>
          <a:lstStyle>
            <a:lvl1pPr>
              <a:defRPr/>
            </a:lvl1pPr>
          </a:lstStyle>
          <a:p>
            <a:pPr>
              <a:defRPr/>
            </a:pPr>
            <a:fld id="{269B1092-5D01-4150-A929-6F73D7C57D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noChangeArrowheads="1"/>
          </p:cNvSpPr>
          <p:nvPr>
            <p:ph type="dt" sz="half" idx="10"/>
          </p:nvPr>
        </p:nvSpPr>
        <p:spPr>
          <a:ln/>
        </p:spPr>
        <p:txBody>
          <a:bodyPr/>
          <a:lstStyle>
            <a:lvl1pPr>
              <a:defRPr/>
            </a:lvl1pPr>
          </a:lstStyle>
          <a:p>
            <a:pPr>
              <a:defRPr/>
            </a:pPr>
            <a:fld id="{6A0D6BE9-6D8E-4056-817A-FF7C2A634545}" type="datetime1">
              <a:rPr lang="ja-JP" altLang="en-US"/>
              <a:pPr>
                <a:defRPr/>
              </a:pPr>
              <a:t>2018/1/18</a:t>
            </a:fld>
            <a:endParaRPr lang="en-US"/>
          </a:p>
        </p:txBody>
      </p:sp>
      <p:sp>
        <p:nvSpPr>
          <p:cNvPr id="5" name="フッター プレースホルダ 4"/>
          <p:cNvSpPr>
            <a:spLocks noGrp="1" noChangeArrowheads="1"/>
          </p:cNvSpPr>
          <p:nvPr>
            <p:ph type="ftr" sz="quarter" idx="11"/>
          </p:nvPr>
        </p:nvSpPr>
        <p:spPr>
          <a:ln/>
        </p:spPr>
        <p:txBody>
          <a:bodyPr/>
          <a:lstStyle>
            <a:lvl1pPr>
              <a:defRPr/>
            </a:lvl1pPr>
          </a:lstStyle>
          <a:p>
            <a:pPr>
              <a:defRPr/>
            </a:pPr>
            <a:endParaRPr lang="en-US"/>
          </a:p>
        </p:txBody>
      </p:sp>
      <p:sp>
        <p:nvSpPr>
          <p:cNvPr id="6" name="スライド番号プレースホルダ 5"/>
          <p:cNvSpPr>
            <a:spLocks noGrp="1" noChangeArrowheads="1"/>
          </p:cNvSpPr>
          <p:nvPr>
            <p:ph type="sldNum" sz="quarter" idx="12"/>
          </p:nvPr>
        </p:nvSpPr>
        <p:spPr>
          <a:ln/>
        </p:spPr>
        <p:txBody>
          <a:bodyPr/>
          <a:lstStyle>
            <a:lvl1pPr>
              <a:defRPr/>
            </a:lvl1pPr>
          </a:lstStyle>
          <a:p>
            <a:pPr>
              <a:defRPr/>
            </a:pPr>
            <a:fld id="{577494A9-AFC1-43A8-ADA3-39E0C09A9F5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noChangeArrowheads="1"/>
          </p:cNvSpPr>
          <p:nvPr>
            <p:ph type="dt" sz="half" idx="10"/>
          </p:nvPr>
        </p:nvSpPr>
        <p:spPr>
          <a:ln/>
        </p:spPr>
        <p:txBody>
          <a:bodyPr/>
          <a:lstStyle>
            <a:lvl1pPr>
              <a:defRPr/>
            </a:lvl1pPr>
          </a:lstStyle>
          <a:p>
            <a:pPr>
              <a:defRPr/>
            </a:pPr>
            <a:fld id="{63FB71E5-23BA-45EF-9F02-294B6E99242B}" type="datetime1">
              <a:rPr lang="ja-JP" altLang="en-US"/>
              <a:pPr>
                <a:defRPr/>
              </a:pPr>
              <a:t>2018/1/18</a:t>
            </a:fld>
            <a:endParaRPr lang="en-US"/>
          </a:p>
        </p:txBody>
      </p:sp>
      <p:sp>
        <p:nvSpPr>
          <p:cNvPr id="5" name="フッター プレースホルダ 4"/>
          <p:cNvSpPr>
            <a:spLocks noGrp="1" noChangeArrowheads="1"/>
          </p:cNvSpPr>
          <p:nvPr>
            <p:ph type="ftr" sz="quarter" idx="11"/>
          </p:nvPr>
        </p:nvSpPr>
        <p:spPr>
          <a:ln/>
        </p:spPr>
        <p:txBody>
          <a:bodyPr/>
          <a:lstStyle>
            <a:lvl1pPr>
              <a:defRPr/>
            </a:lvl1pPr>
          </a:lstStyle>
          <a:p>
            <a:pPr>
              <a:defRPr/>
            </a:pPr>
            <a:endParaRPr lang="en-US"/>
          </a:p>
        </p:txBody>
      </p:sp>
      <p:sp>
        <p:nvSpPr>
          <p:cNvPr id="6" name="スライド番号プレースホルダ 5"/>
          <p:cNvSpPr>
            <a:spLocks noGrp="1" noChangeArrowheads="1"/>
          </p:cNvSpPr>
          <p:nvPr>
            <p:ph type="sldNum" sz="quarter" idx="12"/>
          </p:nvPr>
        </p:nvSpPr>
        <p:spPr>
          <a:ln/>
        </p:spPr>
        <p:txBody>
          <a:bodyPr/>
          <a:lstStyle>
            <a:lvl1pPr>
              <a:defRPr/>
            </a:lvl1pPr>
          </a:lstStyle>
          <a:p>
            <a:pPr>
              <a:defRPr/>
            </a:pPr>
            <a:fld id="{518912C3-E2EF-48B2-B0A5-AB5424CDE7B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noChangeArrowheads="1"/>
          </p:cNvSpPr>
          <p:nvPr>
            <p:ph type="dt" sz="half" idx="10"/>
          </p:nvPr>
        </p:nvSpPr>
        <p:spPr>
          <a:ln/>
        </p:spPr>
        <p:txBody>
          <a:bodyPr/>
          <a:lstStyle>
            <a:lvl1pPr>
              <a:defRPr/>
            </a:lvl1pPr>
          </a:lstStyle>
          <a:p>
            <a:pPr>
              <a:defRPr/>
            </a:pPr>
            <a:fld id="{6C52D888-2044-40F6-BE76-82CB29C9D67A}" type="datetime1">
              <a:rPr lang="ja-JP" altLang="en-US"/>
              <a:pPr>
                <a:defRPr/>
              </a:pPr>
              <a:t>2018/1/18</a:t>
            </a:fld>
            <a:endParaRPr lang="en-US"/>
          </a:p>
        </p:txBody>
      </p:sp>
      <p:sp>
        <p:nvSpPr>
          <p:cNvPr id="6" name="フッター プレースホルダ 4"/>
          <p:cNvSpPr>
            <a:spLocks noGrp="1" noChangeArrowheads="1"/>
          </p:cNvSpPr>
          <p:nvPr>
            <p:ph type="ftr" sz="quarter" idx="11"/>
          </p:nvPr>
        </p:nvSpPr>
        <p:spPr>
          <a:ln/>
        </p:spPr>
        <p:txBody>
          <a:bodyPr/>
          <a:lstStyle>
            <a:lvl1pPr>
              <a:defRPr/>
            </a:lvl1pPr>
          </a:lstStyle>
          <a:p>
            <a:pPr>
              <a:defRPr/>
            </a:pPr>
            <a:endParaRPr lang="en-US"/>
          </a:p>
        </p:txBody>
      </p:sp>
      <p:sp>
        <p:nvSpPr>
          <p:cNvPr id="7" name="スライド番号プレースホルダ 5"/>
          <p:cNvSpPr>
            <a:spLocks noGrp="1" noChangeArrowheads="1"/>
          </p:cNvSpPr>
          <p:nvPr>
            <p:ph type="sldNum" sz="quarter" idx="12"/>
          </p:nvPr>
        </p:nvSpPr>
        <p:spPr>
          <a:ln/>
        </p:spPr>
        <p:txBody>
          <a:bodyPr/>
          <a:lstStyle>
            <a:lvl1pPr>
              <a:defRPr/>
            </a:lvl1pPr>
          </a:lstStyle>
          <a:p>
            <a:pPr>
              <a:defRPr/>
            </a:pPr>
            <a:fld id="{4B3689B5-A83D-464C-AC00-288BB553E5A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noChangeArrowheads="1"/>
          </p:cNvSpPr>
          <p:nvPr>
            <p:ph type="dt" sz="half" idx="10"/>
          </p:nvPr>
        </p:nvSpPr>
        <p:spPr>
          <a:ln/>
        </p:spPr>
        <p:txBody>
          <a:bodyPr/>
          <a:lstStyle>
            <a:lvl1pPr>
              <a:defRPr/>
            </a:lvl1pPr>
          </a:lstStyle>
          <a:p>
            <a:pPr>
              <a:defRPr/>
            </a:pPr>
            <a:fld id="{96708631-361A-4202-92B7-2D1B5D109C45}" type="datetime1">
              <a:rPr lang="ja-JP" altLang="en-US"/>
              <a:pPr>
                <a:defRPr/>
              </a:pPr>
              <a:t>2018/1/18</a:t>
            </a:fld>
            <a:endParaRPr lang="en-US"/>
          </a:p>
        </p:txBody>
      </p:sp>
      <p:sp>
        <p:nvSpPr>
          <p:cNvPr id="8" name="フッター プレースホルダ 4"/>
          <p:cNvSpPr>
            <a:spLocks noGrp="1" noChangeArrowheads="1"/>
          </p:cNvSpPr>
          <p:nvPr>
            <p:ph type="ftr" sz="quarter" idx="11"/>
          </p:nvPr>
        </p:nvSpPr>
        <p:spPr>
          <a:ln/>
        </p:spPr>
        <p:txBody>
          <a:bodyPr/>
          <a:lstStyle>
            <a:lvl1pPr>
              <a:defRPr/>
            </a:lvl1pPr>
          </a:lstStyle>
          <a:p>
            <a:pPr>
              <a:defRPr/>
            </a:pPr>
            <a:endParaRPr lang="en-US"/>
          </a:p>
        </p:txBody>
      </p:sp>
      <p:sp>
        <p:nvSpPr>
          <p:cNvPr id="9" name="スライド番号プレースホルダ 5"/>
          <p:cNvSpPr>
            <a:spLocks noGrp="1" noChangeArrowheads="1"/>
          </p:cNvSpPr>
          <p:nvPr>
            <p:ph type="sldNum" sz="quarter" idx="12"/>
          </p:nvPr>
        </p:nvSpPr>
        <p:spPr>
          <a:ln/>
        </p:spPr>
        <p:txBody>
          <a:bodyPr/>
          <a:lstStyle>
            <a:lvl1pPr>
              <a:defRPr/>
            </a:lvl1pPr>
          </a:lstStyle>
          <a:p>
            <a:pPr>
              <a:defRPr/>
            </a:pPr>
            <a:fld id="{A4038357-9F03-4F11-BBC4-C32555AE8E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noChangeArrowheads="1"/>
          </p:cNvSpPr>
          <p:nvPr>
            <p:ph type="dt" sz="half" idx="10"/>
          </p:nvPr>
        </p:nvSpPr>
        <p:spPr>
          <a:ln/>
        </p:spPr>
        <p:txBody>
          <a:bodyPr/>
          <a:lstStyle>
            <a:lvl1pPr>
              <a:defRPr/>
            </a:lvl1pPr>
          </a:lstStyle>
          <a:p>
            <a:pPr>
              <a:defRPr/>
            </a:pPr>
            <a:fld id="{0215DCE0-D5D2-4914-B44F-0D72AB4AB0F0}" type="datetime1">
              <a:rPr lang="ja-JP" altLang="en-US"/>
              <a:pPr>
                <a:defRPr/>
              </a:pPr>
              <a:t>2018/1/18</a:t>
            </a:fld>
            <a:endParaRPr lang="en-US"/>
          </a:p>
        </p:txBody>
      </p:sp>
      <p:sp>
        <p:nvSpPr>
          <p:cNvPr id="4" name="フッター プレースホルダ 4"/>
          <p:cNvSpPr>
            <a:spLocks noGrp="1" noChangeArrowheads="1"/>
          </p:cNvSpPr>
          <p:nvPr>
            <p:ph type="ftr" sz="quarter" idx="11"/>
          </p:nvPr>
        </p:nvSpPr>
        <p:spPr>
          <a:ln/>
        </p:spPr>
        <p:txBody>
          <a:bodyPr/>
          <a:lstStyle>
            <a:lvl1pPr>
              <a:defRPr/>
            </a:lvl1pPr>
          </a:lstStyle>
          <a:p>
            <a:pPr>
              <a:defRPr/>
            </a:pPr>
            <a:endParaRPr lang="en-US"/>
          </a:p>
        </p:txBody>
      </p:sp>
      <p:sp>
        <p:nvSpPr>
          <p:cNvPr id="5" name="スライド番号プレースホルダ 5"/>
          <p:cNvSpPr>
            <a:spLocks noGrp="1" noChangeArrowheads="1"/>
          </p:cNvSpPr>
          <p:nvPr>
            <p:ph type="sldNum" sz="quarter" idx="12"/>
          </p:nvPr>
        </p:nvSpPr>
        <p:spPr>
          <a:ln/>
        </p:spPr>
        <p:txBody>
          <a:bodyPr/>
          <a:lstStyle>
            <a:lvl1pPr>
              <a:defRPr/>
            </a:lvl1pPr>
          </a:lstStyle>
          <a:p>
            <a:pPr>
              <a:defRPr/>
            </a:pPr>
            <a:fld id="{5CB11B4F-449E-4459-AD0E-A6BB093CD84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noChangeArrowheads="1"/>
          </p:cNvSpPr>
          <p:nvPr>
            <p:ph type="dt" sz="half" idx="10"/>
          </p:nvPr>
        </p:nvSpPr>
        <p:spPr>
          <a:ln/>
        </p:spPr>
        <p:txBody>
          <a:bodyPr/>
          <a:lstStyle>
            <a:lvl1pPr>
              <a:defRPr/>
            </a:lvl1pPr>
          </a:lstStyle>
          <a:p>
            <a:pPr>
              <a:defRPr/>
            </a:pPr>
            <a:fld id="{7AD450F6-4F96-4D81-A232-932E9A4B320F}" type="datetime1">
              <a:rPr lang="ja-JP" altLang="en-US"/>
              <a:pPr>
                <a:defRPr/>
              </a:pPr>
              <a:t>2018/1/18</a:t>
            </a:fld>
            <a:endParaRPr lang="en-US"/>
          </a:p>
        </p:txBody>
      </p:sp>
      <p:sp>
        <p:nvSpPr>
          <p:cNvPr id="3" name="フッター プレースホルダ 4"/>
          <p:cNvSpPr>
            <a:spLocks noGrp="1" noChangeArrowheads="1"/>
          </p:cNvSpPr>
          <p:nvPr>
            <p:ph type="ftr" sz="quarter" idx="11"/>
          </p:nvPr>
        </p:nvSpPr>
        <p:spPr>
          <a:ln/>
        </p:spPr>
        <p:txBody>
          <a:bodyPr/>
          <a:lstStyle>
            <a:lvl1pPr>
              <a:defRPr/>
            </a:lvl1pPr>
          </a:lstStyle>
          <a:p>
            <a:pPr>
              <a:defRPr/>
            </a:pPr>
            <a:endParaRPr lang="en-US"/>
          </a:p>
        </p:txBody>
      </p:sp>
      <p:sp>
        <p:nvSpPr>
          <p:cNvPr id="4" name="スライド番号プレースホルダ 5"/>
          <p:cNvSpPr>
            <a:spLocks noGrp="1" noChangeArrowheads="1"/>
          </p:cNvSpPr>
          <p:nvPr>
            <p:ph type="sldNum" sz="quarter" idx="12"/>
          </p:nvPr>
        </p:nvSpPr>
        <p:spPr>
          <a:ln/>
        </p:spPr>
        <p:txBody>
          <a:bodyPr/>
          <a:lstStyle>
            <a:lvl1pPr>
              <a:defRPr/>
            </a:lvl1pPr>
          </a:lstStyle>
          <a:p>
            <a:pPr>
              <a:defRPr/>
            </a:pPr>
            <a:fld id="{FA4FF876-F975-495E-AB8B-B1A347FA29A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noChangeArrowheads="1"/>
          </p:cNvSpPr>
          <p:nvPr>
            <p:ph type="dt" sz="half" idx="10"/>
          </p:nvPr>
        </p:nvSpPr>
        <p:spPr>
          <a:ln/>
        </p:spPr>
        <p:txBody>
          <a:bodyPr/>
          <a:lstStyle>
            <a:lvl1pPr>
              <a:defRPr/>
            </a:lvl1pPr>
          </a:lstStyle>
          <a:p>
            <a:pPr>
              <a:defRPr/>
            </a:pPr>
            <a:fld id="{37D8868D-7C3A-43D1-BDC1-CE0B36EBF03E}" type="datetime1">
              <a:rPr lang="ja-JP" altLang="en-US"/>
              <a:pPr>
                <a:defRPr/>
              </a:pPr>
              <a:t>2018/1/18</a:t>
            </a:fld>
            <a:endParaRPr lang="en-US"/>
          </a:p>
        </p:txBody>
      </p:sp>
      <p:sp>
        <p:nvSpPr>
          <p:cNvPr id="6" name="フッター プレースホルダ 4"/>
          <p:cNvSpPr>
            <a:spLocks noGrp="1" noChangeArrowheads="1"/>
          </p:cNvSpPr>
          <p:nvPr>
            <p:ph type="ftr" sz="quarter" idx="11"/>
          </p:nvPr>
        </p:nvSpPr>
        <p:spPr>
          <a:ln/>
        </p:spPr>
        <p:txBody>
          <a:bodyPr/>
          <a:lstStyle>
            <a:lvl1pPr>
              <a:defRPr/>
            </a:lvl1pPr>
          </a:lstStyle>
          <a:p>
            <a:pPr>
              <a:defRPr/>
            </a:pPr>
            <a:endParaRPr lang="en-US"/>
          </a:p>
        </p:txBody>
      </p:sp>
      <p:sp>
        <p:nvSpPr>
          <p:cNvPr id="7" name="スライド番号プレースホルダ 5"/>
          <p:cNvSpPr>
            <a:spLocks noGrp="1" noChangeArrowheads="1"/>
          </p:cNvSpPr>
          <p:nvPr>
            <p:ph type="sldNum" sz="quarter" idx="12"/>
          </p:nvPr>
        </p:nvSpPr>
        <p:spPr>
          <a:ln/>
        </p:spPr>
        <p:txBody>
          <a:bodyPr/>
          <a:lstStyle>
            <a:lvl1pPr>
              <a:defRPr/>
            </a:lvl1pPr>
          </a:lstStyle>
          <a:p>
            <a:pPr>
              <a:defRPr/>
            </a:pPr>
            <a:fld id="{7F105D68-71D1-4648-990E-521D4FE4EB1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noChangeArrowheads="1"/>
          </p:cNvSpPr>
          <p:nvPr>
            <p:ph type="dt" sz="half" idx="10"/>
          </p:nvPr>
        </p:nvSpPr>
        <p:spPr>
          <a:ln/>
        </p:spPr>
        <p:txBody>
          <a:bodyPr/>
          <a:lstStyle>
            <a:lvl1pPr>
              <a:defRPr/>
            </a:lvl1pPr>
          </a:lstStyle>
          <a:p>
            <a:pPr>
              <a:defRPr/>
            </a:pPr>
            <a:fld id="{595449E0-450E-479D-999A-8F61750A7E70}" type="datetime1">
              <a:rPr lang="ja-JP" altLang="en-US"/>
              <a:pPr>
                <a:defRPr/>
              </a:pPr>
              <a:t>2018/1/18</a:t>
            </a:fld>
            <a:endParaRPr lang="en-US"/>
          </a:p>
        </p:txBody>
      </p:sp>
      <p:sp>
        <p:nvSpPr>
          <p:cNvPr id="6" name="フッター プレースホルダ 4"/>
          <p:cNvSpPr>
            <a:spLocks noGrp="1" noChangeArrowheads="1"/>
          </p:cNvSpPr>
          <p:nvPr>
            <p:ph type="ftr" sz="quarter" idx="11"/>
          </p:nvPr>
        </p:nvSpPr>
        <p:spPr>
          <a:ln/>
        </p:spPr>
        <p:txBody>
          <a:bodyPr/>
          <a:lstStyle>
            <a:lvl1pPr>
              <a:defRPr/>
            </a:lvl1pPr>
          </a:lstStyle>
          <a:p>
            <a:pPr>
              <a:defRPr/>
            </a:pPr>
            <a:endParaRPr lang="en-US"/>
          </a:p>
        </p:txBody>
      </p:sp>
      <p:sp>
        <p:nvSpPr>
          <p:cNvPr id="7" name="スライド番号プレースホルダ 5"/>
          <p:cNvSpPr>
            <a:spLocks noGrp="1" noChangeArrowheads="1"/>
          </p:cNvSpPr>
          <p:nvPr>
            <p:ph type="sldNum" sz="quarter" idx="12"/>
          </p:nvPr>
        </p:nvSpPr>
        <p:spPr>
          <a:ln/>
        </p:spPr>
        <p:txBody>
          <a:bodyPr/>
          <a:lstStyle>
            <a:lvl1pPr>
              <a:defRPr/>
            </a:lvl1pPr>
          </a:lstStyle>
          <a:p>
            <a:pPr>
              <a:defRPr/>
            </a:pPr>
            <a:fld id="{97155F07-496E-4517-9215-874AF9A6DB9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smtClean="0"/>
              <a:t>マスタ タイトルの書式設定</a:t>
            </a:r>
          </a:p>
        </p:txBody>
      </p:sp>
      <p:sp>
        <p:nvSpPr>
          <p:cNvPr id="1027" name="テキスト プレースホルダ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smtClean="0"/>
              <a:t>マスタ テキストの書式設定</a:t>
            </a:r>
          </a:p>
          <a:p>
            <a:pPr lvl="1"/>
            <a:r>
              <a:rPr lang="ja-JP" smtClean="0"/>
              <a:t>第 </a:t>
            </a:r>
            <a:r>
              <a:rPr lang="ja-JP" altLang="ja-JP" smtClean="0"/>
              <a:t>2 </a:t>
            </a:r>
            <a:r>
              <a:rPr lang="ja-JP" smtClean="0"/>
              <a:t>レベル</a:t>
            </a:r>
          </a:p>
          <a:p>
            <a:pPr lvl="2"/>
            <a:r>
              <a:rPr lang="ja-JP" smtClean="0"/>
              <a:t>第 </a:t>
            </a:r>
            <a:r>
              <a:rPr lang="ja-JP" altLang="ja-JP" smtClean="0"/>
              <a:t>3 </a:t>
            </a:r>
            <a:r>
              <a:rPr lang="ja-JP" smtClean="0"/>
              <a:t>レベル</a:t>
            </a:r>
          </a:p>
          <a:p>
            <a:pPr lvl="3"/>
            <a:r>
              <a:rPr lang="ja-JP" smtClean="0"/>
              <a:t>第 </a:t>
            </a:r>
            <a:r>
              <a:rPr lang="ja-JP" altLang="ja-JP" smtClean="0"/>
              <a:t>4 </a:t>
            </a:r>
            <a:r>
              <a:rPr lang="ja-JP" smtClean="0"/>
              <a:t>レベル</a:t>
            </a:r>
          </a:p>
          <a:p>
            <a:pPr lvl="4"/>
            <a:r>
              <a:rPr lang="ja-JP" smtClean="0"/>
              <a:t>第 </a:t>
            </a:r>
            <a:r>
              <a:rPr lang="ja-JP" altLang="ja-JP" smtClean="0"/>
              <a:t>5 </a:t>
            </a:r>
            <a:r>
              <a:rPr lang="ja-JP" smtClean="0"/>
              <a:t>レベル</a:t>
            </a:r>
          </a:p>
        </p:txBody>
      </p:sp>
      <p:sp>
        <p:nvSpPr>
          <p:cNvPr id="1028" name="日付プレースホルダ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200">
                <a:solidFill>
                  <a:srgbClr val="898989"/>
                </a:solidFill>
                <a:latin typeface="Arial" pitchFamily="34" charset="0"/>
              </a:defRPr>
            </a:lvl1pPr>
          </a:lstStyle>
          <a:p>
            <a:pPr>
              <a:defRPr/>
            </a:pPr>
            <a:fld id="{1DF152BA-EA4F-4B8F-A7BB-9E2576A0C001}" type="datetime1">
              <a:rPr lang="ja-JP" altLang="en-US"/>
              <a:pPr>
                <a:defRPr/>
              </a:pPr>
              <a:t>2018/1/18</a:t>
            </a:fld>
            <a:endParaRPr lang="en-US"/>
          </a:p>
        </p:txBody>
      </p:sp>
      <p:sp>
        <p:nvSpPr>
          <p:cNvPr id="1029" name="フッター プレースホルダ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defRPr>
            </a:lvl1pPr>
          </a:lstStyle>
          <a:p>
            <a:pPr>
              <a:defRPr/>
            </a:pPr>
            <a:endParaRPr lang="en-US"/>
          </a:p>
        </p:txBody>
      </p:sp>
      <p:sp>
        <p:nvSpPr>
          <p:cNvPr id="1030" name="スライド番号プレースホルダ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defRPr>
            </a:lvl1pPr>
          </a:lstStyle>
          <a:p>
            <a:pPr>
              <a:defRPr/>
            </a:pPr>
            <a:fld id="{00DE6240-A4D7-490D-90B5-43069FE69E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2"/>
          <p:cNvSpPr txBox="1">
            <a:spLocks noChangeArrowheads="1"/>
          </p:cNvSpPr>
          <p:nvPr/>
        </p:nvSpPr>
        <p:spPr bwMode="auto">
          <a:xfrm>
            <a:off x="-193712" y="1338932"/>
            <a:ext cx="9144000" cy="368300"/>
          </a:xfrm>
          <a:prstGeom prst="rect">
            <a:avLst/>
          </a:prstGeom>
          <a:noFill/>
          <a:ln w="9525">
            <a:noFill/>
            <a:miter lim="800000"/>
            <a:headEnd/>
            <a:tailEnd/>
          </a:ln>
        </p:spPr>
        <p:txBody>
          <a:bodyPr>
            <a:spAutoFit/>
          </a:bodyPr>
          <a:lstStyle/>
          <a:p>
            <a:r>
              <a:rPr kumimoji="1" lang="ja-JP" altLang="en-US" dirty="0">
                <a:latin typeface="ＭＳ Ｐ明朝" charset="-128"/>
                <a:ea typeface="ＭＳ Ｐ明朝" charset="-128"/>
              </a:rPr>
              <a:t>「食品添加物」を取得した、人に安全、環境負荷の少ない天然抗菌・</a:t>
            </a:r>
            <a:r>
              <a:rPr kumimoji="1" lang="ja-JP" altLang="en-US" dirty="0" smtClean="0">
                <a:latin typeface="ＭＳ Ｐ明朝" charset="-128"/>
                <a:ea typeface="ＭＳ Ｐ明朝" charset="-128"/>
              </a:rPr>
              <a:t>消臭剤」</a:t>
            </a:r>
            <a:endParaRPr kumimoji="1" lang="ja-JP" altLang="en-US" dirty="0">
              <a:latin typeface="ＭＳ Ｐ明朝" charset="-128"/>
              <a:ea typeface="ＭＳ Ｐ明朝" charset="-128"/>
            </a:endParaRPr>
          </a:p>
        </p:txBody>
      </p:sp>
      <p:sp>
        <p:nvSpPr>
          <p:cNvPr id="30" name="Rectangle 2"/>
          <p:cNvSpPr txBox="1">
            <a:spLocks noChangeArrowheads="1"/>
          </p:cNvSpPr>
          <p:nvPr/>
        </p:nvSpPr>
        <p:spPr bwMode="auto">
          <a:xfrm>
            <a:off x="0" y="2268233"/>
            <a:ext cx="9144000" cy="1296144"/>
          </a:xfrm>
          <a:prstGeom prst="rect">
            <a:avLst/>
          </a:prstGeom>
          <a:noFill/>
          <a:ln w="9525">
            <a:noFill/>
            <a:miter lim="800000"/>
            <a:headEnd/>
            <a:tailEnd/>
          </a:ln>
        </p:spPr>
        <p:txBody>
          <a:bodyPr/>
          <a:lstStyle/>
          <a:p>
            <a:r>
              <a:rPr lang="ja-JP" altLang="en-US" sz="3200" b="1" dirty="0">
                <a:latin typeface="ＭＳ 明朝" pitchFamily="17" charset="-128"/>
                <a:ea typeface="ＭＳ 明朝" pitchFamily="17" charset="-128"/>
              </a:rPr>
              <a:t>天然</a:t>
            </a:r>
            <a:r>
              <a:rPr lang="ja-JP" altLang="en-US" sz="3200" b="1" dirty="0" smtClean="0">
                <a:latin typeface="ＭＳ 明朝" pitchFamily="17" charset="-128"/>
                <a:ea typeface="ＭＳ 明朝" pitchFamily="17" charset="-128"/>
              </a:rPr>
              <a:t>抗菌剤</a:t>
            </a:r>
            <a:r>
              <a:rPr lang="ja-JP" altLang="en-US" sz="3200" b="1" dirty="0">
                <a:latin typeface="ＭＳ 明朝" pitchFamily="17" charset="-128"/>
                <a:ea typeface="ＭＳ 明朝" pitchFamily="17" charset="-128"/>
              </a:rPr>
              <a:t> </a:t>
            </a:r>
            <a:r>
              <a:rPr lang="en-US" altLang="ja-JP" sz="3200" b="1" dirty="0" err="1" smtClean="0">
                <a:solidFill>
                  <a:srgbClr val="00B0F0"/>
                </a:solidFill>
                <a:latin typeface="Arial" panose="020B0604020202020204" pitchFamily="34" charset="0"/>
                <a:ea typeface="ＭＳ 明朝" pitchFamily="17" charset="-128"/>
                <a:cs typeface="Arial" panose="020B0604020202020204" pitchFamily="34" charset="0"/>
              </a:rPr>
              <a:t>Hotate</a:t>
            </a:r>
            <a:r>
              <a:rPr lang="en-US" altLang="ja-JP" sz="3200" b="1" dirty="0" smtClean="0">
                <a:solidFill>
                  <a:srgbClr val="00B0F0"/>
                </a:solidFill>
                <a:latin typeface="Arial" panose="020B0604020202020204" pitchFamily="34" charset="0"/>
                <a:ea typeface="ＭＳ 明朝" pitchFamily="17" charset="-128"/>
                <a:cs typeface="Arial" panose="020B0604020202020204" pitchFamily="34" charset="0"/>
              </a:rPr>
              <a:t> </a:t>
            </a:r>
            <a:r>
              <a:rPr lang="en-US" altLang="ja-JP" sz="3200" b="1" dirty="0" err="1" smtClean="0">
                <a:solidFill>
                  <a:srgbClr val="00B0F0"/>
                </a:solidFill>
                <a:latin typeface="Arial" panose="020B0604020202020204" pitchFamily="34" charset="0"/>
                <a:ea typeface="ＭＳ 明朝" pitchFamily="17" charset="-128"/>
                <a:cs typeface="Arial" panose="020B0604020202020204" pitchFamily="34" charset="0"/>
              </a:rPr>
              <a:t>Powder</a:t>
            </a:r>
            <a:r>
              <a:rPr lang="en-US" altLang="ja-JP" sz="1050" b="1" dirty="0" err="1" smtClean="0">
                <a:solidFill>
                  <a:srgbClr val="00B0F0"/>
                </a:solidFill>
                <a:latin typeface="Arial" panose="020B0604020202020204" pitchFamily="34" charset="0"/>
                <a:ea typeface="ＭＳ 明朝" pitchFamily="17" charset="-128"/>
                <a:cs typeface="Arial" panose="020B0604020202020204" pitchFamily="34" charset="0"/>
              </a:rPr>
              <a:t>TM</a:t>
            </a:r>
            <a:r>
              <a:rPr lang="ja-JP" altLang="en-US" sz="1400" b="1" dirty="0" smtClean="0">
                <a:solidFill>
                  <a:srgbClr val="00B0F0"/>
                </a:solidFill>
                <a:latin typeface="Arial" panose="020B0604020202020204" pitchFamily="34" charset="0"/>
                <a:ea typeface="ＭＳ 明朝" pitchFamily="17" charset="-128"/>
                <a:cs typeface="Arial" panose="020B0604020202020204" pitchFamily="34" charset="0"/>
              </a:rPr>
              <a:t> </a:t>
            </a:r>
            <a:r>
              <a:rPr lang="ja-JP" altLang="en-US" sz="3200" b="1" dirty="0" smtClean="0">
                <a:latin typeface="ＭＳ 明朝" pitchFamily="17" charset="-128"/>
                <a:ea typeface="ＭＳ 明朝" pitchFamily="17" charset="-128"/>
              </a:rPr>
              <a:t>のメカニズム</a:t>
            </a:r>
            <a:endParaRPr lang="en-US" altLang="ja-JP" sz="3200" b="1" dirty="0" smtClean="0">
              <a:latin typeface="ＭＳ 明朝" pitchFamily="17" charset="-128"/>
              <a:ea typeface="ＭＳ 明朝" pitchFamily="17" charset="-128"/>
            </a:endParaRPr>
          </a:p>
          <a:p>
            <a:r>
              <a:rPr lang="ja-JP" altLang="en-US" sz="3600" b="1" dirty="0">
                <a:latin typeface="ＭＳ 明朝" pitchFamily="17" charset="-128"/>
                <a:ea typeface="ＭＳ 明朝" pitchFamily="17" charset="-128"/>
              </a:rPr>
              <a:t>　　</a:t>
            </a:r>
          </a:p>
        </p:txBody>
      </p:sp>
      <p:cxnSp>
        <p:nvCxnSpPr>
          <p:cNvPr id="27" name="直線コネクタ 26"/>
          <p:cNvCxnSpPr/>
          <p:nvPr/>
        </p:nvCxnSpPr>
        <p:spPr>
          <a:xfrm>
            <a:off x="215770" y="2920497"/>
            <a:ext cx="8568444" cy="0"/>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33" name="テキスト ボックス 12"/>
          <p:cNvSpPr txBox="1">
            <a:spLocks noChangeArrowheads="1"/>
          </p:cNvSpPr>
          <p:nvPr/>
        </p:nvSpPr>
        <p:spPr bwMode="auto">
          <a:xfrm>
            <a:off x="6858000" y="6072188"/>
            <a:ext cx="1928813" cy="276225"/>
          </a:xfrm>
          <a:prstGeom prst="rect">
            <a:avLst/>
          </a:prstGeom>
          <a:noFill/>
          <a:ln w="9525">
            <a:noFill/>
            <a:miter lim="800000"/>
            <a:headEnd/>
            <a:tailEnd/>
          </a:ln>
        </p:spPr>
        <p:txBody>
          <a:bodyPr>
            <a:spAutoFit/>
          </a:bodyPr>
          <a:lstStyle/>
          <a:p>
            <a:pPr algn="r"/>
            <a:r>
              <a:rPr lang="ja-JP" altLang="en-US" sz="1200" dirty="0" smtClean="0"/>
              <a:t>平成</a:t>
            </a:r>
            <a:r>
              <a:rPr lang="en-US" altLang="ja-JP" sz="1200" dirty="0" smtClean="0"/>
              <a:t>29</a:t>
            </a:r>
            <a:r>
              <a:rPr lang="ja-JP" altLang="en-US" sz="1200" dirty="0" smtClean="0"/>
              <a:t>年</a:t>
            </a:r>
            <a:r>
              <a:rPr lang="en-US" altLang="ja-JP" sz="1200" dirty="0" smtClean="0"/>
              <a:t>12</a:t>
            </a:r>
            <a:r>
              <a:rPr lang="ja-JP" altLang="en-US" sz="1200" dirty="0" smtClean="0"/>
              <a:t>月</a:t>
            </a:r>
            <a:r>
              <a:rPr lang="en-US" altLang="ja-JP" sz="1200" dirty="0" smtClean="0"/>
              <a:t>1</a:t>
            </a:r>
            <a:r>
              <a:rPr lang="ja-JP" altLang="en-US" sz="1200" dirty="0" smtClean="0"/>
              <a:t>日</a:t>
            </a:r>
            <a:endParaRPr lang="ja-JP" altLang="en-US" sz="1200" dirty="0"/>
          </a:p>
        </p:txBody>
      </p:sp>
      <p:sp>
        <p:nvSpPr>
          <p:cNvPr id="38" name="Text Box 13"/>
          <p:cNvSpPr txBox="1">
            <a:spLocks noChangeArrowheads="1"/>
          </p:cNvSpPr>
          <p:nvPr/>
        </p:nvSpPr>
        <p:spPr bwMode="auto">
          <a:xfrm>
            <a:off x="7165975" y="6308725"/>
            <a:ext cx="1620838" cy="247650"/>
          </a:xfrm>
          <a:prstGeom prst="rect">
            <a:avLst/>
          </a:prstGeom>
          <a:noFill/>
          <a:ln w="9525">
            <a:noFill/>
            <a:miter lim="800000"/>
            <a:headEnd/>
            <a:tailEnd/>
          </a:ln>
        </p:spPr>
        <p:txBody>
          <a:bodyPr lIns="90000" tIns="46800" rIns="90000" bIns="46800" anchorCtr="1">
            <a:spAutoFit/>
          </a:bodyPr>
          <a:lstStyle/>
          <a:p>
            <a:pPr>
              <a:spcBef>
                <a:spcPct val="50000"/>
              </a:spcBef>
            </a:pPr>
            <a:r>
              <a:rPr lang="en-US" altLang="ja-JP" sz="1000" b="1" dirty="0" smtClean="0"/>
              <a:t>Ver.1.1‐</a:t>
            </a:r>
            <a:r>
              <a:rPr lang="ja-JP" altLang="en-US" sz="1000" b="1" dirty="0" smtClean="0"/>
              <a:t>③</a:t>
            </a:r>
            <a:endParaRPr lang="en-US" altLang="ja-JP" sz="1000" b="1" dirty="0"/>
          </a:p>
        </p:txBody>
      </p:sp>
      <p:sp>
        <p:nvSpPr>
          <p:cNvPr id="13" name="テキスト ボックス 12"/>
          <p:cNvSpPr txBox="1"/>
          <p:nvPr/>
        </p:nvSpPr>
        <p:spPr>
          <a:xfrm>
            <a:off x="2483768" y="5521082"/>
            <a:ext cx="3600400" cy="461665"/>
          </a:xfrm>
          <a:prstGeom prst="rect">
            <a:avLst/>
          </a:prstGeom>
          <a:noFill/>
        </p:spPr>
        <p:txBody>
          <a:bodyPr wrap="square" rtlCol="0" anchor="t" anchorCtr="0">
            <a:spAutoFit/>
          </a:bodyPr>
          <a:lstStyle/>
          <a:p>
            <a:pPr algn="ctr"/>
            <a:r>
              <a:rPr lang="ja-JP" altLang="en-US" sz="2400" dirty="0" smtClean="0">
                <a:latin typeface="HGP創英角ｺﾞｼｯｸUB" pitchFamily="50" charset="-128"/>
                <a:ea typeface="HGP創英角ｺﾞｼｯｸUB" pitchFamily="50" charset="-128"/>
              </a:rPr>
              <a:t>株式会社 ホタテパウダー</a:t>
            </a:r>
          </a:p>
        </p:txBody>
      </p:sp>
      <p:pic>
        <p:nvPicPr>
          <p:cNvPr id="14" name="図 13"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707903" y="3292484"/>
            <a:ext cx="1152128" cy="1052736"/>
          </a:xfrm>
          <a:prstGeom prst="rect">
            <a:avLst/>
          </a:prstGeom>
        </p:spPr>
      </p:pic>
      <p:sp>
        <p:nvSpPr>
          <p:cNvPr id="12" name="円/楕円 11"/>
          <p:cNvSpPr/>
          <p:nvPr/>
        </p:nvSpPr>
        <p:spPr>
          <a:xfrm>
            <a:off x="6657404" y="3945883"/>
            <a:ext cx="200596" cy="14686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5" name="円/楕円 14"/>
          <p:cNvSpPr/>
          <p:nvPr/>
        </p:nvSpPr>
        <p:spPr>
          <a:xfrm flipV="1">
            <a:off x="7252706" y="3935686"/>
            <a:ext cx="205978" cy="21248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6" name="フッター プレースホルダ 50"/>
          <p:cNvSpPr>
            <a:spLocks noGrp="1"/>
          </p:cNvSpPr>
          <p:nvPr>
            <p:ph type="ftr" sz="quarter" idx="11"/>
          </p:nvPr>
        </p:nvSpPr>
        <p:spPr>
          <a:xfrm>
            <a:off x="2623964" y="6209428"/>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17" name="Rectangle 2"/>
          <p:cNvSpPr txBox="1">
            <a:spLocks noChangeArrowheads="1"/>
          </p:cNvSpPr>
          <p:nvPr/>
        </p:nvSpPr>
        <p:spPr bwMode="auto">
          <a:xfrm>
            <a:off x="2483768" y="4651997"/>
            <a:ext cx="3829051" cy="619125"/>
          </a:xfrm>
          <a:prstGeom prst="rect">
            <a:avLst/>
          </a:prstGeom>
          <a:noFill/>
          <a:ln w="9525">
            <a:no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3200" b="1">
                <a:solidFill>
                  <a:srgbClr val="00B0F0"/>
                </a:solidFill>
                <a:latin typeface="Arial" panose="020B0604020202020204" pitchFamily="34" charset="0"/>
                <a:ea typeface="ＭＳ 明朝" pitchFamily="17" charset="-128"/>
                <a:cs typeface="Arial" panose="020B0604020202020204" pitchFamily="34" charset="0"/>
              </a:rPr>
              <a:t>Hotate Powder </a:t>
            </a:r>
            <a:r>
              <a:rPr lang="en-US" altLang="ja-JP" sz="1000" b="1">
                <a:solidFill>
                  <a:srgbClr val="00B0F0"/>
                </a:solidFill>
                <a:latin typeface="Arial" panose="020B0604020202020204" pitchFamily="34" charset="0"/>
                <a:ea typeface="ＭＳ 明朝" pitchFamily="17" charset="-128"/>
                <a:cs typeface="Arial" panose="020B0604020202020204" pitchFamily="34" charset="0"/>
              </a:rPr>
              <a:t>TM</a:t>
            </a:r>
            <a:r>
              <a:rPr lang="ja-JP" altLang="en-US" sz="3200" b="1">
                <a:solidFill>
                  <a:srgbClr val="00B0F0"/>
                </a:solidFill>
                <a:latin typeface="Arial" panose="020B0604020202020204" pitchFamily="34" charset="0"/>
                <a:ea typeface="ＭＳ 明朝" pitchFamily="17" charset="-128"/>
                <a:cs typeface="Arial" panose="020B0604020202020204" pitchFamily="34" charset="0"/>
              </a:rPr>
              <a:t> </a:t>
            </a:r>
            <a:endParaRPr lang="ja-JP" altLang="en-US" sz="3200" b="1">
              <a:latin typeface="ＭＳ 明朝" pitchFamily="17" charset="-128"/>
              <a:ea typeface="ＭＳ 明朝" pitchFamily="17"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5"/>
          <p:cNvGrpSpPr/>
          <p:nvPr/>
        </p:nvGrpSpPr>
        <p:grpSpPr>
          <a:xfrm>
            <a:off x="1223628" y="692744"/>
            <a:ext cx="6696744" cy="432000"/>
            <a:chOff x="1223628" y="692696"/>
            <a:chExt cx="6696744" cy="432000"/>
          </a:xfrm>
          <a:solidFill>
            <a:schemeClr val="accent1">
              <a:lumMod val="60000"/>
              <a:lumOff val="40000"/>
            </a:schemeClr>
          </a:solidFill>
        </p:grpSpPr>
        <p:sp>
          <p:nvSpPr>
            <p:cNvPr id="5" name="角丸四角形 4"/>
            <p:cNvSpPr/>
            <p:nvPr/>
          </p:nvSpPr>
          <p:spPr>
            <a:xfrm>
              <a:off x="1223628" y="692696"/>
              <a:ext cx="6696744" cy="432000"/>
            </a:xfrm>
            <a:prstGeom prst="round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6" name="テキスト ボックス 5"/>
            <p:cNvSpPr txBox="1"/>
            <p:nvPr/>
          </p:nvSpPr>
          <p:spPr>
            <a:xfrm>
              <a:off x="1331641" y="708641"/>
              <a:ext cx="6480719" cy="400110"/>
            </a:xfrm>
            <a:prstGeom prst="rect">
              <a:avLst/>
            </a:prstGeom>
            <a:noFill/>
          </p:spPr>
          <p:txBody>
            <a:bodyPr wrap="square" rtlCol="0">
              <a:spAutoFit/>
            </a:bodyPr>
            <a:lstStyle/>
            <a:p>
              <a:pPr algn="ctr"/>
              <a:r>
                <a:rPr lang="en-US" altLang="ja-JP" sz="2000" b="1" dirty="0" err="1" smtClean="0">
                  <a:solidFill>
                    <a:srgbClr val="000099"/>
                  </a:solidFill>
                  <a:latin typeface="Arial" panose="020B0604020202020204" pitchFamily="34" charset="0"/>
                  <a:ea typeface="HGP創英角ｺﾞｼｯｸUB" pitchFamily="50" charset="-128"/>
                  <a:cs typeface="Arial" panose="020B0604020202020204" pitchFamily="34" charset="0"/>
                </a:rPr>
                <a:t>Hotate</a:t>
              </a:r>
              <a:r>
                <a:rPr lang="en-US" altLang="ja-JP" sz="2000" b="1" dirty="0" smtClean="0">
                  <a:solidFill>
                    <a:srgbClr val="000099"/>
                  </a:solidFill>
                  <a:latin typeface="Arial" panose="020B0604020202020204" pitchFamily="34" charset="0"/>
                  <a:ea typeface="HGP創英角ｺﾞｼｯｸUB" pitchFamily="50" charset="-128"/>
                  <a:cs typeface="Arial" panose="020B0604020202020204" pitchFamily="34" charset="0"/>
                </a:rPr>
                <a:t> Powder</a:t>
              </a:r>
              <a:r>
                <a:rPr lang="ja-JP" altLang="en-US" sz="2000" dirty="0" smtClean="0">
                  <a:solidFill>
                    <a:srgbClr val="000099"/>
                  </a:solidFill>
                  <a:latin typeface="HGP創英角ｺﾞｼｯｸUB" pitchFamily="50" charset="-128"/>
                  <a:ea typeface="HGP創英角ｺﾞｼｯｸUB" pitchFamily="50" charset="-128"/>
                </a:rPr>
                <a:t>の消臭力</a:t>
              </a:r>
            </a:p>
          </p:txBody>
        </p:sp>
      </p:grpSp>
      <p:graphicFrame>
        <p:nvGraphicFramePr>
          <p:cNvPr id="7" name="Group 5"/>
          <p:cNvGraphicFramePr>
            <a:graphicFrameLocks noGrp="1"/>
          </p:cNvGraphicFramePr>
          <p:nvPr>
            <p:extLst>
              <p:ext uri="{D42A27DB-BD31-4B8C-83A1-F6EECF244321}">
                <p14:modId xmlns:p14="http://schemas.microsoft.com/office/powerpoint/2010/main" val="1319488396"/>
              </p:ext>
            </p:extLst>
          </p:nvPr>
        </p:nvGraphicFramePr>
        <p:xfrm>
          <a:off x="611560" y="1556790"/>
          <a:ext cx="8138088" cy="2664300"/>
        </p:xfrm>
        <a:graphic>
          <a:graphicData uri="http://schemas.openxmlformats.org/drawingml/2006/table">
            <a:tbl>
              <a:tblPr/>
              <a:tblGrid>
                <a:gridCol w="3168352"/>
                <a:gridCol w="2734397"/>
                <a:gridCol w="2235339"/>
              </a:tblGrid>
              <a:tr h="444050">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400" b="1" i="0" u="none" strike="noStrike" cap="none" normalizeH="0" baseline="0" dirty="0" smtClean="0">
                          <a:ln>
                            <a:noFill/>
                          </a:ln>
                          <a:effectLst/>
                          <a:latin typeface="Calibri" pitchFamily="34" charset="0"/>
                          <a:ea typeface="ＭＳ Ｐゴシック" pitchFamily="50" charset="-128"/>
                        </a:rPr>
                        <a:t>供試ガス</a:t>
                      </a:r>
                      <a:endParaRPr kumimoji="0" lang="ja-JP" sz="1400" b="1" i="0" u="none" strike="noStrike" cap="none" normalizeH="0" baseline="0" dirty="0" smtClean="0">
                        <a:ln>
                          <a:noFill/>
                        </a:ln>
                        <a:effectLst/>
                        <a:latin typeface="ＭＳ Ｐゴシック" pitchFamily="50" charset="-128"/>
                        <a:ea typeface="ＭＳ Ｐゴシック" pitchFamily="50" charset="-128"/>
                      </a:endParaRP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altLang="en-US" sz="1400" b="1" i="0" u="none" strike="noStrike" cap="none" normalizeH="0" baseline="0" dirty="0" smtClean="0">
                          <a:ln>
                            <a:noFill/>
                          </a:ln>
                          <a:effectLst/>
                          <a:latin typeface="Calibri" pitchFamily="34" charset="0"/>
                          <a:ea typeface="ＭＳ Ｐゴシック" pitchFamily="50" charset="-128"/>
                        </a:rPr>
                        <a:t>減少率（</a:t>
                      </a:r>
                      <a:r>
                        <a:rPr kumimoji="0" lang="en-US" sz="1400" b="1" i="0" u="none" strike="noStrike" cap="none" normalizeH="0" baseline="0" dirty="0" smtClean="0">
                          <a:ln>
                            <a:noFill/>
                          </a:ln>
                          <a:effectLst/>
                          <a:latin typeface="Calibri" pitchFamily="34" charset="0"/>
                          <a:ea typeface="ＭＳ Ｐゴシック" pitchFamily="50" charset="-128"/>
                        </a:rPr>
                        <a:t>%</a:t>
                      </a:r>
                      <a:r>
                        <a:rPr kumimoji="0" lang="ja-JP" altLang="en-US" sz="1400" b="1" i="0" u="none" strike="noStrike" cap="none" normalizeH="0" baseline="0" dirty="0" smtClean="0">
                          <a:ln>
                            <a:noFill/>
                          </a:ln>
                          <a:effectLst/>
                          <a:latin typeface="Calibri" pitchFamily="34" charset="0"/>
                          <a:ea typeface="ＭＳ Ｐゴシック" pitchFamily="50" charset="-128"/>
                        </a:rPr>
                        <a:t>）</a:t>
                      </a:r>
                      <a:endParaRPr kumimoji="0" lang="ja-JP" altLang="en-US" sz="1400" b="1" i="0" u="none" strike="noStrike" cap="none" normalizeH="0" baseline="0" dirty="0" smtClean="0">
                        <a:ln>
                          <a:noFill/>
                        </a:ln>
                        <a:effectLst/>
                        <a:latin typeface="ＭＳ Ｐゴシック" pitchFamily="50" charset="-128"/>
                        <a:ea typeface="ＭＳ Ｐゴシック" pitchFamily="50" charset="-128"/>
                      </a:endParaRP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altLang="en-US" sz="1400" b="1" i="0" u="none" strike="noStrike" cap="none" normalizeH="0" baseline="0" smtClean="0">
                          <a:ln>
                            <a:noFill/>
                          </a:ln>
                          <a:effectLst/>
                          <a:latin typeface="Calibri" pitchFamily="34" charset="0"/>
                          <a:ea typeface="ＭＳ Ｐゴシック" pitchFamily="50" charset="-128"/>
                        </a:rPr>
                        <a:t>報告書</a:t>
                      </a:r>
                      <a:r>
                        <a:rPr kumimoji="0" lang="en-US" sz="1400" b="1" i="0" u="none" strike="noStrike" cap="none" normalizeH="0" baseline="0" smtClean="0">
                          <a:ln>
                            <a:noFill/>
                          </a:ln>
                          <a:effectLst/>
                          <a:latin typeface="Calibri" pitchFamily="34" charset="0"/>
                          <a:ea typeface="ＭＳ Ｐゴシック" pitchFamily="50" charset="-128"/>
                        </a:rPr>
                        <a:t>Ｎｏ</a:t>
                      </a:r>
                      <a:endParaRPr kumimoji="0" lang="en-US" sz="1400" b="1" i="0" u="none" strike="noStrike" cap="none" normalizeH="0" baseline="0" smtClean="0">
                        <a:ln>
                          <a:noFill/>
                        </a:ln>
                        <a:effectLst/>
                        <a:latin typeface="ＭＳ Ｐゴシック" pitchFamily="50" charset="-128"/>
                        <a:ea typeface="ＭＳ Ｐゴシック" pitchFamily="50" charset="-128"/>
                      </a:endParaRP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050">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400" b="1" i="0" u="none" strike="noStrike" cap="none" normalizeH="0" baseline="0" dirty="0" smtClean="0">
                          <a:ln>
                            <a:noFill/>
                          </a:ln>
                          <a:effectLst/>
                          <a:latin typeface="Calibri" pitchFamily="34" charset="0"/>
                          <a:ea typeface="ＭＳ Ｐゴシック" pitchFamily="50" charset="-128"/>
                        </a:rPr>
                        <a:t>酢酸ガス</a:t>
                      </a:r>
                      <a:r>
                        <a:rPr kumimoji="0" lang="ja-JP" sz="1400" b="1" i="0" u="none" strike="noStrike" cap="none" normalizeH="0" baseline="0" dirty="0" smtClean="0">
                          <a:ln>
                            <a:noFill/>
                          </a:ln>
                          <a:solidFill>
                            <a:srgbClr val="FF0000"/>
                          </a:solidFill>
                          <a:effectLst/>
                          <a:latin typeface="Calibri" pitchFamily="34" charset="0"/>
                          <a:ea typeface="ＭＳ Ｐゴシック" pitchFamily="50" charset="-128"/>
                        </a:rPr>
                        <a:t>（汗臭）</a:t>
                      </a:r>
                      <a:endParaRPr kumimoji="0" lang="ja-JP" sz="1400" b="1" i="0" u="none" strike="noStrike" cap="none" normalizeH="0" baseline="0" dirty="0" smtClean="0">
                        <a:ln>
                          <a:noFill/>
                        </a:ln>
                        <a:solidFill>
                          <a:srgbClr val="FF0000"/>
                        </a:solidFill>
                        <a:effectLst/>
                        <a:latin typeface="ＭＳ Ｐゴシック" pitchFamily="50" charset="-128"/>
                        <a:ea typeface="ＭＳ Ｐゴシック" pitchFamily="50" charset="-128"/>
                      </a:endParaRP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dirty="0" smtClean="0">
                          <a:ln>
                            <a:noFill/>
                          </a:ln>
                          <a:effectLst/>
                          <a:latin typeface="Calibri" pitchFamily="34" charset="0"/>
                          <a:ea typeface="ＭＳ Ｐゴシック" pitchFamily="50" charset="-128"/>
                        </a:rPr>
                        <a:t>9</a:t>
                      </a:r>
                      <a:r>
                        <a:rPr kumimoji="0" lang="en-US" altLang="ja-JP" sz="1800" b="1" i="0" u="none" strike="noStrike" cap="none" normalizeH="0" baseline="0" dirty="0" smtClean="0">
                          <a:ln>
                            <a:noFill/>
                          </a:ln>
                          <a:effectLst/>
                          <a:latin typeface="Calibri" pitchFamily="34" charset="0"/>
                          <a:ea typeface="ＭＳ Ｐゴシック" pitchFamily="50" charset="-128"/>
                        </a:rPr>
                        <a:t>9</a:t>
                      </a:r>
                      <a:r>
                        <a:rPr kumimoji="0" lang="ja-JP" altLang="en-US" sz="1800" b="1" i="0" u="none" strike="noStrike" cap="none" normalizeH="0" baseline="0" dirty="0" smtClean="0">
                          <a:ln>
                            <a:noFill/>
                          </a:ln>
                          <a:effectLst/>
                          <a:latin typeface="Calibri" pitchFamily="34" charset="0"/>
                          <a:ea typeface="ＭＳ Ｐゴシック" pitchFamily="50" charset="-128"/>
                        </a:rPr>
                        <a:t>（</a:t>
                      </a:r>
                      <a:r>
                        <a:rPr kumimoji="0" lang="en-US" sz="1800" b="1" i="0" u="none" strike="noStrike" cap="none" normalizeH="0" baseline="0" dirty="0" smtClean="0">
                          <a:ln>
                            <a:noFill/>
                          </a:ln>
                          <a:effectLst/>
                          <a:latin typeface="Calibri" pitchFamily="34" charset="0"/>
                          <a:ea typeface="ＭＳ Ｐゴシック" pitchFamily="50" charset="-128"/>
                        </a:rPr>
                        <a:t>%</a:t>
                      </a:r>
                      <a:r>
                        <a:rPr kumimoji="0" lang="ja-JP" altLang="en-US" sz="1800" b="1" i="0" u="none" strike="noStrike" cap="none" normalizeH="0" baseline="0" dirty="0" smtClean="0">
                          <a:ln>
                            <a:noFill/>
                          </a:ln>
                          <a:effectLst/>
                          <a:latin typeface="Calibri" pitchFamily="34" charset="0"/>
                          <a:ea typeface="ＭＳ Ｐゴシック" pitchFamily="50" charset="-128"/>
                        </a:rPr>
                        <a:t>）</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400" b="1" i="0" u="none" strike="noStrike" cap="none" normalizeH="0" baseline="0" smtClean="0">
                          <a:ln>
                            <a:noFill/>
                          </a:ln>
                          <a:effectLst/>
                          <a:latin typeface="Calibri" pitchFamily="34" charset="0"/>
                          <a:ea typeface="ＭＳ Ｐゴシック" pitchFamily="50" charset="-128"/>
                        </a:rPr>
                        <a:t>CK-10-043770</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050">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400" b="1" i="0" u="none" strike="noStrike" cap="none" normalizeH="0" baseline="0" dirty="0" smtClean="0">
                          <a:ln>
                            <a:noFill/>
                          </a:ln>
                          <a:effectLst/>
                          <a:latin typeface="Calibri" pitchFamily="34" charset="0"/>
                          <a:ea typeface="ＭＳ Ｐゴシック" pitchFamily="50" charset="-128"/>
                        </a:rPr>
                        <a:t>イソ吉草酸ガス</a:t>
                      </a:r>
                      <a:r>
                        <a:rPr kumimoji="0" lang="ja-JP" sz="1400" b="1" i="0" u="none" strike="noStrike" cap="none" normalizeH="0" baseline="0" dirty="0" smtClean="0">
                          <a:ln>
                            <a:noFill/>
                          </a:ln>
                          <a:solidFill>
                            <a:srgbClr val="FF0000"/>
                          </a:solidFill>
                          <a:effectLst/>
                          <a:latin typeface="Calibri" pitchFamily="34" charset="0"/>
                          <a:ea typeface="ＭＳ Ｐゴシック" pitchFamily="50" charset="-128"/>
                        </a:rPr>
                        <a:t>（足・靴の臭い）</a:t>
                      </a:r>
                      <a:endParaRPr kumimoji="0" lang="ja-JP" sz="1400" b="1" i="0" u="none" strike="noStrike" cap="none" normalizeH="0" baseline="0" dirty="0" smtClean="0">
                        <a:ln>
                          <a:noFill/>
                        </a:ln>
                        <a:solidFill>
                          <a:srgbClr val="FF0000"/>
                        </a:solidFill>
                        <a:effectLst/>
                        <a:latin typeface="ＭＳ Ｐゴシック" pitchFamily="50" charset="-128"/>
                        <a:ea typeface="ＭＳ Ｐゴシック" pitchFamily="50" charset="-128"/>
                      </a:endParaRP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altLang="en-US" sz="1800" b="1" i="0" u="none" strike="noStrike" cap="none" normalizeH="0" baseline="0" dirty="0" smtClean="0">
                          <a:ln>
                            <a:noFill/>
                          </a:ln>
                          <a:effectLst/>
                          <a:latin typeface="Calibri" pitchFamily="34" charset="0"/>
                          <a:ea typeface="ＭＳ Ｐゴシック" pitchFamily="50" charset="-128"/>
                        </a:rPr>
                        <a:t>≧</a:t>
                      </a:r>
                      <a:r>
                        <a:rPr kumimoji="0" lang="en-US" sz="1800" b="1" i="0" u="none" strike="noStrike" cap="none" normalizeH="0" baseline="0" dirty="0" smtClean="0">
                          <a:ln>
                            <a:noFill/>
                          </a:ln>
                          <a:effectLst/>
                          <a:latin typeface="Calibri" pitchFamily="34" charset="0"/>
                          <a:ea typeface="ＭＳ Ｐゴシック" pitchFamily="50" charset="-128"/>
                        </a:rPr>
                        <a:t>99</a:t>
                      </a:r>
                      <a:r>
                        <a:rPr kumimoji="0" lang="ja-JP" altLang="en-US" sz="1800" b="1" i="0" u="none" strike="noStrike" cap="none" normalizeH="0" baseline="0" dirty="0" smtClean="0">
                          <a:ln>
                            <a:noFill/>
                          </a:ln>
                          <a:effectLst/>
                          <a:latin typeface="Calibri" pitchFamily="34" charset="0"/>
                          <a:ea typeface="ＭＳ Ｐゴシック" pitchFamily="50" charset="-128"/>
                        </a:rPr>
                        <a:t>（</a:t>
                      </a:r>
                      <a:r>
                        <a:rPr kumimoji="0" lang="en-US" sz="1800" b="1" i="0" u="none" strike="noStrike" cap="none" normalizeH="0" baseline="0" dirty="0" smtClean="0">
                          <a:ln>
                            <a:noFill/>
                          </a:ln>
                          <a:effectLst/>
                          <a:latin typeface="Calibri" pitchFamily="34" charset="0"/>
                          <a:ea typeface="ＭＳ Ｐゴシック" pitchFamily="50" charset="-128"/>
                        </a:rPr>
                        <a:t>%</a:t>
                      </a:r>
                      <a:r>
                        <a:rPr kumimoji="0" lang="ja-JP" altLang="en-US" sz="1800" b="1" i="0" u="none" strike="noStrike" cap="none" normalizeH="0" baseline="0" dirty="0" smtClean="0">
                          <a:ln>
                            <a:noFill/>
                          </a:ln>
                          <a:effectLst/>
                          <a:latin typeface="Calibri" pitchFamily="34" charset="0"/>
                          <a:ea typeface="ＭＳ Ｐゴシック" pitchFamily="50" charset="-128"/>
                        </a:rPr>
                        <a:t>） </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400" b="1" i="0" u="none" strike="noStrike" cap="none" normalizeH="0" baseline="0" dirty="0" smtClean="0">
                          <a:ln>
                            <a:noFill/>
                          </a:ln>
                          <a:effectLst/>
                          <a:latin typeface="Calibri" pitchFamily="34" charset="0"/>
                          <a:ea typeface="ＭＳ Ｐゴシック" pitchFamily="50" charset="-128"/>
                        </a:rPr>
                        <a:t>CK-10-043770</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050">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400" b="1" i="0" u="none" strike="noStrike" cap="none" normalizeH="0" baseline="0" dirty="0" smtClean="0">
                          <a:ln>
                            <a:noFill/>
                          </a:ln>
                          <a:effectLst/>
                          <a:latin typeface="Calibri" pitchFamily="34" charset="0"/>
                          <a:ea typeface="ＭＳ Ｐゴシック" pitchFamily="50" charset="-128"/>
                        </a:rPr>
                        <a:t>ノネナールガス</a:t>
                      </a:r>
                      <a:r>
                        <a:rPr kumimoji="0" lang="ja-JP" sz="1400" b="1" i="0" u="none" strike="noStrike" cap="none" normalizeH="0" baseline="0" dirty="0" smtClean="0">
                          <a:ln>
                            <a:noFill/>
                          </a:ln>
                          <a:solidFill>
                            <a:srgbClr val="FF0000"/>
                          </a:solidFill>
                          <a:effectLst/>
                          <a:latin typeface="Calibri" pitchFamily="34" charset="0"/>
                          <a:ea typeface="ＭＳ Ｐゴシック" pitchFamily="50" charset="-128"/>
                        </a:rPr>
                        <a:t>（加齢臭の基）</a:t>
                      </a:r>
                      <a:endParaRPr kumimoji="0" lang="ja-JP" sz="1400" b="1" i="0" u="none" strike="noStrike" cap="none" normalizeH="0" baseline="0" dirty="0" smtClean="0">
                        <a:ln>
                          <a:noFill/>
                        </a:ln>
                        <a:solidFill>
                          <a:srgbClr val="FF0000"/>
                        </a:solidFill>
                        <a:effectLst/>
                        <a:latin typeface="ＭＳ Ｐゴシック" pitchFamily="50" charset="-128"/>
                        <a:ea typeface="ＭＳ Ｐゴシック" pitchFamily="50" charset="-128"/>
                      </a:endParaRP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altLang="en-US" sz="1800" b="1" i="0" u="none" strike="noStrike" cap="none" normalizeH="0" baseline="0" dirty="0" smtClean="0">
                          <a:ln>
                            <a:noFill/>
                          </a:ln>
                          <a:effectLst/>
                          <a:latin typeface="Calibri" pitchFamily="34" charset="0"/>
                          <a:ea typeface="ＭＳ Ｐゴシック" pitchFamily="50" charset="-128"/>
                        </a:rPr>
                        <a:t>≧</a:t>
                      </a:r>
                      <a:r>
                        <a:rPr kumimoji="0" lang="en-US" sz="1800" b="1" i="0" u="none" strike="noStrike" cap="none" normalizeH="0" baseline="0" dirty="0" smtClean="0">
                          <a:ln>
                            <a:noFill/>
                          </a:ln>
                          <a:effectLst/>
                          <a:latin typeface="Calibri" pitchFamily="34" charset="0"/>
                          <a:ea typeface="ＭＳ Ｐゴシック" pitchFamily="50" charset="-128"/>
                        </a:rPr>
                        <a:t>99</a:t>
                      </a:r>
                      <a:r>
                        <a:rPr kumimoji="0" lang="ja-JP" altLang="en-US" sz="1800" b="1" i="0" u="none" strike="noStrike" cap="none" normalizeH="0" baseline="0" dirty="0" smtClean="0">
                          <a:ln>
                            <a:noFill/>
                          </a:ln>
                          <a:effectLst/>
                          <a:latin typeface="Calibri" pitchFamily="34" charset="0"/>
                          <a:ea typeface="ＭＳ Ｐゴシック" pitchFamily="50" charset="-128"/>
                        </a:rPr>
                        <a:t>（</a:t>
                      </a:r>
                      <a:r>
                        <a:rPr kumimoji="0" lang="en-US" sz="1800" b="1" i="0" u="none" strike="noStrike" cap="none" normalizeH="0" baseline="0" dirty="0" smtClean="0">
                          <a:ln>
                            <a:noFill/>
                          </a:ln>
                          <a:effectLst/>
                          <a:latin typeface="Calibri" pitchFamily="34" charset="0"/>
                          <a:ea typeface="ＭＳ Ｐゴシック" pitchFamily="50" charset="-128"/>
                        </a:rPr>
                        <a:t>%</a:t>
                      </a:r>
                      <a:r>
                        <a:rPr kumimoji="0" lang="ja-JP" altLang="en-US" sz="1800" b="1" i="0" u="none" strike="noStrike" cap="none" normalizeH="0" baseline="0" dirty="0" smtClean="0">
                          <a:ln>
                            <a:noFill/>
                          </a:ln>
                          <a:effectLst/>
                          <a:latin typeface="Calibri" pitchFamily="34" charset="0"/>
                          <a:ea typeface="ＭＳ Ｐゴシック" pitchFamily="50" charset="-128"/>
                        </a:rPr>
                        <a:t>） </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400" b="1" i="0" u="none" strike="noStrike" cap="none" normalizeH="0" baseline="0" dirty="0" smtClean="0">
                          <a:ln>
                            <a:noFill/>
                          </a:ln>
                          <a:effectLst/>
                          <a:latin typeface="Calibri" pitchFamily="34" charset="0"/>
                          <a:ea typeface="ＭＳ Ｐゴシック" pitchFamily="50" charset="-128"/>
                        </a:rPr>
                        <a:t>CK-10-043770</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050">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400" b="1" i="0" u="none" strike="noStrike" cap="none" normalizeH="0" baseline="0" dirty="0" smtClean="0">
                          <a:ln>
                            <a:noFill/>
                          </a:ln>
                          <a:effectLst/>
                          <a:latin typeface="Calibri" pitchFamily="34" charset="0"/>
                          <a:ea typeface="ＭＳ Ｐゴシック" pitchFamily="50" charset="-128"/>
                        </a:rPr>
                        <a:t>硫化水素ガス</a:t>
                      </a:r>
                      <a:r>
                        <a:rPr kumimoji="0" lang="ja-JP" sz="1400" b="1" i="0" u="none" strike="noStrike" cap="none" normalizeH="0" baseline="0" dirty="0" smtClean="0">
                          <a:ln>
                            <a:noFill/>
                          </a:ln>
                          <a:solidFill>
                            <a:srgbClr val="FF0000"/>
                          </a:solidFill>
                          <a:effectLst/>
                          <a:latin typeface="Calibri" pitchFamily="34" charset="0"/>
                          <a:ea typeface="ＭＳ Ｐゴシック" pitchFamily="50" charset="-128"/>
                        </a:rPr>
                        <a:t>（排泄物）</a:t>
                      </a:r>
                      <a:endParaRPr kumimoji="0" lang="ja-JP" sz="1400" b="1" i="0" u="none" strike="noStrike" cap="none" normalizeH="0" baseline="0" dirty="0" smtClean="0">
                        <a:ln>
                          <a:noFill/>
                        </a:ln>
                        <a:solidFill>
                          <a:srgbClr val="FF0000"/>
                        </a:solidFill>
                        <a:effectLst/>
                        <a:latin typeface="ＭＳ Ｐゴシック" pitchFamily="50" charset="-128"/>
                        <a:ea typeface="ＭＳ Ｐゴシック" pitchFamily="50" charset="-128"/>
                      </a:endParaRP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altLang="en-US" sz="1800" b="1" i="0" u="none" strike="noStrike" cap="none" normalizeH="0" baseline="0" dirty="0" smtClean="0">
                          <a:ln>
                            <a:noFill/>
                          </a:ln>
                          <a:effectLst/>
                          <a:latin typeface="Calibri" pitchFamily="34" charset="0"/>
                          <a:ea typeface="ＭＳ Ｐゴシック" pitchFamily="50" charset="-128"/>
                        </a:rPr>
                        <a:t>≧</a:t>
                      </a:r>
                      <a:r>
                        <a:rPr kumimoji="0" lang="en-US" altLang="ja-JP" sz="1800" b="1" i="0" u="none" strike="noStrike" cap="none" normalizeH="0" baseline="0" dirty="0" smtClean="0">
                          <a:ln>
                            <a:noFill/>
                          </a:ln>
                          <a:effectLst/>
                          <a:latin typeface="Calibri" pitchFamily="34" charset="0"/>
                          <a:ea typeface="ＭＳ Ｐゴシック" pitchFamily="50" charset="-128"/>
                        </a:rPr>
                        <a:t>99</a:t>
                      </a:r>
                      <a:r>
                        <a:rPr kumimoji="0" lang="en-US" sz="1800" b="1" i="0" u="none" strike="noStrike" cap="none" normalizeH="0" baseline="0" dirty="0" smtClean="0">
                          <a:ln>
                            <a:noFill/>
                          </a:ln>
                          <a:effectLst/>
                          <a:latin typeface="Calibri" pitchFamily="34" charset="0"/>
                          <a:ea typeface="ＭＳ Ｐゴシック" pitchFamily="50" charset="-128"/>
                        </a:rPr>
                        <a:t>(%)</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400" b="1" i="0" u="none" strike="noStrike" cap="none" normalizeH="0" baseline="0" dirty="0" smtClean="0">
                          <a:ln>
                            <a:noFill/>
                          </a:ln>
                          <a:effectLst/>
                          <a:latin typeface="Calibri" pitchFamily="34" charset="0"/>
                          <a:ea typeface="ＭＳ Ｐゴシック" pitchFamily="50" charset="-128"/>
                        </a:rPr>
                        <a:t>CK-</a:t>
                      </a:r>
                      <a:r>
                        <a:rPr kumimoji="0" lang="en-US" altLang="ja-JP" sz="1400" b="1" i="0" u="none" strike="noStrike" cap="none" normalizeH="0" baseline="0" dirty="0" smtClean="0">
                          <a:ln>
                            <a:noFill/>
                          </a:ln>
                          <a:effectLst/>
                          <a:latin typeface="Calibri" pitchFamily="34" charset="0"/>
                          <a:ea typeface="ＭＳ Ｐゴシック" pitchFamily="50" charset="-128"/>
                        </a:rPr>
                        <a:t>3670-1</a:t>
                      </a:r>
                      <a:endParaRPr kumimoji="0" lang="en-US" sz="1400" b="1" i="0" u="none" strike="noStrike" cap="none" normalizeH="0" baseline="0" dirty="0" smtClean="0">
                        <a:ln>
                          <a:noFill/>
                        </a:ln>
                        <a:effectLst/>
                        <a:latin typeface="Calibri" pitchFamily="34" charset="0"/>
                        <a:ea typeface="ＭＳ Ｐゴシック" pitchFamily="50" charset="-128"/>
                      </a:endParaRP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050">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400" b="1" i="0" u="none" strike="noStrike" cap="none" normalizeH="0" baseline="0" dirty="0" smtClean="0">
                          <a:ln>
                            <a:noFill/>
                          </a:ln>
                          <a:effectLst/>
                          <a:latin typeface="Calibri" pitchFamily="34" charset="0"/>
                          <a:ea typeface="ＭＳ Ｐゴシック" pitchFamily="50" charset="-128"/>
                        </a:rPr>
                        <a:t>アセドアルデヒド</a:t>
                      </a:r>
                      <a:r>
                        <a:rPr kumimoji="0" lang="ja-JP" sz="1400" b="1" i="0" u="none" strike="noStrike" cap="none" normalizeH="0" baseline="0" dirty="0" smtClean="0">
                          <a:ln>
                            <a:noFill/>
                          </a:ln>
                          <a:solidFill>
                            <a:srgbClr val="FF0000"/>
                          </a:solidFill>
                          <a:effectLst/>
                          <a:latin typeface="Calibri" pitchFamily="34" charset="0"/>
                          <a:ea typeface="ＭＳ Ｐゴシック" pitchFamily="50" charset="-128"/>
                        </a:rPr>
                        <a:t>（ＶＯＣ）</a:t>
                      </a:r>
                      <a:endParaRPr kumimoji="0" lang="ja-JP" sz="1400" b="1" i="0" u="none" strike="noStrike" cap="none" normalizeH="0" baseline="0" dirty="0" smtClean="0">
                        <a:ln>
                          <a:noFill/>
                        </a:ln>
                        <a:solidFill>
                          <a:srgbClr val="FF0000"/>
                        </a:solidFill>
                        <a:effectLst/>
                        <a:latin typeface="ＭＳ Ｐゴシック" pitchFamily="50" charset="-128"/>
                        <a:ea typeface="ＭＳ Ｐゴシック" pitchFamily="50" charset="-128"/>
                      </a:endParaRP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altLang="ja-JP" sz="1800" b="1" i="0" u="none" strike="noStrike" cap="none" normalizeH="0" baseline="0" dirty="0" smtClean="0">
                          <a:ln>
                            <a:noFill/>
                          </a:ln>
                          <a:effectLst/>
                          <a:latin typeface="Calibri" pitchFamily="34" charset="0"/>
                          <a:ea typeface="ＭＳ Ｐゴシック" pitchFamily="50" charset="-128"/>
                        </a:rPr>
                        <a:t>78</a:t>
                      </a:r>
                      <a:r>
                        <a:rPr kumimoji="0" lang="en-US" sz="1800" b="1" i="0" u="none" strike="noStrike" cap="none" normalizeH="0" baseline="0" dirty="0" smtClean="0">
                          <a:ln>
                            <a:noFill/>
                          </a:ln>
                          <a:effectLst/>
                          <a:latin typeface="Calibri" pitchFamily="34" charset="0"/>
                          <a:ea typeface="ＭＳ Ｐゴシック" pitchFamily="50" charset="-128"/>
                        </a:rPr>
                        <a:t>(%)</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400" b="1" i="0" u="none" strike="noStrike" cap="none" normalizeH="0" baseline="0" dirty="0" smtClean="0">
                          <a:ln>
                            <a:noFill/>
                          </a:ln>
                          <a:effectLst/>
                          <a:latin typeface="Calibri" pitchFamily="34" charset="0"/>
                          <a:ea typeface="ＭＳ Ｐゴシック" pitchFamily="50" charset="-128"/>
                        </a:rPr>
                        <a:t>CK-3670-1</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テキスト ボックス 8"/>
          <p:cNvSpPr txBox="1"/>
          <p:nvPr/>
        </p:nvSpPr>
        <p:spPr>
          <a:xfrm>
            <a:off x="971600" y="4403279"/>
            <a:ext cx="3702050" cy="254000"/>
          </a:xfrm>
          <a:prstGeom prst="rect">
            <a:avLst/>
          </a:prstGeom>
          <a:noFill/>
        </p:spPr>
        <p:txBody>
          <a:bodyPr>
            <a:spAutoFit/>
          </a:bodyPr>
          <a:lstStyle/>
          <a:p>
            <a:pPr>
              <a:defRPr/>
            </a:pPr>
            <a:r>
              <a:rPr kumimoji="1" lang="en-US" altLang="ja-JP" sz="1050" b="1" dirty="0">
                <a:ea typeface="ＭＳ Ｐゴシック" pitchFamily="50" charset="-128"/>
              </a:rPr>
              <a:t>※</a:t>
            </a:r>
            <a:r>
              <a:rPr kumimoji="1" lang="ja-JP" altLang="en-US" sz="1050" b="1" dirty="0">
                <a:ea typeface="ＭＳ Ｐゴシック" pitchFamily="50" charset="-128"/>
              </a:rPr>
              <a:t>表中の数値は実測値であり保証値ではありません。</a:t>
            </a:r>
          </a:p>
        </p:txBody>
      </p:sp>
      <p:sp>
        <p:nvSpPr>
          <p:cNvPr id="10" name="Text Box 107"/>
          <p:cNvSpPr txBox="1">
            <a:spLocks noChangeArrowheads="1"/>
          </p:cNvSpPr>
          <p:nvPr/>
        </p:nvSpPr>
        <p:spPr bwMode="auto">
          <a:xfrm>
            <a:off x="395536" y="4737338"/>
            <a:ext cx="83529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1600" b="1" dirty="0">
                <a:latin typeface="Arial" charset="0"/>
              </a:rPr>
              <a:t>【</a:t>
            </a:r>
            <a:r>
              <a:rPr lang="ja-JP" altLang="en-US" sz="1600" b="1" dirty="0">
                <a:latin typeface="Arial" charset="0"/>
              </a:rPr>
              <a:t>試験方法</a:t>
            </a:r>
            <a:r>
              <a:rPr lang="en-US" altLang="ja-JP" sz="1600" b="1" dirty="0">
                <a:latin typeface="Arial" charset="0"/>
              </a:rPr>
              <a:t>】</a:t>
            </a:r>
            <a:r>
              <a:rPr lang="ja-JP" altLang="en-US" sz="1600" b="1" dirty="0">
                <a:latin typeface="Arial" charset="0"/>
              </a:rPr>
              <a:t>　</a:t>
            </a:r>
            <a:r>
              <a:rPr lang="ja-JP" altLang="en-US" sz="1600" dirty="0">
                <a:latin typeface="Arial" charset="0"/>
              </a:rPr>
              <a:t>消臭加工繊維製品認証基準で定めている方法（（社）繊維評価技術協議会）準用</a:t>
            </a:r>
          </a:p>
          <a:p>
            <a:pPr eaLnBrk="1" hangingPunct="1">
              <a:spcBef>
                <a:spcPct val="50000"/>
              </a:spcBef>
              <a:buFontTx/>
              <a:buNone/>
            </a:pPr>
            <a:r>
              <a:rPr lang="ja-JP" altLang="en-US" sz="1600" dirty="0">
                <a:latin typeface="Arial" charset="0"/>
              </a:rPr>
              <a:t>　　　　　　　　ただし、試験量は</a:t>
            </a:r>
            <a:r>
              <a:rPr lang="en-US" altLang="ja-JP" sz="1600" dirty="0">
                <a:latin typeface="Arial" charset="0"/>
              </a:rPr>
              <a:t>3.0</a:t>
            </a:r>
            <a:r>
              <a:rPr lang="ja-JP" altLang="en-US" sz="1600" dirty="0" err="1">
                <a:latin typeface="Arial" charset="0"/>
              </a:rPr>
              <a:t>ｇ</a:t>
            </a:r>
            <a:r>
              <a:rPr lang="ja-JP" altLang="en-US" sz="1600" dirty="0">
                <a:latin typeface="Arial" charset="0"/>
              </a:rPr>
              <a:t>とした。</a:t>
            </a:r>
          </a:p>
        </p:txBody>
      </p:sp>
      <p:cxnSp>
        <p:nvCxnSpPr>
          <p:cNvPr id="13" name="直線コネクタ 12"/>
          <p:cNvCxnSpPr/>
          <p:nvPr/>
        </p:nvCxnSpPr>
        <p:spPr>
          <a:xfrm flipV="1">
            <a:off x="498293" y="54140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cxnSp>
        <p:nvCxnSpPr>
          <p:cNvPr id="14" name="直線コネクタ 13"/>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15" name="スライド番号プレースホルダ 32"/>
          <p:cNvSpPr>
            <a:spLocks noGrp="1"/>
          </p:cNvSpPr>
          <p:nvPr>
            <p:ph type="sldNum" sz="quarter" idx="12"/>
          </p:nvPr>
        </p:nvSpPr>
        <p:spPr>
          <a:xfrm>
            <a:off x="6553200" y="6356350"/>
            <a:ext cx="2133600" cy="365125"/>
          </a:xfrm>
        </p:spPr>
        <p:txBody>
          <a:bodyPr/>
          <a:lstStyle/>
          <a:p>
            <a:fld id="{78899ED9-F9CC-3D48-9735-D0C30954A088}" type="slidenum">
              <a:rPr lang="ja-JP" altLang="en-US" smtClean="0"/>
              <a:pPr/>
              <a:t>9</a:t>
            </a:fld>
            <a:endParaRPr lang="ja-JP" altLang="en-US" dirty="0"/>
          </a:p>
        </p:txBody>
      </p:sp>
      <p:sp>
        <p:nvSpPr>
          <p:cNvPr id="21" name="Rectangle 65"/>
          <p:cNvSpPr>
            <a:spLocks noChangeArrowheads="1"/>
          </p:cNvSpPr>
          <p:nvPr/>
        </p:nvSpPr>
        <p:spPr bwMode="auto">
          <a:xfrm>
            <a:off x="6674785" y="6096873"/>
            <a:ext cx="20748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dirty="0">
                <a:latin typeface="Arial" charset="0"/>
              </a:rPr>
              <a:t>（一財）　カケンテストセンター</a:t>
            </a:r>
          </a:p>
        </p:txBody>
      </p:sp>
      <p:sp>
        <p:nvSpPr>
          <p:cNvPr id="17" name="フッター プレースホルダ 50"/>
          <p:cNvSpPr>
            <a:spLocks noGrp="1"/>
          </p:cNvSpPr>
          <p:nvPr>
            <p:ph type="ftr" sz="quarter" idx="11"/>
          </p:nvPr>
        </p:nvSpPr>
        <p:spPr>
          <a:xfrm>
            <a:off x="2627784" y="6379281"/>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19" name="正方形/長方形 18"/>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extLst>
      <p:ext uri="{BB962C8B-B14F-4D97-AF65-F5344CB8AC3E}">
        <p14:creationId xmlns:p14="http://schemas.microsoft.com/office/powerpoint/2010/main" val="369788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79495" y="1150663"/>
            <a:ext cx="5036357" cy="307777"/>
          </a:xfrm>
          <a:prstGeom prst="rect">
            <a:avLst/>
          </a:prstGeom>
          <a:noFill/>
        </p:spPr>
        <p:txBody>
          <a:bodyPr wrap="square" rtlCol="0">
            <a:spAutoFit/>
          </a:bodyPr>
          <a:lstStyle/>
          <a:p>
            <a:pPr algn="l"/>
            <a:r>
              <a:rPr kumimoji="1" lang="en-US" altLang="ja-JP" sz="1400" b="1" dirty="0" smtClean="0"/>
              <a:t>【</a:t>
            </a:r>
            <a:r>
              <a:rPr kumimoji="1" lang="en-US" altLang="ja-JP" sz="1400" b="1" dirty="0" err="1" smtClean="0"/>
              <a:t>HotatePowder</a:t>
            </a:r>
            <a:r>
              <a:rPr kumimoji="1" lang="ja-JP" altLang="en-US" sz="1400" b="1" dirty="0" smtClean="0"/>
              <a:t>による</a:t>
            </a:r>
            <a:r>
              <a:rPr kumimoji="1" lang="en-US" altLang="ja-JP" sz="1400" b="1" dirty="0"/>
              <a:t>『</a:t>
            </a:r>
            <a:r>
              <a:rPr kumimoji="1" lang="ja-JP" altLang="en-US" sz="1400" b="1" dirty="0" smtClean="0"/>
              <a:t>インフルエンザウイルス</a:t>
            </a:r>
            <a:r>
              <a:rPr kumimoji="1" lang="en-US" altLang="ja-JP" sz="1400" b="1" dirty="0" smtClean="0"/>
              <a:t>A</a:t>
            </a:r>
            <a:r>
              <a:rPr kumimoji="1" lang="ja-JP" altLang="en-US" sz="1400" b="1" dirty="0" smtClean="0"/>
              <a:t>型</a:t>
            </a:r>
            <a:r>
              <a:rPr kumimoji="1" lang="en-US" altLang="ja-JP" sz="1400" b="1" dirty="0" smtClean="0"/>
              <a:t>』</a:t>
            </a:r>
            <a:r>
              <a:rPr kumimoji="1" lang="ja-JP" altLang="en-US" sz="1400" b="1" dirty="0" smtClean="0"/>
              <a:t>の減少率</a:t>
            </a:r>
            <a:r>
              <a:rPr kumimoji="1" lang="en-US" altLang="ja-JP" sz="1400" b="1" dirty="0" smtClean="0"/>
              <a:t>】</a:t>
            </a:r>
            <a:endParaRPr kumimoji="1" lang="ja-JP" altLang="en-US" sz="1400" b="1" dirty="0"/>
          </a:p>
        </p:txBody>
      </p:sp>
      <p:sp>
        <p:nvSpPr>
          <p:cNvPr id="8" name="テキスト ボックス 7"/>
          <p:cNvSpPr txBox="1"/>
          <p:nvPr/>
        </p:nvSpPr>
        <p:spPr>
          <a:xfrm>
            <a:off x="286829" y="4033613"/>
            <a:ext cx="4607942" cy="307777"/>
          </a:xfrm>
          <a:prstGeom prst="rect">
            <a:avLst/>
          </a:prstGeom>
          <a:noFill/>
        </p:spPr>
        <p:txBody>
          <a:bodyPr wrap="square" rtlCol="0">
            <a:spAutoFit/>
          </a:bodyPr>
          <a:lstStyle/>
          <a:p>
            <a:pPr algn="l"/>
            <a:r>
              <a:rPr kumimoji="1" lang="en-US" altLang="ja-JP" sz="1400" b="1" dirty="0" smtClean="0"/>
              <a:t>【</a:t>
            </a:r>
            <a:r>
              <a:rPr kumimoji="1" lang="en-US" altLang="ja-JP" sz="1400" b="1" dirty="0" err="1" smtClean="0"/>
              <a:t>HotatePowder</a:t>
            </a:r>
            <a:r>
              <a:rPr kumimoji="1" lang="ja-JP" altLang="en-US" sz="1400" b="1" dirty="0" smtClean="0"/>
              <a:t>による</a:t>
            </a:r>
            <a:r>
              <a:rPr kumimoji="1" lang="en-US" altLang="ja-JP" sz="1400" b="1" dirty="0" smtClean="0"/>
              <a:t>『</a:t>
            </a:r>
            <a:r>
              <a:rPr kumimoji="1" lang="ja-JP" altLang="en-US" sz="1400" b="1" dirty="0" smtClean="0"/>
              <a:t>ミュータンス菌</a:t>
            </a:r>
            <a:r>
              <a:rPr kumimoji="1" lang="en-US" altLang="ja-JP" sz="1400" b="1" dirty="0" smtClean="0"/>
              <a:t>』</a:t>
            </a:r>
            <a:r>
              <a:rPr kumimoji="1" lang="ja-JP" altLang="en-US" sz="1400" b="1" dirty="0" smtClean="0"/>
              <a:t>の減少率</a:t>
            </a:r>
            <a:r>
              <a:rPr kumimoji="1" lang="en-US" altLang="ja-JP" sz="1400" b="1" dirty="0" smtClean="0"/>
              <a:t>】</a:t>
            </a:r>
            <a:endParaRPr kumimoji="1" lang="ja-JP" altLang="en-US" sz="1400" b="1" dirty="0"/>
          </a:p>
        </p:txBody>
      </p:sp>
      <p:grpSp>
        <p:nvGrpSpPr>
          <p:cNvPr id="9" name="グループ化 35"/>
          <p:cNvGrpSpPr/>
          <p:nvPr/>
        </p:nvGrpSpPr>
        <p:grpSpPr>
          <a:xfrm>
            <a:off x="1241866" y="595342"/>
            <a:ext cx="6696744" cy="432000"/>
            <a:chOff x="1223628" y="692696"/>
            <a:chExt cx="6696744" cy="432000"/>
          </a:xfrm>
        </p:grpSpPr>
        <p:sp>
          <p:nvSpPr>
            <p:cNvPr id="10" name="角丸四角形 9"/>
            <p:cNvSpPr/>
            <p:nvPr/>
          </p:nvSpPr>
          <p:spPr>
            <a:xfrm>
              <a:off x="1223628" y="692696"/>
              <a:ext cx="6696744"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11" name="テキスト ボックス 10"/>
            <p:cNvSpPr txBox="1"/>
            <p:nvPr/>
          </p:nvSpPr>
          <p:spPr>
            <a:xfrm>
              <a:off x="1331641" y="708641"/>
              <a:ext cx="6480719" cy="400110"/>
            </a:xfrm>
            <a:prstGeom prst="rect">
              <a:avLst/>
            </a:prstGeom>
            <a:noFill/>
          </p:spPr>
          <p:txBody>
            <a:bodyPr wrap="square" rtlCol="0">
              <a:spAutoFit/>
            </a:bodyPr>
            <a:lstStyle/>
            <a:p>
              <a:r>
                <a:rPr lang="ja-JP" altLang="en-US" sz="2000" dirty="0" smtClean="0">
                  <a:solidFill>
                    <a:srgbClr val="000099"/>
                  </a:solidFill>
                  <a:latin typeface="HGP創英角ｺﾞｼｯｸUB" pitchFamily="50" charset="-128"/>
                  <a:ea typeface="HGP創英角ｺﾞｼｯｸUB" pitchFamily="50" charset="-128"/>
                </a:rPr>
                <a:t>ウィルス不活性化、ミュータンス菌</a:t>
              </a:r>
              <a:r>
                <a:rPr lang="en-US" altLang="ja-JP" sz="2000" dirty="0" smtClean="0">
                  <a:solidFill>
                    <a:srgbClr val="000099"/>
                  </a:solidFill>
                  <a:latin typeface="HGP創英角ｺﾞｼｯｸUB" pitchFamily="50" charset="-128"/>
                  <a:ea typeface="HGP創英角ｺﾞｼｯｸUB" pitchFamily="50" charset="-128"/>
                </a:rPr>
                <a:t>(</a:t>
              </a:r>
              <a:r>
                <a:rPr lang="ja-JP" altLang="en-US" sz="2000" dirty="0">
                  <a:solidFill>
                    <a:srgbClr val="000099"/>
                  </a:solidFill>
                  <a:latin typeface="HGP創英角ｺﾞｼｯｸUB" pitchFamily="50" charset="-128"/>
                  <a:ea typeface="HGP創英角ｺﾞｼｯｸUB" pitchFamily="50" charset="-128"/>
                </a:rPr>
                <a:t>虫歯</a:t>
              </a:r>
              <a:r>
                <a:rPr lang="en-US" altLang="ja-JP" sz="2000" dirty="0" smtClean="0">
                  <a:solidFill>
                    <a:srgbClr val="000099"/>
                  </a:solidFill>
                  <a:latin typeface="HGP創英角ｺﾞｼｯｸUB" pitchFamily="50" charset="-128"/>
                  <a:ea typeface="HGP創英角ｺﾞｼｯｸUB" pitchFamily="50" charset="-128"/>
                </a:rPr>
                <a:t>)</a:t>
              </a:r>
              <a:r>
                <a:rPr lang="ja-JP" altLang="en-US" sz="2000" dirty="0" smtClean="0">
                  <a:solidFill>
                    <a:srgbClr val="000099"/>
                  </a:solidFill>
                  <a:latin typeface="HGP創英角ｺﾞｼｯｸUB" pitchFamily="50" charset="-128"/>
                  <a:ea typeface="HGP創英角ｺﾞｼｯｸUB" pitchFamily="50" charset="-128"/>
                </a:rPr>
                <a:t>・抗菌性試験</a:t>
              </a:r>
              <a:endParaRPr lang="en-US" altLang="ja-JP" sz="2000" dirty="0" smtClean="0">
                <a:solidFill>
                  <a:srgbClr val="000099"/>
                </a:solidFill>
                <a:latin typeface="HGP創英角ｺﾞｼｯｸUB" pitchFamily="50" charset="-128"/>
                <a:ea typeface="HGP創英角ｺﾞｼｯｸUB" pitchFamily="50" charset="-128"/>
              </a:endParaRPr>
            </a:p>
          </p:txBody>
        </p:sp>
      </p:grpSp>
      <p:sp>
        <p:nvSpPr>
          <p:cNvPr id="12" name="テキスト ボックス 11"/>
          <p:cNvSpPr txBox="1"/>
          <p:nvPr/>
        </p:nvSpPr>
        <p:spPr>
          <a:xfrm>
            <a:off x="5215852" y="3997971"/>
            <a:ext cx="3240930" cy="30777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en-US" altLang="ja-JP" sz="1400" b="1" dirty="0" smtClean="0">
                <a:solidFill>
                  <a:schemeClr val="bg1"/>
                </a:solidFill>
              </a:rPr>
              <a:t>※ 120</a:t>
            </a:r>
            <a:r>
              <a:rPr kumimoji="1" lang="ja-JP" altLang="en-US" sz="1400" b="1" dirty="0" smtClean="0">
                <a:solidFill>
                  <a:schemeClr val="bg1"/>
                </a:solidFill>
              </a:rPr>
              <a:t>万個が</a:t>
            </a:r>
            <a:r>
              <a:rPr kumimoji="1" lang="en-US" altLang="ja-JP" sz="1400" b="1" dirty="0" smtClean="0">
                <a:solidFill>
                  <a:schemeClr val="bg1"/>
                </a:solidFill>
              </a:rPr>
              <a:t>5</a:t>
            </a:r>
            <a:r>
              <a:rPr kumimoji="1" lang="ja-JP" altLang="en-US" sz="1400" b="1" dirty="0" smtClean="0">
                <a:solidFill>
                  <a:schemeClr val="bg1"/>
                </a:solidFill>
              </a:rPr>
              <a:t>分後に</a:t>
            </a:r>
            <a:r>
              <a:rPr kumimoji="1" lang="en-US" altLang="ja-JP" sz="1400" b="1" dirty="0" smtClean="0">
                <a:solidFill>
                  <a:schemeClr val="bg1"/>
                </a:solidFill>
              </a:rPr>
              <a:t>1,700</a:t>
            </a:r>
            <a:r>
              <a:rPr kumimoji="1" lang="ja-JP" altLang="en-US" sz="1400" b="1" dirty="0" smtClean="0">
                <a:solidFill>
                  <a:schemeClr val="bg1"/>
                </a:solidFill>
              </a:rPr>
              <a:t>個に減少。</a:t>
            </a:r>
            <a:endParaRPr kumimoji="1" lang="ja-JP" altLang="en-US" sz="1400" b="1" dirty="0">
              <a:solidFill>
                <a:schemeClr val="bg1"/>
              </a:solidFill>
            </a:endParaRPr>
          </a:p>
        </p:txBody>
      </p:sp>
      <p:sp>
        <p:nvSpPr>
          <p:cNvPr id="13" name="テキスト ボックス 12"/>
          <p:cNvSpPr txBox="1"/>
          <p:nvPr/>
        </p:nvSpPr>
        <p:spPr>
          <a:xfrm>
            <a:off x="5335457" y="1126267"/>
            <a:ext cx="3065846" cy="30777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ja-JP"/>
            </a:defPPr>
            <a:lvl1pPr algn="l">
              <a:defRPr kumimoji="1" sz="1400" b="1">
                <a:solidFill>
                  <a:schemeClr val="bg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ctr"/>
            <a:r>
              <a:rPr lang="en-US" altLang="ja-JP" dirty="0"/>
              <a:t>※ </a:t>
            </a:r>
            <a:r>
              <a:rPr lang="en-US" altLang="ja-JP" dirty="0" smtClean="0"/>
              <a:t>1</a:t>
            </a:r>
            <a:r>
              <a:rPr lang="ja-JP" altLang="en-US" dirty="0"/>
              <a:t>時間後には</a:t>
            </a:r>
            <a:r>
              <a:rPr lang="ja-JP" altLang="en-US" dirty="0" smtClean="0"/>
              <a:t>、非検出までに</a:t>
            </a:r>
            <a:r>
              <a:rPr lang="ja-JP" altLang="en-US" dirty="0"/>
              <a:t>減少。</a:t>
            </a:r>
          </a:p>
        </p:txBody>
      </p:sp>
      <p:cxnSp>
        <p:nvCxnSpPr>
          <p:cNvPr id="15" name="直線コネクタ 14"/>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16" name="スライド番号プレースホルダ 32"/>
          <p:cNvSpPr>
            <a:spLocks noGrp="1"/>
          </p:cNvSpPr>
          <p:nvPr>
            <p:ph type="sldNum" sz="quarter" idx="12"/>
          </p:nvPr>
        </p:nvSpPr>
        <p:spPr>
          <a:xfrm>
            <a:off x="6553200" y="6356350"/>
            <a:ext cx="2133600" cy="365125"/>
          </a:xfrm>
        </p:spPr>
        <p:txBody>
          <a:bodyPr/>
          <a:lstStyle/>
          <a:p>
            <a:fld id="{78899ED9-F9CC-3D48-9735-D0C30954A088}" type="slidenum">
              <a:rPr lang="ja-JP" altLang="en-US" smtClean="0"/>
              <a:pPr/>
              <a:t>10</a:t>
            </a:fld>
            <a:endParaRPr lang="ja-JP" altLang="en-US" dirty="0"/>
          </a:p>
        </p:txBody>
      </p:sp>
      <p:sp>
        <p:nvSpPr>
          <p:cNvPr id="17" name="日付プレースホルダ 12"/>
          <p:cNvSpPr>
            <a:spLocks noGrp="1"/>
          </p:cNvSpPr>
          <p:nvPr>
            <p:ph type="dt" sz="half" idx="10"/>
          </p:nvPr>
        </p:nvSpPr>
        <p:spPr>
          <a:xfrm>
            <a:off x="457200" y="6356350"/>
            <a:ext cx="2133600" cy="365125"/>
          </a:xfrm>
        </p:spPr>
        <p:txBody>
          <a:bodyPr/>
          <a:lstStyle/>
          <a:p>
            <a:r>
              <a:rPr kumimoji="1" lang="ja-JP" altLang="en-US" dirty="0" smtClean="0"/>
              <a:t>次世代の 抗菌・消臭・洗浄</a:t>
            </a:r>
            <a:endParaRPr kumimoji="1" lang="ja-JP" altLang="en-US" dirty="0"/>
          </a:p>
        </p:txBody>
      </p:sp>
      <p:graphicFrame>
        <p:nvGraphicFramePr>
          <p:cNvPr id="19" name="Group 9"/>
          <p:cNvGraphicFramePr>
            <a:graphicFrameLocks noGrp="1"/>
          </p:cNvGraphicFramePr>
          <p:nvPr>
            <p:extLst>
              <p:ext uri="{D42A27DB-BD31-4B8C-83A1-F6EECF244321}">
                <p14:modId xmlns:p14="http://schemas.microsoft.com/office/powerpoint/2010/main" val="1764683172"/>
              </p:ext>
            </p:extLst>
          </p:nvPr>
        </p:nvGraphicFramePr>
        <p:xfrm>
          <a:off x="674830" y="1590621"/>
          <a:ext cx="7726473" cy="1243861"/>
        </p:xfrm>
        <a:graphic>
          <a:graphicData uri="http://schemas.openxmlformats.org/drawingml/2006/table">
            <a:tbl>
              <a:tblPr/>
              <a:tblGrid>
                <a:gridCol w="1969198"/>
                <a:gridCol w="908604"/>
                <a:gridCol w="985434"/>
                <a:gridCol w="908604"/>
                <a:gridCol w="1212585"/>
                <a:gridCol w="1742048"/>
              </a:tblGrid>
              <a:tr h="305788">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sz="1200" b="1" i="0" u="none" strike="noStrike" cap="none" normalizeH="0" baseline="0" dirty="0" smtClean="0">
                          <a:ln>
                            <a:noFill/>
                          </a:ln>
                          <a:solidFill>
                            <a:schemeClr val="tx1"/>
                          </a:solidFill>
                          <a:effectLst/>
                          <a:latin typeface="ＭＳ Ｐゴシック" pitchFamily="50" charset="-128"/>
                          <a:ea typeface="ＭＳ Ｐゴシック" pitchFamily="50" charset="-128"/>
                        </a:rPr>
                        <a:t>試験ウイルス</a:t>
                      </a:r>
                      <a:endParaRPr kumimoji="0" lang="ja-JP"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91447" marR="91447" marT="45749" marB="45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endParaRPr kumimoji="0" lang="ja-JP" altLang="ja-JP" sz="1200" b="1" i="0" u="none" strike="noStrike" cap="none" normalizeH="0" baseline="0" smtClean="0">
                        <a:ln>
                          <a:noFill/>
                        </a:ln>
                        <a:solidFill>
                          <a:schemeClr val="tx1"/>
                        </a:solidFill>
                        <a:effectLst/>
                        <a:latin typeface="Calibri" pitchFamily="34" charset="0"/>
                        <a:ea typeface="ＭＳ Ｐゴシック" pitchFamily="50" charset="-128"/>
                      </a:endParaRPr>
                    </a:p>
                  </a:txBody>
                  <a:tcPr marL="91447" marR="91447" marT="45749" marB="45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endParaRPr kumimoji="0" lang="ja-JP" altLang="ja-JP" sz="1200" b="1" i="0" u="none" strike="noStrike" cap="none" normalizeH="0" baseline="0" smtClean="0">
                        <a:ln>
                          <a:noFill/>
                        </a:ln>
                        <a:solidFill>
                          <a:schemeClr val="tx1"/>
                        </a:solidFill>
                        <a:effectLst/>
                        <a:latin typeface="Calibri" pitchFamily="34" charset="0"/>
                        <a:ea typeface="ＭＳ Ｐゴシック" pitchFamily="50" charset="-128"/>
                      </a:endParaRPr>
                    </a:p>
                  </a:txBody>
                  <a:tcPr marL="91447" marR="91447" marT="45749" marB="4574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altLang="en-US" sz="1200" b="1" i="0" u="none" strike="noStrike" cap="none" normalizeH="0" baseline="0" smtClean="0">
                          <a:ln>
                            <a:noFill/>
                          </a:ln>
                          <a:solidFill>
                            <a:schemeClr val="tx1"/>
                          </a:solidFill>
                          <a:effectLst/>
                          <a:latin typeface="ＭＳ Ｐゴシック" pitchFamily="50" charset="-128"/>
                          <a:ea typeface="ＭＳ Ｐゴシック" pitchFamily="50" charset="-128"/>
                        </a:rPr>
                        <a:t>減少率</a:t>
                      </a:r>
                      <a:endParaRPr kumimoji="0" lang="en-US" sz="1200" b="1"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1447" marR="91447" marT="45749" marB="45749"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endParaRPr kumimoji="0" lang="ja-JP" altLang="ja-JP" sz="1200" b="1" i="0" u="none" strike="noStrike" cap="none" normalizeH="0" baseline="0" smtClean="0">
                        <a:ln>
                          <a:noFill/>
                        </a:ln>
                        <a:solidFill>
                          <a:schemeClr val="tx1"/>
                        </a:solidFill>
                        <a:effectLst/>
                        <a:latin typeface="Calibri" pitchFamily="34" charset="0"/>
                        <a:ea typeface="ＭＳ Ｐゴシック" pitchFamily="50" charset="-128"/>
                      </a:endParaRPr>
                    </a:p>
                  </a:txBody>
                  <a:tcPr marL="91447" marR="91447" marT="45749" marB="45749"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endParaRPr kumimoji="0" lang="ja-JP" altLang="ja-JP"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91447" marR="91447" marT="45749" marB="45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07074">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endParaRPr kumimoji="0" lang="ja-JP" altLang="ja-JP" sz="1200" b="1" i="0" u="none" strike="noStrike" cap="none" normalizeH="0" baseline="0" smtClean="0">
                        <a:ln>
                          <a:noFill/>
                        </a:ln>
                        <a:solidFill>
                          <a:schemeClr val="tx1"/>
                        </a:solidFill>
                        <a:effectLst/>
                        <a:latin typeface="Calibri" pitchFamily="34" charset="0"/>
                        <a:ea typeface="ＭＳ Ｐゴシック" pitchFamily="50" charset="-128"/>
                      </a:endParaRPr>
                    </a:p>
                  </a:txBody>
                  <a:tcPr marL="91447" marR="91447" marT="45749" marB="45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sz="1200" b="1" i="0" u="none" strike="noStrike" cap="none" normalizeH="0" baseline="0" dirty="0" smtClean="0">
                          <a:ln>
                            <a:noFill/>
                          </a:ln>
                          <a:solidFill>
                            <a:schemeClr val="tx1"/>
                          </a:solidFill>
                          <a:effectLst/>
                          <a:latin typeface="ＭＳ Ｐゴシック" pitchFamily="50" charset="-128"/>
                          <a:ea typeface="ＭＳ Ｐゴシック" pitchFamily="50" charset="-128"/>
                        </a:rPr>
                        <a:t>対象</a:t>
                      </a:r>
                      <a:endParaRPr kumimoji="0" lang="ja-JP"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91447" marR="91447" marT="45749" marB="45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ＭＳ Ｐゴシック" pitchFamily="50" charset="-128"/>
                          <a:ea typeface="ＭＳ Ｐゴシック" pitchFamily="50" charset="-128"/>
                        </a:rPr>
                        <a:t>20</a:t>
                      </a:r>
                      <a:r>
                        <a:rPr kumimoji="0" lang="ja-JP" altLang="en-US" sz="1200" b="1" i="0" u="none" strike="noStrike" cap="none" normalizeH="0" baseline="0" smtClean="0">
                          <a:ln>
                            <a:noFill/>
                          </a:ln>
                          <a:solidFill>
                            <a:schemeClr val="tx1"/>
                          </a:solidFill>
                          <a:effectLst/>
                          <a:latin typeface="ＭＳ Ｐゴシック" pitchFamily="50" charset="-128"/>
                          <a:ea typeface="ＭＳ Ｐゴシック" pitchFamily="50" charset="-128"/>
                        </a:rPr>
                        <a:t>分後</a:t>
                      </a:r>
                      <a:endParaRPr kumimoji="0" lang="ja-JP" altLang="en-US" sz="1200" b="1" i="0" u="none" strike="noStrike" cap="none" normalizeH="0" baseline="0" smtClean="0">
                        <a:ln>
                          <a:noFill/>
                        </a:ln>
                        <a:solidFill>
                          <a:schemeClr val="tx1"/>
                        </a:solidFill>
                        <a:effectLst/>
                        <a:latin typeface="Calibri" pitchFamily="34" charset="0"/>
                        <a:ea typeface="ＭＳ Ｐゴシック" pitchFamily="50" charset="-128"/>
                      </a:endParaRPr>
                    </a:p>
                  </a:txBody>
                  <a:tcPr marL="91447" marR="91447" marT="45749" marB="45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ＭＳ Ｐゴシック" pitchFamily="50" charset="-128"/>
                        </a:rPr>
                        <a:t>1</a:t>
                      </a:r>
                      <a:r>
                        <a:rPr kumimoji="0" lang="ja-JP" altLang="en-US" sz="1200" b="1" i="0" u="none" strike="noStrike" cap="none" normalizeH="0" baseline="0" smtClean="0">
                          <a:ln>
                            <a:noFill/>
                          </a:ln>
                          <a:solidFill>
                            <a:schemeClr val="tx1"/>
                          </a:solidFill>
                          <a:effectLst/>
                          <a:latin typeface="Calibri" pitchFamily="34" charset="0"/>
                          <a:ea typeface="ＭＳ Ｐゴシック" pitchFamily="50" charset="-128"/>
                        </a:rPr>
                        <a:t>時間後</a:t>
                      </a:r>
                    </a:p>
                  </a:txBody>
                  <a:tcPr marL="91447" marR="91447" marT="45749" marB="45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ＭＳ Ｐゴシック" pitchFamily="50" charset="-128"/>
                        </a:rPr>
                        <a:t>3</a:t>
                      </a:r>
                      <a:r>
                        <a:rPr kumimoji="0" lang="ja-JP" altLang="en-US" sz="1200" b="1" i="0" u="none" strike="noStrike" cap="none" normalizeH="0" baseline="0" smtClean="0">
                          <a:ln>
                            <a:noFill/>
                          </a:ln>
                          <a:solidFill>
                            <a:schemeClr val="tx1"/>
                          </a:solidFill>
                          <a:effectLst/>
                          <a:latin typeface="Calibri" pitchFamily="34" charset="0"/>
                          <a:ea typeface="ＭＳ Ｐゴシック" pitchFamily="50" charset="-128"/>
                        </a:rPr>
                        <a:t>時間後</a:t>
                      </a:r>
                    </a:p>
                  </a:txBody>
                  <a:tcPr marL="91447" marR="91447" marT="45749" marB="45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sz="1200" b="1" i="0" u="none" strike="noStrike" cap="none" normalizeH="0" baseline="0" smtClean="0">
                          <a:ln>
                            <a:noFill/>
                          </a:ln>
                          <a:solidFill>
                            <a:schemeClr val="tx1"/>
                          </a:solidFill>
                          <a:effectLst/>
                          <a:latin typeface="ＭＳ Ｐゴシック" pitchFamily="50" charset="-128"/>
                          <a:ea typeface="ＭＳ Ｐゴシック" pitchFamily="50" charset="-128"/>
                        </a:rPr>
                        <a:t>報告書Ｎｏ</a:t>
                      </a:r>
                      <a:endParaRPr kumimoji="0" lang="ja-JP" sz="1200" b="1" i="0" u="none" strike="noStrike" cap="none" normalizeH="0" baseline="0" smtClean="0">
                        <a:ln>
                          <a:noFill/>
                        </a:ln>
                        <a:solidFill>
                          <a:schemeClr val="tx1"/>
                        </a:solidFill>
                        <a:effectLst/>
                        <a:latin typeface="Calibri" pitchFamily="34" charset="0"/>
                        <a:ea typeface="ＭＳ Ｐゴシック" pitchFamily="50" charset="-128"/>
                      </a:endParaRPr>
                    </a:p>
                  </a:txBody>
                  <a:tcPr marL="91447" marR="91447" marT="45749" marB="45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323925">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sz="1200" b="1" i="0" u="none" strike="noStrike" cap="none" normalizeH="0" baseline="0" dirty="0" smtClean="0">
                          <a:ln>
                            <a:noFill/>
                          </a:ln>
                          <a:solidFill>
                            <a:schemeClr val="tx1"/>
                          </a:solidFill>
                          <a:effectLst/>
                          <a:latin typeface="ＭＳ Ｐゴシック" pitchFamily="50" charset="-128"/>
                          <a:ea typeface="ＭＳ Ｐゴシック" pitchFamily="50" charset="-128"/>
                        </a:rPr>
                        <a:t>　インフルエンザウイルス</a:t>
                      </a:r>
                      <a:endParaRPr kumimoji="0" lang="ja-JP"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91447" marR="91447" marT="45749" marB="45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sz="1200" b="1" i="0" u="none" strike="noStrike" cap="none" normalizeH="0" baseline="0" smtClean="0">
                          <a:ln>
                            <a:noFill/>
                          </a:ln>
                          <a:solidFill>
                            <a:schemeClr val="tx1"/>
                          </a:solidFill>
                          <a:effectLst/>
                          <a:latin typeface="ＭＳ Ｐゴシック" pitchFamily="50" charset="-128"/>
                          <a:ea typeface="ＭＳ Ｐゴシック" pitchFamily="50" charset="-128"/>
                        </a:rPr>
                        <a:t>検体１</a:t>
                      </a:r>
                      <a:endParaRPr kumimoji="0" lang="ja-JP" sz="1200" b="1" i="0" u="none" strike="noStrike" cap="none" normalizeH="0" baseline="0" smtClean="0">
                        <a:ln>
                          <a:noFill/>
                        </a:ln>
                        <a:solidFill>
                          <a:schemeClr val="tx1"/>
                        </a:solidFill>
                        <a:effectLst/>
                        <a:latin typeface="Calibri" pitchFamily="34" charset="0"/>
                        <a:ea typeface="ＭＳ Ｐゴシック" pitchFamily="50" charset="-128"/>
                      </a:endParaRPr>
                    </a:p>
                  </a:txBody>
                  <a:tcPr marL="91447" marR="91447" marT="45749" marB="45749"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Calibri" pitchFamily="34" charset="0"/>
                          <a:ea typeface="ＭＳ Ｐゴシック" pitchFamily="50" charset="-128"/>
                        </a:rPr>
                        <a:t>32.73</a:t>
                      </a:r>
                      <a: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t>（</a:t>
                      </a:r>
                      <a:r>
                        <a:rPr kumimoji="0" lang="en-US" sz="1200" b="0" i="0" u="none" strike="noStrike" cap="none" normalizeH="0" baseline="0" dirty="0" smtClean="0">
                          <a:ln>
                            <a:noFill/>
                          </a:ln>
                          <a:solidFill>
                            <a:schemeClr val="tx1"/>
                          </a:solidFill>
                          <a:effectLst/>
                          <a:latin typeface="Calibri" pitchFamily="34" charset="0"/>
                          <a:ea typeface="ＭＳ Ｐゴシック" pitchFamily="50" charset="-128"/>
                        </a:rPr>
                        <a:t>%</a:t>
                      </a:r>
                      <a: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t>）</a:t>
                      </a:r>
                      <a:endParaRPr kumimoji="0" lang="en-US" sz="1200" b="0" i="0" u="none" strike="noStrike" cap="none" normalizeH="0" baseline="0" dirty="0" smtClean="0">
                        <a:ln>
                          <a:noFill/>
                        </a:ln>
                        <a:solidFill>
                          <a:schemeClr val="tx1"/>
                        </a:solidFill>
                        <a:effectLst/>
                        <a:latin typeface="Calibri" pitchFamily="34" charset="0"/>
                        <a:ea typeface="ＭＳ Ｐゴシック" pitchFamily="50" charset="-128"/>
                      </a:endParaRPr>
                    </a:p>
                  </a:txBody>
                  <a:tcPr marL="91447" marR="91447" marT="45749" marB="457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altLang="en-US" sz="1200" b="1" i="0" u="none" strike="noStrike" cap="none" normalizeH="0" baseline="0" dirty="0" smtClean="0">
                          <a:ln>
                            <a:noFill/>
                          </a:ln>
                          <a:solidFill>
                            <a:schemeClr val="tx1"/>
                          </a:solidFill>
                          <a:effectLst/>
                          <a:latin typeface="Calibri" pitchFamily="34" charset="0"/>
                          <a:ea typeface="ＭＳ Ｐゴシック" pitchFamily="50" charset="-128"/>
                        </a:rPr>
                        <a:t>検出せず</a:t>
                      </a:r>
                      <a:endParaRPr kumimoji="0" 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91447" marR="91447" marT="45749" marB="457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altLang="en-US" sz="1200" b="1" i="0" u="none" strike="noStrike" cap="none" normalizeH="0" baseline="0" dirty="0" smtClean="0">
                          <a:ln>
                            <a:noFill/>
                          </a:ln>
                          <a:solidFill>
                            <a:schemeClr val="tx1"/>
                          </a:solidFill>
                          <a:effectLst/>
                          <a:latin typeface="Calibri" pitchFamily="34" charset="0"/>
                          <a:ea typeface="ＭＳ Ｐゴシック" pitchFamily="50" charset="-128"/>
                        </a:rPr>
                        <a:t>検出せず</a:t>
                      </a:r>
                      <a:endParaRPr kumimoji="0" lang="en-US"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91447" marR="91447" marT="45749" marB="45749"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altLang="en-US" sz="12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0" lang="ja-JP" altLang="en-US" sz="1200" b="0" i="0" u="none" strike="noStrike" cap="none" normalizeH="0" baseline="0" smtClean="0">
                          <a:ln>
                            <a:noFill/>
                          </a:ln>
                          <a:solidFill>
                            <a:schemeClr val="tx1"/>
                          </a:solidFill>
                          <a:effectLst/>
                          <a:latin typeface="Calibri" pitchFamily="34" charset="0"/>
                          <a:ea typeface="ＭＳ Ｐゴシック" pitchFamily="50" charset="-128"/>
                        </a:rPr>
                        <a:t>第　</a:t>
                      </a:r>
                      <a:r>
                        <a:rPr kumimoji="0" lang="en-US" sz="1200" b="0" i="0" u="none" strike="noStrike" cap="none" normalizeH="0" baseline="0" smtClean="0">
                          <a:ln>
                            <a:noFill/>
                          </a:ln>
                          <a:solidFill>
                            <a:schemeClr val="tx1"/>
                          </a:solidFill>
                          <a:effectLst/>
                          <a:latin typeface="Calibri" pitchFamily="34" charset="0"/>
                          <a:ea typeface="ＭＳ Ｐゴシック" pitchFamily="50" charset="-128"/>
                        </a:rPr>
                        <a:t>209031349-002</a:t>
                      </a:r>
                      <a:r>
                        <a:rPr kumimoji="0" lang="ja-JP" altLang="en-US" sz="1200" b="0" i="0" u="none" strike="noStrike" cap="none" normalizeH="0" baseline="0" smtClean="0">
                          <a:ln>
                            <a:noFill/>
                          </a:ln>
                          <a:solidFill>
                            <a:schemeClr val="tx1"/>
                          </a:solidFill>
                          <a:effectLst/>
                          <a:latin typeface="Calibri" pitchFamily="34" charset="0"/>
                          <a:ea typeface="ＭＳ Ｐゴシック" pitchFamily="50" charset="-128"/>
                        </a:rPr>
                        <a:t>号</a:t>
                      </a:r>
                    </a:p>
                  </a:txBody>
                  <a:tcPr marL="91447" marR="91447" marT="45749" marB="45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074">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endParaRPr kumimoji="0" lang="ja-JP" altLang="ja-JP" sz="12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91447" marR="91447" marT="45749" marB="45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sz="1200" b="1" i="0" u="none" strike="noStrike" cap="none" normalizeH="0" baseline="0" dirty="0" smtClean="0">
                          <a:ln>
                            <a:noFill/>
                          </a:ln>
                          <a:solidFill>
                            <a:schemeClr val="tx1"/>
                          </a:solidFill>
                          <a:effectLst/>
                          <a:latin typeface="Calibri" pitchFamily="34" charset="0"/>
                          <a:ea typeface="ＭＳ Ｐゴシック" pitchFamily="50" charset="-128"/>
                        </a:rPr>
                        <a:t>ブランク</a:t>
                      </a:r>
                    </a:p>
                  </a:txBody>
                  <a:tcPr marL="91447" marR="91447" marT="45749" marB="45749"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Calibri" pitchFamily="34" charset="0"/>
                          <a:ea typeface="ＭＳ Ｐゴシック" pitchFamily="50" charset="-128"/>
                        </a:rPr>
                        <a:t>9.09</a:t>
                      </a:r>
                      <a:r>
                        <a:rPr kumimoji="0" lang="ja-JP" altLang="en-US" sz="1200" b="0" i="0" u="none" strike="noStrike" cap="none" normalizeH="0" baseline="0" smtClean="0">
                          <a:ln>
                            <a:noFill/>
                          </a:ln>
                          <a:solidFill>
                            <a:schemeClr val="tx1"/>
                          </a:solidFill>
                          <a:effectLst/>
                          <a:latin typeface="Calibri" pitchFamily="34" charset="0"/>
                          <a:ea typeface="ＭＳ Ｐゴシック" pitchFamily="50" charset="-128"/>
                        </a:rPr>
                        <a:t>（</a:t>
                      </a:r>
                      <a:r>
                        <a:rPr kumimoji="0" lang="en-US" sz="1200" b="0" i="0" u="none" strike="noStrike" cap="none" normalizeH="0" baseline="0" smtClean="0">
                          <a:ln>
                            <a:noFill/>
                          </a:ln>
                          <a:solidFill>
                            <a:schemeClr val="tx1"/>
                          </a:solidFill>
                          <a:effectLst/>
                          <a:latin typeface="Calibri" pitchFamily="34" charset="0"/>
                          <a:ea typeface="ＭＳ Ｐゴシック" pitchFamily="50" charset="-128"/>
                        </a:rPr>
                        <a:t>%</a:t>
                      </a:r>
                      <a:r>
                        <a:rPr kumimoji="0" lang="ja-JP" altLang="en-US" sz="1200" b="0" i="0" u="none" strike="noStrike" cap="none" normalizeH="0" baseline="0" smtClean="0">
                          <a:ln>
                            <a:noFill/>
                          </a:ln>
                          <a:solidFill>
                            <a:schemeClr val="tx1"/>
                          </a:solidFill>
                          <a:effectLst/>
                          <a:latin typeface="Calibri" pitchFamily="34" charset="0"/>
                          <a:ea typeface="ＭＳ Ｐゴシック" pitchFamily="50" charset="-128"/>
                        </a:rPr>
                        <a:t>）</a:t>
                      </a:r>
                      <a:endParaRPr kumimoji="0" lang="en-US" sz="1200" b="0" i="0" u="none" strike="noStrike" cap="none" normalizeH="0" baseline="0" smtClean="0">
                        <a:ln>
                          <a:noFill/>
                        </a:ln>
                        <a:solidFill>
                          <a:schemeClr val="tx1"/>
                        </a:solidFill>
                        <a:effectLst/>
                        <a:latin typeface="Calibri" pitchFamily="34" charset="0"/>
                        <a:ea typeface="ＭＳ Ｐゴシック" pitchFamily="50" charset="-128"/>
                      </a:endParaRPr>
                    </a:p>
                  </a:txBody>
                  <a:tcPr marL="91447" marR="91447" marT="45749" marB="457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Calibri" pitchFamily="34" charset="0"/>
                          <a:ea typeface="ＭＳ Ｐゴシック" pitchFamily="50" charset="-128"/>
                        </a:rPr>
                        <a:t>-3.6(%)</a:t>
                      </a:r>
                    </a:p>
                  </a:txBody>
                  <a:tcPr marL="91447" marR="91447" marT="45749" marB="457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Calibri" pitchFamily="34" charset="0"/>
                          <a:ea typeface="ＭＳ Ｐゴシック" pitchFamily="50" charset="-128"/>
                        </a:rPr>
                        <a:t>3.6(%)</a:t>
                      </a:r>
                    </a:p>
                  </a:txBody>
                  <a:tcPr marL="9526" marR="9526" marT="953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altLang="en-US" sz="1200" b="1"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t>第　</a:t>
                      </a:r>
                      <a:r>
                        <a:rPr kumimoji="0" lang="en-US" sz="1200" b="0" i="0" u="none" strike="noStrike" cap="none" normalizeH="0" baseline="0" dirty="0" smtClean="0">
                          <a:ln>
                            <a:noFill/>
                          </a:ln>
                          <a:solidFill>
                            <a:schemeClr val="tx1"/>
                          </a:solidFill>
                          <a:effectLst/>
                          <a:latin typeface="Calibri" pitchFamily="34" charset="0"/>
                          <a:ea typeface="ＭＳ Ｐゴシック" pitchFamily="50" charset="-128"/>
                        </a:rPr>
                        <a:t>209031349-002</a:t>
                      </a:r>
                      <a: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t>号</a:t>
                      </a:r>
                    </a:p>
                  </a:txBody>
                  <a:tcPr marL="91447" marR="91447" marT="45749" marB="457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 name="Text Box 894"/>
          <p:cNvSpPr txBox="1">
            <a:spLocks noChangeArrowheads="1"/>
          </p:cNvSpPr>
          <p:nvPr/>
        </p:nvSpPr>
        <p:spPr bwMode="auto">
          <a:xfrm>
            <a:off x="578842" y="2842140"/>
            <a:ext cx="39592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ct val="50000"/>
              </a:spcBef>
            </a:pPr>
            <a:r>
              <a:rPr lang="en-US" altLang="ja-JP" sz="1000" dirty="0"/>
              <a:t>TCID</a:t>
            </a:r>
            <a:r>
              <a:rPr lang="en-US" altLang="ja-JP" sz="1000" baseline="-25000" dirty="0"/>
              <a:t>50:</a:t>
            </a:r>
            <a:r>
              <a:rPr lang="en-US" altLang="ja-JP" sz="1000" dirty="0"/>
              <a:t>median</a:t>
            </a:r>
            <a:r>
              <a:rPr lang="en-US" altLang="ja-JP" sz="1000" baseline="-25000" dirty="0"/>
              <a:t> </a:t>
            </a:r>
            <a:r>
              <a:rPr lang="en-US" altLang="ja-JP" sz="1000" dirty="0"/>
              <a:t>tissue culture infectious dose, 50 % </a:t>
            </a:r>
            <a:r>
              <a:rPr lang="ja-JP" altLang="en-US" sz="1000" dirty="0"/>
              <a:t>組織培養感染量</a:t>
            </a:r>
          </a:p>
          <a:p>
            <a:pPr algn="l" eaLnBrk="1" hangingPunct="1">
              <a:spcBef>
                <a:spcPct val="50000"/>
              </a:spcBef>
            </a:pPr>
            <a:r>
              <a:rPr lang="ja-JP" altLang="en-US" sz="1000" dirty="0"/>
              <a:t>*１　洗い出し液</a:t>
            </a:r>
            <a:r>
              <a:rPr lang="en-US" altLang="ja-JP" sz="1000" dirty="0"/>
              <a:t>1ml</a:t>
            </a:r>
            <a:r>
              <a:rPr lang="ja-JP" altLang="en-US" sz="1000" dirty="0"/>
              <a:t>　当たり</a:t>
            </a:r>
            <a:r>
              <a:rPr lang="en-US" altLang="ja-JP" sz="1000" dirty="0"/>
              <a:t>TCID</a:t>
            </a:r>
            <a:r>
              <a:rPr lang="en-US" altLang="ja-JP" sz="1000" baseline="-25000" dirty="0"/>
              <a:t>50</a:t>
            </a:r>
            <a:r>
              <a:rPr lang="ja-JP" altLang="en-US" sz="1000" dirty="0"/>
              <a:t>の対数値</a:t>
            </a:r>
          </a:p>
          <a:p>
            <a:pPr algn="l" eaLnBrk="1" hangingPunct="1">
              <a:spcBef>
                <a:spcPct val="50000"/>
              </a:spcBef>
            </a:pPr>
            <a:r>
              <a:rPr lang="ja-JP" altLang="en-US" sz="1000" dirty="0"/>
              <a:t>*２　室温保存</a:t>
            </a:r>
          </a:p>
          <a:p>
            <a:pPr algn="l" eaLnBrk="1" hangingPunct="1">
              <a:spcBef>
                <a:spcPct val="50000"/>
              </a:spcBef>
            </a:pPr>
            <a:r>
              <a:rPr lang="ja-JP" altLang="en-US" sz="1000" dirty="0"/>
              <a:t>対照：プラスチックシャーレ</a:t>
            </a:r>
          </a:p>
          <a:p>
            <a:pPr algn="l" eaLnBrk="1" hangingPunct="1">
              <a:spcBef>
                <a:spcPct val="50000"/>
              </a:spcBef>
            </a:pPr>
            <a:r>
              <a:rPr lang="en-US" altLang="ja-JP" sz="1000" dirty="0"/>
              <a:t>&lt;1.5</a:t>
            </a:r>
            <a:r>
              <a:rPr lang="ja-JP" altLang="en-US" sz="1000" dirty="0"/>
              <a:t>：検出せず</a:t>
            </a:r>
          </a:p>
        </p:txBody>
      </p:sp>
      <p:graphicFrame>
        <p:nvGraphicFramePr>
          <p:cNvPr id="21" name="Group 50"/>
          <p:cNvGraphicFramePr>
            <a:graphicFrameLocks noGrp="1"/>
          </p:cNvGraphicFramePr>
          <p:nvPr>
            <p:extLst>
              <p:ext uri="{D42A27DB-BD31-4B8C-83A1-F6EECF244321}">
                <p14:modId xmlns:p14="http://schemas.microsoft.com/office/powerpoint/2010/main" val="2590060799"/>
              </p:ext>
            </p:extLst>
          </p:nvPr>
        </p:nvGraphicFramePr>
        <p:xfrm>
          <a:off x="720044" y="4370944"/>
          <a:ext cx="7740388" cy="1491492"/>
        </p:xfrm>
        <a:graphic>
          <a:graphicData uri="http://schemas.openxmlformats.org/drawingml/2006/table">
            <a:tbl>
              <a:tblPr/>
              <a:tblGrid>
                <a:gridCol w="1365360"/>
                <a:gridCol w="1517624"/>
                <a:gridCol w="985536"/>
                <a:gridCol w="988882"/>
                <a:gridCol w="1139474"/>
                <a:gridCol w="1743512"/>
              </a:tblGrid>
              <a:tr h="365673">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200" b="1" i="0" u="none" strike="noStrike" cap="none" normalizeH="0" baseline="0" dirty="0" smtClean="0">
                          <a:ln>
                            <a:noFill/>
                          </a:ln>
                          <a:effectLst/>
                          <a:latin typeface="Calibri" pitchFamily="34" charset="0"/>
                          <a:ea typeface="ＭＳ Ｐゴシック" pitchFamily="50" charset="-128"/>
                        </a:rPr>
                        <a:t>試験菌</a:t>
                      </a:r>
                      <a:endParaRPr kumimoji="0" lang="ja-JP" sz="1200" b="1" i="0" u="none" strike="noStrike" cap="none" normalizeH="0" baseline="0" dirty="0" smtClean="0">
                        <a:ln>
                          <a:noFill/>
                        </a:ln>
                        <a:effectLst/>
                        <a:latin typeface="ＭＳ Ｐゴシック" pitchFamily="50" charset="-128"/>
                        <a:ea typeface="ＭＳ Ｐゴシック" pitchFamily="50" charset="-128"/>
                      </a:endParaRP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altLang="ja-JP" sz="1200" b="1" i="0" u="none" strike="noStrike" cap="none" normalizeH="0" baseline="0" dirty="0" err="1" smtClean="0">
                          <a:ln>
                            <a:noFill/>
                          </a:ln>
                          <a:effectLst/>
                          <a:latin typeface="Calibri" pitchFamily="34" charset="0"/>
                          <a:ea typeface="ＭＳ Ｐゴシック" pitchFamily="50" charset="-128"/>
                        </a:rPr>
                        <a:t>HotatePowder</a:t>
                      </a:r>
                      <a:r>
                        <a:rPr kumimoji="0" lang="ja-JP" sz="1200" b="1" i="0" u="none" strike="noStrike" cap="none" normalizeH="0" baseline="0" dirty="0" smtClean="0">
                          <a:ln>
                            <a:noFill/>
                          </a:ln>
                          <a:effectLst/>
                          <a:latin typeface="Calibri" pitchFamily="34" charset="0"/>
                          <a:ea typeface="ＭＳ Ｐゴシック" pitchFamily="50" charset="-128"/>
                        </a:rPr>
                        <a:t>濃度</a:t>
                      </a:r>
                      <a:endParaRPr kumimoji="0" lang="ja-JP" sz="1200" b="1" i="0" u="none" strike="noStrike" cap="none" normalizeH="0" baseline="0" dirty="0" smtClean="0">
                        <a:ln>
                          <a:noFill/>
                        </a:ln>
                        <a:effectLst/>
                        <a:latin typeface="ＭＳ Ｐゴシック" pitchFamily="50" charset="-128"/>
                        <a:ea typeface="ＭＳ Ｐゴシック" pitchFamily="50" charset="-128"/>
                      </a:endParaRP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200" b="1" i="0" u="none" strike="noStrike" cap="none" normalizeH="0" baseline="0" smtClean="0">
                          <a:ln>
                            <a:noFill/>
                          </a:ln>
                          <a:effectLst/>
                          <a:latin typeface="Calibri" pitchFamily="34" charset="0"/>
                          <a:ea typeface="ＭＳ Ｐゴシック" pitchFamily="50" charset="-128"/>
                        </a:rPr>
                        <a:t>開始直後</a:t>
                      </a:r>
                      <a:endParaRPr kumimoji="0" lang="ja-JP" sz="1200" b="1" i="0" u="none" strike="noStrike" cap="none" normalizeH="0" baseline="0" smtClean="0">
                        <a:ln>
                          <a:noFill/>
                        </a:ln>
                        <a:effectLst/>
                        <a:latin typeface="ＭＳ Ｐゴシック" pitchFamily="50" charset="-128"/>
                        <a:ea typeface="ＭＳ Ｐゴシック" pitchFamily="50" charset="-128"/>
                      </a:endParaRP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effectLst/>
                          <a:latin typeface="Calibri" pitchFamily="34" charset="0"/>
                          <a:ea typeface="ＭＳ Ｐゴシック" pitchFamily="50" charset="-128"/>
                        </a:rPr>
                        <a:t>1</a:t>
                      </a:r>
                      <a:r>
                        <a:rPr kumimoji="0" lang="ja-JP" altLang="en-US" sz="1200" b="1" i="0" u="none" strike="noStrike" cap="none" normalizeH="0" baseline="0" smtClean="0">
                          <a:ln>
                            <a:noFill/>
                          </a:ln>
                          <a:effectLst/>
                          <a:latin typeface="Calibri" pitchFamily="34" charset="0"/>
                          <a:ea typeface="ＭＳ Ｐゴシック" pitchFamily="50" charset="-128"/>
                        </a:rPr>
                        <a:t>分後</a:t>
                      </a:r>
                      <a:r>
                        <a:rPr kumimoji="0" lang="en-US" sz="1200" b="1" i="0" u="none" strike="noStrike" cap="none" normalizeH="0" baseline="0" smtClean="0">
                          <a:ln>
                            <a:noFill/>
                          </a:ln>
                          <a:effectLst/>
                          <a:latin typeface="Calibri" pitchFamily="34" charset="0"/>
                          <a:ea typeface="ＭＳ Ｐゴシック" pitchFamily="50" charset="-128"/>
                        </a:rPr>
                        <a:t>(</a:t>
                      </a:r>
                      <a:r>
                        <a:rPr kumimoji="0" lang="ja-JP" altLang="en-US" sz="1200" b="1" i="0" u="none" strike="noStrike" cap="none" normalizeH="0" baseline="0" smtClean="0">
                          <a:ln>
                            <a:noFill/>
                          </a:ln>
                          <a:effectLst/>
                          <a:latin typeface="Calibri" pitchFamily="34" charset="0"/>
                          <a:ea typeface="ＭＳ Ｐゴシック" pitchFamily="50" charset="-128"/>
                        </a:rPr>
                        <a:t>減少率</a:t>
                      </a:r>
                      <a:r>
                        <a:rPr kumimoji="0" lang="en-US" sz="1200" b="1" i="0" u="none" strike="noStrike" cap="none" normalizeH="0" baseline="0" smtClean="0">
                          <a:ln>
                            <a:noFill/>
                          </a:ln>
                          <a:effectLst/>
                          <a:latin typeface="Calibri" pitchFamily="34" charset="0"/>
                          <a:ea typeface="ＭＳ Ｐゴシック" pitchFamily="50" charset="-128"/>
                        </a:rPr>
                        <a:t>)</a:t>
                      </a:r>
                      <a:endParaRPr kumimoji="0" lang="en-US" sz="1200" b="1" i="0" u="none" strike="noStrike" cap="none" normalizeH="0" baseline="0" smtClean="0">
                        <a:ln>
                          <a:noFill/>
                        </a:ln>
                        <a:effectLst/>
                        <a:latin typeface="ＭＳ Ｐゴシック" pitchFamily="50" charset="-128"/>
                        <a:ea typeface="ＭＳ Ｐゴシック" pitchFamily="50" charset="-128"/>
                      </a:endParaRP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effectLst/>
                          <a:latin typeface="Calibri" pitchFamily="34" charset="0"/>
                          <a:ea typeface="ＭＳ Ｐゴシック" pitchFamily="50" charset="-128"/>
                        </a:rPr>
                        <a:t>2</a:t>
                      </a:r>
                      <a:r>
                        <a:rPr kumimoji="0" lang="ja-JP" altLang="en-US" sz="1200" b="1" i="0" u="none" strike="noStrike" cap="none" normalizeH="0" baseline="0" smtClean="0">
                          <a:ln>
                            <a:noFill/>
                          </a:ln>
                          <a:effectLst/>
                          <a:latin typeface="Calibri" pitchFamily="34" charset="0"/>
                          <a:ea typeface="ＭＳ Ｐゴシック" pitchFamily="50" charset="-128"/>
                        </a:rPr>
                        <a:t>分後</a:t>
                      </a:r>
                      <a:r>
                        <a:rPr kumimoji="0" lang="en-US" sz="1200" b="1" i="0" u="none" strike="noStrike" cap="none" normalizeH="0" baseline="0" smtClean="0">
                          <a:ln>
                            <a:noFill/>
                          </a:ln>
                          <a:effectLst/>
                          <a:latin typeface="Calibri" pitchFamily="34" charset="0"/>
                          <a:ea typeface="ＭＳ Ｐゴシック" pitchFamily="50" charset="-128"/>
                        </a:rPr>
                        <a:t>(</a:t>
                      </a:r>
                      <a:r>
                        <a:rPr kumimoji="0" lang="ja-JP" altLang="en-US" sz="1200" b="1" i="0" u="none" strike="noStrike" cap="none" normalizeH="0" baseline="0" smtClean="0">
                          <a:ln>
                            <a:noFill/>
                          </a:ln>
                          <a:effectLst/>
                          <a:latin typeface="Calibri" pitchFamily="34" charset="0"/>
                          <a:ea typeface="ＭＳ Ｐゴシック" pitchFamily="50" charset="-128"/>
                        </a:rPr>
                        <a:t>減少率</a:t>
                      </a:r>
                      <a:r>
                        <a:rPr kumimoji="0" lang="en-US" sz="1200" b="1" i="0" u="none" strike="noStrike" cap="none" normalizeH="0" baseline="0" smtClean="0">
                          <a:ln>
                            <a:noFill/>
                          </a:ln>
                          <a:effectLst/>
                          <a:latin typeface="Calibri" pitchFamily="34" charset="0"/>
                          <a:ea typeface="ＭＳ Ｐゴシック" pitchFamily="50" charset="-128"/>
                        </a:rPr>
                        <a:t>)</a:t>
                      </a:r>
                      <a:endParaRPr kumimoji="0" lang="en-US" sz="1200" b="1" i="0" u="none" strike="noStrike" cap="none" normalizeH="0" baseline="0" smtClean="0">
                        <a:ln>
                          <a:noFill/>
                        </a:ln>
                        <a:effectLst/>
                        <a:latin typeface="ＭＳ Ｐゴシック" pitchFamily="50" charset="-128"/>
                        <a:ea typeface="ＭＳ Ｐゴシック" pitchFamily="50" charset="-128"/>
                      </a:endParaRP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effectLst/>
                          <a:latin typeface="Calibri" pitchFamily="34" charset="0"/>
                          <a:ea typeface="ＭＳ Ｐゴシック" pitchFamily="50" charset="-128"/>
                        </a:rPr>
                        <a:t>5</a:t>
                      </a:r>
                      <a:r>
                        <a:rPr kumimoji="0" lang="ja-JP" altLang="en-US" sz="1200" b="1" i="0" u="none" strike="noStrike" cap="none" normalizeH="0" baseline="0" smtClean="0">
                          <a:ln>
                            <a:noFill/>
                          </a:ln>
                          <a:effectLst/>
                          <a:latin typeface="Calibri" pitchFamily="34" charset="0"/>
                          <a:ea typeface="ＭＳ Ｐゴシック" pitchFamily="50" charset="-128"/>
                        </a:rPr>
                        <a:t>分後</a:t>
                      </a:r>
                      <a:r>
                        <a:rPr kumimoji="0" lang="en-US" sz="1200" b="1" i="0" u="none" strike="noStrike" cap="none" normalizeH="0" baseline="0" smtClean="0">
                          <a:ln>
                            <a:noFill/>
                          </a:ln>
                          <a:effectLst/>
                          <a:latin typeface="Calibri" pitchFamily="34" charset="0"/>
                          <a:ea typeface="ＭＳ Ｐゴシック" pitchFamily="50" charset="-128"/>
                        </a:rPr>
                        <a:t>(</a:t>
                      </a:r>
                      <a:r>
                        <a:rPr kumimoji="0" lang="ja-JP" altLang="en-US" sz="1200" b="1" i="0" u="none" strike="noStrike" cap="none" normalizeH="0" baseline="0" smtClean="0">
                          <a:ln>
                            <a:noFill/>
                          </a:ln>
                          <a:effectLst/>
                          <a:latin typeface="Calibri" pitchFamily="34" charset="0"/>
                          <a:ea typeface="ＭＳ Ｐゴシック" pitchFamily="50" charset="-128"/>
                        </a:rPr>
                        <a:t>減少率</a:t>
                      </a:r>
                      <a:r>
                        <a:rPr kumimoji="0" lang="en-US" sz="1200" b="1" i="0" u="none" strike="noStrike" cap="none" normalizeH="0" baseline="0" smtClean="0">
                          <a:ln>
                            <a:noFill/>
                          </a:ln>
                          <a:effectLst/>
                          <a:latin typeface="Calibri" pitchFamily="34" charset="0"/>
                          <a:ea typeface="ＭＳ Ｐゴシック" pitchFamily="50" charset="-128"/>
                        </a:rPr>
                        <a:t>)</a:t>
                      </a:r>
                      <a:endParaRPr kumimoji="0" lang="en-US" sz="1200" b="1" i="0" u="none" strike="noStrike" cap="none" normalizeH="0" baseline="0" smtClean="0">
                        <a:ln>
                          <a:noFill/>
                        </a:ln>
                        <a:effectLst/>
                        <a:latin typeface="ＭＳ Ｐゴシック" pitchFamily="50" charset="-128"/>
                        <a:ea typeface="ＭＳ Ｐゴシック" pitchFamily="50" charset="-128"/>
                      </a:endParaRP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357">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200" b="1" i="0" u="none" strike="noStrike" cap="none" normalizeH="0" baseline="0" smtClean="0">
                          <a:ln>
                            <a:noFill/>
                          </a:ln>
                          <a:effectLst/>
                          <a:latin typeface="Calibri" pitchFamily="34" charset="0"/>
                          <a:ea typeface="ＭＳ Ｐゴシック" pitchFamily="50" charset="-128"/>
                        </a:rPr>
                        <a:t>ミュータンス菌</a:t>
                      </a:r>
                      <a:endParaRPr kumimoji="0" lang="ja-JP" sz="1200" b="1" i="0" u="none" strike="noStrike" cap="none" normalizeH="0" baseline="0" smtClean="0">
                        <a:ln>
                          <a:noFill/>
                        </a:ln>
                        <a:effectLst/>
                        <a:latin typeface="ＭＳ Ｐゴシック" pitchFamily="50" charset="-128"/>
                        <a:ea typeface="ＭＳ Ｐゴシック" pitchFamily="50" charset="-128"/>
                      </a:endParaRP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effectLst/>
                          <a:latin typeface="Calibri" pitchFamily="34" charset="0"/>
                          <a:ea typeface="ＭＳ Ｐゴシック" pitchFamily="50" charset="-128"/>
                        </a:rPr>
                        <a:t>3%</a:t>
                      </a: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effectLst/>
                          <a:latin typeface="Calibri" pitchFamily="34" charset="0"/>
                          <a:ea typeface="ＭＳ Ｐゴシック" pitchFamily="50" charset="-128"/>
                        </a:rPr>
                        <a:t>1200000</a:t>
                      </a: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effectLst/>
                          <a:latin typeface="Calibri" pitchFamily="34" charset="0"/>
                          <a:ea typeface="ＭＳ Ｐゴシック" pitchFamily="50" charset="-128"/>
                        </a:rPr>
                        <a:t>680000</a:t>
                      </a:r>
                      <a:br>
                        <a:rPr kumimoji="0" lang="en-US" sz="1200" b="0" i="0" u="none" strike="noStrike" cap="none" normalizeH="0" baseline="0" smtClean="0">
                          <a:ln>
                            <a:noFill/>
                          </a:ln>
                          <a:effectLst/>
                          <a:latin typeface="Calibri" pitchFamily="34" charset="0"/>
                          <a:ea typeface="ＭＳ Ｐゴシック" pitchFamily="50" charset="-128"/>
                        </a:rPr>
                      </a:br>
                      <a:r>
                        <a:rPr kumimoji="0" lang="ja-JP" altLang="en-US" sz="1200" b="0" i="0" u="none" strike="noStrike" cap="none" normalizeH="0" baseline="0" smtClean="0">
                          <a:ln>
                            <a:noFill/>
                          </a:ln>
                          <a:effectLst/>
                          <a:latin typeface="Calibri" pitchFamily="34" charset="0"/>
                          <a:ea typeface="ＭＳ Ｐゴシック" pitchFamily="50" charset="-128"/>
                        </a:rPr>
                        <a:t>（</a:t>
                      </a:r>
                      <a:r>
                        <a:rPr kumimoji="0" lang="en-US" sz="1200" b="0" i="0" u="none" strike="noStrike" cap="none" normalizeH="0" baseline="0" smtClean="0">
                          <a:ln>
                            <a:noFill/>
                          </a:ln>
                          <a:effectLst/>
                          <a:latin typeface="Calibri" pitchFamily="34" charset="0"/>
                          <a:ea typeface="ＭＳ Ｐゴシック" pitchFamily="50" charset="-128"/>
                        </a:rPr>
                        <a:t>43.3%</a:t>
                      </a:r>
                      <a:r>
                        <a:rPr kumimoji="0" lang="ja-JP" altLang="en-US" sz="1200" b="0" i="0" u="none" strike="noStrike" cap="none" normalizeH="0" baseline="0" smtClean="0">
                          <a:ln>
                            <a:noFill/>
                          </a:ln>
                          <a:effectLst/>
                          <a:latin typeface="Calibri" pitchFamily="34" charset="0"/>
                          <a:ea typeface="ＭＳ Ｐゴシック" pitchFamily="50" charset="-128"/>
                        </a:rPr>
                        <a:t>）</a:t>
                      </a: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effectLst/>
                          <a:latin typeface="Calibri" pitchFamily="34" charset="0"/>
                          <a:ea typeface="ＭＳ Ｐゴシック" pitchFamily="50" charset="-128"/>
                        </a:rPr>
                        <a:t>180000</a:t>
                      </a:r>
                      <a:br>
                        <a:rPr kumimoji="0" lang="en-US" sz="1200" b="0" i="0" u="none" strike="noStrike" cap="none" normalizeH="0" baseline="0" smtClean="0">
                          <a:ln>
                            <a:noFill/>
                          </a:ln>
                          <a:effectLst/>
                          <a:latin typeface="Calibri" pitchFamily="34" charset="0"/>
                          <a:ea typeface="ＭＳ Ｐゴシック" pitchFamily="50" charset="-128"/>
                        </a:rPr>
                      </a:br>
                      <a:r>
                        <a:rPr kumimoji="0" lang="ja-JP" altLang="en-US" sz="1200" b="0" i="0" u="none" strike="noStrike" cap="none" normalizeH="0" baseline="0" smtClean="0">
                          <a:ln>
                            <a:noFill/>
                          </a:ln>
                          <a:effectLst/>
                          <a:latin typeface="Calibri" pitchFamily="34" charset="0"/>
                          <a:ea typeface="ＭＳ Ｐゴシック" pitchFamily="50" charset="-128"/>
                        </a:rPr>
                        <a:t>（</a:t>
                      </a:r>
                      <a:r>
                        <a:rPr kumimoji="0" lang="en-US" sz="1200" b="0" i="0" u="none" strike="noStrike" cap="none" normalizeH="0" baseline="0" smtClean="0">
                          <a:ln>
                            <a:noFill/>
                          </a:ln>
                          <a:effectLst/>
                          <a:latin typeface="Calibri" pitchFamily="34" charset="0"/>
                          <a:ea typeface="ＭＳ Ｐゴシック" pitchFamily="50" charset="-128"/>
                        </a:rPr>
                        <a:t>85</a:t>
                      </a:r>
                      <a:r>
                        <a:rPr kumimoji="0" lang="ja-JP" altLang="en-US" sz="1200" b="0" i="0" u="none" strike="noStrike" cap="none" normalizeH="0" baseline="0" smtClean="0">
                          <a:ln>
                            <a:noFill/>
                          </a:ln>
                          <a:effectLst/>
                          <a:latin typeface="Calibri" pitchFamily="34" charset="0"/>
                          <a:ea typeface="ＭＳ Ｐゴシック" pitchFamily="50" charset="-128"/>
                        </a:rPr>
                        <a:t>．</a:t>
                      </a:r>
                      <a:r>
                        <a:rPr kumimoji="0" lang="en-US" sz="1200" b="0" i="0" u="none" strike="noStrike" cap="none" normalizeH="0" baseline="0" smtClean="0">
                          <a:ln>
                            <a:noFill/>
                          </a:ln>
                          <a:effectLst/>
                          <a:latin typeface="Calibri" pitchFamily="34" charset="0"/>
                          <a:ea typeface="ＭＳ Ｐゴシック" pitchFamily="50" charset="-128"/>
                        </a:rPr>
                        <a:t>0%</a:t>
                      </a:r>
                      <a:r>
                        <a:rPr kumimoji="0" lang="ja-JP" altLang="en-US" sz="1200" b="0" i="0" u="none" strike="noStrike" cap="none" normalizeH="0" baseline="0" smtClean="0">
                          <a:ln>
                            <a:noFill/>
                          </a:ln>
                          <a:effectLst/>
                          <a:latin typeface="Calibri" pitchFamily="34" charset="0"/>
                          <a:ea typeface="ＭＳ Ｐゴシック" pitchFamily="50" charset="-128"/>
                        </a:rPr>
                        <a:t>）</a:t>
                      </a: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effectLst/>
                          <a:latin typeface="Calibri" pitchFamily="34" charset="0"/>
                          <a:ea typeface="ＭＳ Ｐゴシック" pitchFamily="50" charset="-128"/>
                        </a:rPr>
                        <a:t>1700</a:t>
                      </a:r>
                      <a:br>
                        <a:rPr kumimoji="0" lang="en-US" sz="1200" b="0" i="0" u="none" strike="noStrike" cap="none" normalizeH="0" baseline="0" smtClean="0">
                          <a:ln>
                            <a:noFill/>
                          </a:ln>
                          <a:effectLst/>
                          <a:latin typeface="Calibri" pitchFamily="34" charset="0"/>
                          <a:ea typeface="ＭＳ Ｐゴシック" pitchFamily="50" charset="-128"/>
                        </a:rPr>
                      </a:br>
                      <a:r>
                        <a:rPr kumimoji="0" lang="ja-JP" altLang="en-US" sz="1200" b="0" i="0" u="none" strike="noStrike" cap="none" normalizeH="0" baseline="0" smtClean="0">
                          <a:ln>
                            <a:noFill/>
                          </a:ln>
                          <a:effectLst/>
                          <a:latin typeface="Calibri" pitchFamily="34" charset="0"/>
                          <a:ea typeface="ＭＳ Ｐゴシック" pitchFamily="50" charset="-128"/>
                        </a:rPr>
                        <a:t>（</a:t>
                      </a:r>
                      <a:r>
                        <a:rPr kumimoji="0" lang="en-US" sz="1200" b="0" i="0" u="none" strike="noStrike" cap="none" normalizeH="0" baseline="0" smtClean="0">
                          <a:ln>
                            <a:noFill/>
                          </a:ln>
                          <a:effectLst/>
                          <a:latin typeface="Calibri" pitchFamily="34" charset="0"/>
                          <a:ea typeface="ＭＳ Ｐゴシック" pitchFamily="50" charset="-128"/>
                        </a:rPr>
                        <a:t>99.85%</a:t>
                      </a:r>
                      <a:r>
                        <a:rPr kumimoji="0" lang="ja-JP" altLang="en-US" sz="1200" b="0" i="0" u="none" strike="noStrike" cap="none" normalizeH="0" baseline="0" smtClean="0">
                          <a:ln>
                            <a:noFill/>
                          </a:ln>
                          <a:effectLst/>
                          <a:latin typeface="Calibri" pitchFamily="34" charset="0"/>
                          <a:ea typeface="ＭＳ Ｐゴシック" pitchFamily="50" charset="-128"/>
                        </a:rPr>
                        <a:t>）</a:t>
                      </a: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104">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effectLst/>
                          <a:latin typeface="Calibri" pitchFamily="34" charset="0"/>
                          <a:ea typeface="ＭＳ Ｐゴシック" pitchFamily="50" charset="-128"/>
                        </a:rPr>
                        <a:t>ＩＦＯ　13955</a:t>
                      </a:r>
                      <a:endParaRPr kumimoji="0" lang="en-US" sz="1200" b="1" i="0" u="none" strike="noStrike" cap="none" normalizeH="0" baseline="0" smtClean="0">
                        <a:ln>
                          <a:noFill/>
                        </a:ln>
                        <a:effectLst/>
                        <a:latin typeface="ＭＳ Ｐゴシック" pitchFamily="50" charset="-128"/>
                        <a:ea typeface="ＭＳ Ｐゴシック" pitchFamily="50" charset="-128"/>
                      </a:endParaRP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smtClean="0">
                          <a:ln>
                            <a:noFill/>
                          </a:ln>
                          <a:effectLst/>
                          <a:latin typeface="Calibri" pitchFamily="34" charset="0"/>
                          <a:ea typeface="ＭＳ Ｐゴシック" pitchFamily="50" charset="-128"/>
                        </a:rPr>
                        <a:t>5%</a:t>
                      </a: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effectLst/>
                          <a:latin typeface="Calibri" pitchFamily="34" charset="0"/>
                          <a:ea typeface="ＭＳ Ｐゴシック" pitchFamily="50" charset="-128"/>
                        </a:rPr>
                        <a:t>1200000</a:t>
                      </a: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effectLst/>
                          <a:latin typeface="Calibri" pitchFamily="34" charset="0"/>
                          <a:ea typeface="ＭＳ Ｐゴシック" pitchFamily="50" charset="-128"/>
                        </a:rPr>
                        <a:t>580000</a:t>
                      </a:r>
                      <a:br>
                        <a:rPr kumimoji="0" lang="en-US" sz="1200" b="0" i="0" u="none" strike="noStrike" cap="none" normalizeH="0" baseline="0" smtClean="0">
                          <a:ln>
                            <a:noFill/>
                          </a:ln>
                          <a:effectLst/>
                          <a:latin typeface="Calibri" pitchFamily="34" charset="0"/>
                          <a:ea typeface="ＭＳ Ｐゴシック" pitchFamily="50" charset="-128"/>
                        </a:rPr>
                      </a:br>
                      <a:r>
                        <a:rPr kumimoji="0" lang="ja-JP" altLang="en-US" sz="1200" b="0" i="0" u="none" strike="noStrike" cap="none" normalizeH="0" baseline="0" smtClean="0">
                          <a:ln>
                            <a:noFill/>
                          </a:ln>
                          <a:effectLst/>
                          <a:latin typeface="Calibri" pitchFamily="34" charset="0"/>
                          <a:ea typeface="ＭＳ Ｐゴシック" pitchFamily="50" charset="-128"/>
                        </a:rPr>
                        <a:t>（</a:t>
                      </a:r>
                      <a:r>
                        <a:rPr kumimoji="0" lang="en-US" sz="1200" b="0" i="0" u="none" strike="noStrike" cap="none" normalizeH="0" baseline="0" smtClean="0">
                          <a:ln>
                            <a:noFill/>
                          </a:ln>
                          <a:effectLst/>
                          <a:latin typeface="Calibri" pitchFamily="34" charset="0"/>
                          <a:ea typeface="ＭＳ Ｐゴシック" pitchFamily="50" charset="-128"/>
                        </a:rPr>
                        <a:t>51.6%</a:t>
                      </a:r>
                      <a:r>
                        <a:rPr kumimoji="0" lang="ja-JP" altLang="en-US" sz="1200" b="0" i="0" u="none" strike="noStrike" cap="none" normalizeH="0" baseline="0" smtClean="0">
                          <a:ln>
                            <a:noFill/>
                          </a:ln>
                          <a:effectLst/>
                          <a:latin typeface="Calibri" pitchFamily="34" charset="0"/>
                          <a:ea typeface="ＭＳ Ｐゴシック" pitchFamily="50" charset="-128"/>
                        </a:rPr>
                        <a:t>）</a:t>
                      </a: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effectLst/>
                          <a:latin typeface="Calibri" pitchFamily="34" charset="0"/>
                          <a:ea typeface="ＭＳ Ｐゴシック" pitchFamily="50" charset="-128"/>
                        </a:rPr>
                        <a:t>220000</a:t>
                      </a:r>
                      <a:br>
                        <a:rPr kumimoji="0" lang="en-US" sz="1200" b="0" i="0" u="none" strike="noStrike" cap="none" normalizeH="0" baseline="0" smtClean="0">
                          <a:ln>
                            <a:noFill/>
                          </a:ln>
                          <a:effectLst/>
                          <a:latin typeface="Calibri" pitchFamily="34" charset="0"/>
                          <a:ea typeface="ＭＳ Ｐゴシック" pitchFamily="50" charset="-128"/>
                        </a:rPr>
                      </a:br>
                      <a:r>
                        <a:rPr kumimoji="0" lang="ja-JP" altLang="en-US" sz="1200" b="0" i="0" u="none" strike="noStrike" cap="none" normalizeH="0" baseline="0" smtClean="0">
                          <a:ln>
                            <a:noFill/>
                          </a:ln>
                          <a:effectLst/>
                          <a:latin typeface="Calibri" pitchFamily="34" charset="0"/>
                          <a:ea typeface="ＭＳ Ｐゴシック" pitchFamily="50" charset="-128"/>
                        </a:rPr>
                        <a:t>（</a:t>
                      </a:r>
                      <a:r>
                        <a:rPr kumimoji="0" lang="en-US" sz="1200" b="0" i="0" u="none" strike="noStrike" cap="none" normalizeH="0" baseline="0" smtClean="0">
                          <a:ln>
                            <a:noFill/>
                          </a:ln>
                          <a:effectLst/>
                          <a:latin typeface="Calibri" pitchFamily="34" charset="0"/>
                          <a:ea typeface="ＭＳ Ｐゴシック" pitchFamily="50" charset="-128"/>
                        </a:rPr>
                        <a:t>81.7%</a:t>
                      </a:r>
                      <a:r>
                        <a:rPr kumimoji="0" lang="ja-JP" altLang="en-US" sz="1200" b="0" i="0" u="none" strike="noStrike" cap="none" normalizeH="0" baseline="0" smtClean="0">
                          <a:ln>
                            <a:noFill/>
                          </a:ln>
                          <a:effectLst/>
                          <a:latin typeface="Calibri" pitchFamily="34" charset="0"/>
                          <a:ea typeface="ＭＳ Ｐゴシック" pitchFamily="50" charset="-128"/>
                        </a:rPr>
                        <a:t>）</a:t>
                      </a: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effectLst/>
                          <a:latin typeface="Calibri" pitchFamily="34" charset="0"/>
                          <a:ea typeface="ＭＳ Ｐゴシック" pitchFamily="50" charset="-128"/>
                        </a:rPr>
                        <a:t>1300</a:t>
                      </a:r>
                      <a:br>
                        <a:rPr kumimoji="0" lang="en-US" sz="1200" b="0" i="0" u="none" strike="noStrike" cap="none" normalizeH="0" baseline="0" smtClean="0">
                          <a:ln>
                            <a:noFill/>
                          </a:ln>
                          <a:effectLst/>
                          <a:latin typeface="Calibri" pitchFamily="34" charset="0"/>
                          <a:ea typeface="ＭＳ Ｐゴシック" pitchFamily="50" charset="-128"/>
                        </a:rPr>
                      </a:br>
                      <a:r>
                        <a:rPr kumimoji="0" lang="ja-JP" altLang="en-US" sz="1200" b="0" i="0" u="none" strike="noStrike" cap="none" normalizeH="0" baseline="0" smtClean="0">
                          <a:ln>
                            <a:noFill/>
                          </a:ln>
                          <a:effectLst/>
                          <a:latin typeface="Calibri" pitchFamily="34" charset="0"/>
                          <a:ea typeface="ＭＳ Ｐゴシック" pitchFamily="50" charset="-128"/>
                        </a:rPr>
                        <a:t>（</a:t>
                      </a:r>
                      <a:r>
                        <a:rPr kumimoji="0" lang="en-US" sz="1200" b="0" i="0" u="none" strike="noStrike" cap="none" normalizeH="0" baseline="0" smtClean="0">
                          <a:ln>
                            <a:noFill/>
                          </a:ln>
                          <a:effectLst/>
                          <a:latin typeface="Calibri" pitchFamily="34" charset="0"/>
                          <a:ea typeface="ＭＳ Ｐゴシック" pitchFamily="50" charset="-128"/>
                        </a:rPr>
                        <a:t>99.89%</a:t>
                      </a:r>
                      <a:r>
                        <a:rPr kumimoji="0" lang="ja-JP" altLang="en-US" sz="1200" b="0" i="0" u="none" strike="noStrike" cap="none" normalizeH="0" baseline="0" smtClean="0">
                          <a:ln>
                            <a:noFill/>
                          </a:ln>
                          <a:effectLst/>
                          <a:latin typeface="Calibri" pitchFamily="34" charset="0"/>
                          <a:ea typeface="ＭＳ Ｐゴシック" pitchFamily="50" charset="-128"/>
                        </a:rPr>
                        <a:t>）</a:t>
                      </a: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357">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200" b="1" i="0" u="none" strike="noStrike" cap="none" normalizeH="0" baseline="0" dirty="0" smtClean="0">
                          <a:ln>
                            <a:noFill/>
                          </a:ln>
                          <a:effectLst/>
                          <a:latin typeface="Calibri" pitchFamily="34" charset="0"/>
                          <a:ea typeface="ＭＳ Ｐゴシック" pitchFamily="50" charset="-128"/>
                        </a:rPr>
                        <a:t>　</a:t>
                      </a:r>
                      <a:endParaRPr kumimoji="0" lang="ja-JP" sz="1200" b="1" i="0" u="none" strike="noStrike" cap="none" normalizeH="0" baseline="0" dirty="0" smtClean="0">
                        <a:ln>
                          <a:noFill/>
                        </a:ln>
                        <a:effectLst/>
                        <a:latin typeface="ＭＳ Ｐゴシック" pitchFamily="50" charset="-128"/>
                        <a:ea typeface="ＭＳ Ｐゴシック" pitchFamily="50" charset="-128"/>
                      </a:endParaRP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smtClean="0">
                          <a:ln>
                            <a:noFill/>
                          </a:ln>
                          <a:effectLst/>
                          <a:latin typeface="Calibri" pitchFamily="34" charset="0"/>
                          <a:ea typeface="ＭＳ Ｐゴシック" pitchFamily="50" charset="-128"/>
                        </a:rPr>
                        <a:t>0%</a:t>
                      </a: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effectLst/>
                          <a:latin typeface="Calibri" pitchFamily="34" charset="0"/>
                          <a:ea typeface="ＭＳ Ｐゴシック" pitchFamily="50" charset="-128"/>
                        </a:rPr>
                        <a:t>1200000</a:t>
                      </a: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200" b="0" i="0" u="none" strike="noStrike" cap="none" normalizeH="0" baseline="0" smtClean="0">
                          <a:ln>
                            <a:noFill/>
                          </a:ln>
                          <a:effectLst/>
                          <a:latin typeface="Calibri" pitchFamily="34" charset="0"/>
                          <a:ea typeface="ＭＳ Ｐゴシック" pitchFamily="50" charset="-128"/>
                        </a:rPr>
                        <a:t>　</a:t>
                      </a: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200" b="0" i="0" u="none" strike="noStrike" cap="none" normalizeH="0" baseline="0" smtClean="0">
                          <a:ln>
                            <a:noFill/>
                          </a:ln>
                          <a:effectLst/>
                          <a:latin typeface="Calibri" pitchFamily="34" charset="0"/>
                          <a:ea typeface="ＭＳ Ｐゴシック" pitchFamily="50" charset="-128"/>
                        </a:rPr>
                        <a:t>　</a:t>
                      </a: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effectLst/>
                          <a:latin typeface="Calibri" pitchFamily="34" charset="0"/>
                          <a:ea typeface="ＭＳ Ｐゴシック" pitchFamily="50" charset="-128"/>
                        </a:rPr>
                        <a:t>740000</a:t>
                      </a:r>
                      <a:br>
                        <a:rPr kumimoji="0" lang="en-US" sz="1200" b="0" i="0" u="none" strike="noStrike" cap="none" normalizeH="0" baseline="0" dirty="0" smtClean="0">
                          <a:ln>
                            <a:noFill/>
                          </a:ln>
                          <a:effectLst/>
                          <a:latin typeface="Calibri" pitchFamily="34" charset="0"/>
                          <a:ea typeface="ＭＳ Ｐゴシック" pitchFamily="50" charset="-128"/>
                        </a:rPr>
                      </a:br>
                      <a:r>
                        <a:rPr kumimoji="0" lang="ja-JP" altLang="en-US" sz="1200" b="0" i="0" u="none" strike="noStrike" cap="none" normalizeH="0" baseline="0" dirty="0" smtClean="0">
                          <a:ln>
                            <a:noFill/>
                          </a:ln>
                          <a:effectLst/>
                          <a:latin typeface="Calibri" pitchFamily="34" charset="0"/>
                          <a:ea typeface="ＭＳ Ｐゴシック" pitchFamily="50" charset="-128"/>
                        </a:rPr>
                        <a:t>（</a:t>
                      </a:r>
                      <a:r>
                        <a:rPr kumimoji="0" lang="en-US" sz="1200" b="0" i="0" u="none" strike="noStrike" cap="none" normalizeH="0" baseline="0" dirty="0" smtClean="0">
                          <a:ln>
                            <a:noFill/>
                          </a:ln>
                          <a:effectLst/>
                          <a:latin typeface="Calibri" pitchFamily="34" charset="0"/>
                          <a:ea typeface="ＭＳ Ｐゴシック" pitchFamily="50" charset="-128"/>
                        </a:rPr>
                        <a:t>38.3%</a:t>
                      </a:r>
                      <a:r>
                        <a:rPr kumimoji="0" lang="ja-JP" altLang="en-US" sz="1200" b="0" i="0" u="none" strike="noStrike" cap="none" normalizeH="0" baseline="0" dirty="0" smtClean="0">
                          <a:ln>
                            <a:noFill/>
                          </a:ln>
                          <a:effectLst/>
                          <a:latin typeface="Calibri" pitchFamily="34" charset="0"/>
                          <a:ea typeface="ＭＳ Ｐゴシック" pitchFamily="50" charset="-128"/>
                        </a:rPr>
                        <a:t>）</a:t>
                      </a:r>
                    </a:p>
                  </a:txBody>
                  <a:tcPr marL="9525" marR="9525" marT="951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 name="Text Box 895"/>
          <p:cNvSpPr txBox="1">
            <a:spLocks noChangeArrowheads="1"/>
          </p:cNvSpPr>
          <p:nvPr/>
        </p:nvSpPr>
        <p:spPr bwMode="auto">
          <a:xfrm>
            <a:off x="720044" y="5904351"/>
            <a:ext cx="5294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ct val="50000"/>
              </a:spcBef>
            </a:pPr>
            <a:r>
              <a:rPr lang="en-US" altLang="ja-JP" sz="1000" dirty="0"/>
              <a:t>0%</a:t>
            </a:r>
            <a:r>
              <a:rPr lang="ja-JP" altLang="en-US" sz="1000" dirty="0"/>
              <a:t>は、精製</a:t>
            </a:r>
            <a:r>
              <a:rPr lang="ja-JP" altLang="en-US" sz="1000" dirty="0" smtClean="0"/>
              <a:t>水　　各検体</a:t>
            </a:r>
            <a:r>
              <a:rPr lang="ja-JP" altLang="en-US" sz="1000" dirty="0"/>
              <a:t>の開始時の生菌数は、</a:t>
            </a:r>
            <a:r>
              <a:rPr lang="en-US" altLang="ja-JP" sz="1000" dirty="0"/>
              <a:t>0%</a:t>
            </a:r>
            <a:r>
              <a:rPr lang="ja-JP" altLang="en-US" sz="1000" dirty="0"/>
              <a:t>試料の開始時の生菌数を表示</a:t>
            </a:r>
          </a:p>
        </p:txBody>
      </p:sp>
      <p:sp>
        <p:nvSpPr>
          <p:cNvPr id="23" name="Text Box 102"/>
          <p:cNvSpPr txBox="1">
            <a:spLocks noChangeArrowheads="1"/>
          </p:cNvSpPr>
          <p:nvPr/>
        </p:nvSpPr>
        <p:spPr bwMode="auto">
          <a:xfrm>
            <a:off x="5796136" y="6105295"/>
            <a:ext cx="2933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1">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spcBef>
                <a:spcPct val="50000"/>
              </a:spcBef>
            </a:pPr>
            <a:r>
              <a:rPr lang="ja-JP" altLang="en-US" sz="1200" dirty="0"/>
              <a:t>（一財）　日本食品分析センター</a:t>
            </a:r>
          </a:p>
        </p:txBody>
      </p:sp>
      <p:sp>
        <p:nvSpPr>
          <p:cNvPr id="24" name="テキスト ボックス 23"/>
          <p:cNvSpPr txBox="1"/>
          <p:nvPr/>
        </p:nvSpPr>
        <p:spPr>
          <a:xfrm>
            <a:off x="5232365" y="2834434"/>
            <a:ext cx="3312368" cy="1061829"/>
          </a:xfrm>
          <a:prstGeom prst="rect">
            <a:avLst/>
          </a:prstGeom>
          <a:noFill/>
          <a:ln w="19050">
            <a:noFill/>
          </a:ln>
        </p:spPr>
        <p:txBody>
          <a:bodyPr wrap="square" rtlCol="0">
            <a:spAutoFit/>
          </a:bodyPr>
          <a:lstStyle/>
          <a:p>
            <a:pPr algn="l"/>
            <a:r>
              <a:rPr lang="en-US" altLang="ja-JP" sz="1050" b="1" dirty="0" smtClean="0"/>
              <a:t>TCID50(tissue </a:t>
            </a:r>
            <a:r>
              <a:rPr lang="en-US" altLang="ja-JP" sz="1050" b="1" dirty="0"/>
              <a:t>culture infective dose 50%)</a:t>
            </a:r>
            <a:br>
              <a:rPr lang="en-US" altLang="ja-JP" sz="1050" b="1" dirty="0"/>
            </a:br>
            <a:r>
              <a:rPr lang="en-US" altLang="ja-JP" sz="1050" b="1" dirty="0"/>
              <a:t>  </a:t>
            </a:r>
            <a:r>
              <a:rPr lang="ja-JP" altLang="en-US" sz="1050" b="1" dirty="0" smtClean="0"/>
              <a:t>（</a:t>
            </a:r>
            <a:r>
              <a:rPr lang="en-US" altLang="ja-JP" sz="1050" b="1" dirty="0" smtClean="0"/>
              <a:t>50</a:t>
            </a:r>
            <a:r>
              <a:rPr lang="en-US" altLang="ja-JP" sz="1050" b="1" dirty="0"/>
              <a:t>%</a:t>
            </a:r>
            <a:r>
              <a:rPr lang="ja-JP" altLang="en-US" sz="1050" b="1" dirty="0"/>
              <a:t>組織培養</a:t>
            </a:r>
            <a:r>
              <a:rPr lang="ja-JP" altLang="en-US" sz="1050" b="1" dirty="0" smtClean="0"/>
              <a:t>感染値量）</a:t>
            </a:r>
            <a:endParaRPr lang="en-US" altLang="ja-JP" sz="1050" b="1" dirty="0"/>
          </a:p>
          <a:p>
            <a:pPr algn="l"/>
            <a:r>
              <a:rPr lang="en-US" altLang="ja-JP" sz="1050" dirty="0" smtClean="0"/>
              <a:t>TCID50</a:t>
            </a:r>
            <a:r>
              <a:rPr lang="ja-JP" altLang="en-US" sz="1050" dirty="0"/>
              <a:t>法とはウイルスに感染すると細胞の形状</a:t>
            </a:r>
            <a:r>
              <a:rPr lang="ja-JP" altLang="en-US" sz="1050" dirty="0" smtClean="0"/>
              <a:t>が変化</a:t>
            </a:r>
            <a:r>
              <a:rPr lang="ja-JP" altLang="en-US" sz="1050" dirty="0"/>
              <a:t>する現象を利用したウイルス量の測定法で、</a:t>
            </a:r>
          </a:p>
          <a:p>
            <a:pPr algn="l"/>
            <a:r>
              <a:rPr lang="ja-JP" altLang="en-US" sz="1050" dirty="0"/>
              <a:t>“</a:t>
            </a:r>
            <a:r>
              <a:rPr lang="en-US" altLang="ja-JP" sz="1050" dirty="0"/>
              <a:t>50</a:t>
            </a:r>
            <a:r>
              <a:rPr lang="ja-JP" altLang="en-US" sz="1050" dirty="0"/>
              <a:t>％の細胞に感染するウイルス量”として表します</a:t>
            </a:r>
            <a:r>
              <a:rPr lang="ja-JP" altLang="en-US" sz="1050" dirty="0" smtClean="0"/>
              <a:t>。</a:t>
            </a:r>
            <a:endParaRPr lang="en-US" altLang="ja-JP" sz="1050" dirty="0" smtClean="0"/>
          </a:p>
          <a:p>
            <a:pPr algn="l"/>
            <a:r>
              <a:rPr lang="ja-JP" altLang="en-US" sz="1050" dirty="0"/>
              <a:t>数値</a:t>
            </a:r>
            <a:r>
              <a:rPr lang="ja-JP" altLang="en-US" sz="1050" dirty="0" smtClean="0"/>
              <a:t>が低いほど効果があるとされます。</a:t>
            </a:r>
            <a:endParaRPr kumimoji="1" lang="en-US" altLang="ja-JP" sz="1100" b="1" dirty="0"/>
          </a:p>
        </p:txBody>
      </p:sp>
      <p:sp>
        <p:nvSpPr>
          <p:cNvPr id="26" name="フッター プレースホルダ 50"/>
          <p:cNvSpPr>
            <a:spLocks noGrp="1"/>
          </p:cNvSpPr>
          <p:nvPr>
            <p:ph type="ftr" sz="quarter" idx="11"/>
          </p:nvPr>
        </p:nvSpPr>
        <p:spPr>
          <a:xfrm>
            <a:off x="2628886" y="6388705"/>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27" name="正方形/長方形 26"/>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extLst>
      <p:ext uri="{BB962C8B-B14F-4D97-AF65-F5344CB8AC3E}">
        <p14:creationId xmlns:p14="http://schemas.microsoft.com/office/powerpoint/2010/main" val="2771992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35"/>
          <p:cNvGrpSpPr/>
          <p:nvPr/>
        </p:nvGrpSpPr>
        <p:grpSpPr>
          <a:xfrm>
            <a:off x="1187909" y="657978"/>
            <a:ext cx="6696744" cy="432000"/>
            <a:chOff x="1223628" y="692696"/>
            <a:chExt cx="6696744" cy="432000"/>
          </a:xfrm>
        </p:grpSpPr>
        <p:sp>
          <p:nvSpPr>
            <p:cNvPr id="9" name="角丸四角形 8"/>
            <p:cNvSpPr/>
            <p:nvPr/>
          </p:nvSpPr>
          <p:spPr>
            <a:xfrm>
              <a:off x="1223628" y="692696"/>
              <a:ext cx="6696744"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10" name="テキスト ボックス 9"/>
            <p:cNvSpPr txBox="1"/>
            <p:nvPr/>
          </p:nvSpPr>
          <p:spPr>
            <a:xfrm>
              <a:off x="1331641" y="708641"/>
              <a:ext cx="6480719" cy="400110"/>
            </a:xfrm>
            <a:prstGeom prst="rect">
              <a:avLst/>
            </a:prstGeom>
            <a:noFill/>
          </p:spPr>
          <p:txBody>
            <a:bodyPr wrap="square" rtlCol="0">
              <a:spAutoFit/>
            </a:bodyPr>
            <a:lstStyle/>
            <a:p>
              <a:r>
                <a:rPr lang="ja-JP" altLang="en-US" sz="2000" dirty="0" smtClean="0">
                  <a:solidFill>
                    <a:srgbClr val="000099"/>
                  </a:solidFill>
                  <a:latin typeface="HGP創英角ｺﾞｼｯｸUB" pitchFamily="50" charset="-128"/>
                  <a:ea typeface="HGP創英角ｺﾞｼｯｸUB" pitchFamily="50" charset="-128"/>
                </a:rPr>
                <a:t>食中毒　モルガン菌・ビブリオ菌の抗菌性試験</a:t>
              </a:r>
              <a:endParaRPr lang="en-US" altLang="ja-JP" sz="2000" dirty="0" smtClean="0">
                <a:solidFill>
                  <a:srgbClr val="000099"/>
                </a:solidFill>
                <a:latin typeface="HGP創英角ｺﾞｼｯｸUB" pitchFamily="50" charset="-128"/>
                <a:ea typeface="HGP創英角ｺﾞｼｯｸUB" pitchFamily="50" charset="-128"/>
              </a:endParaRPr>
            </a:p>
          </p:txBody>
        </p:sp>
      </p:grpSp>
      <p:cxnSp>
        <p:nvCxnSpPr>
          <p:cNvPr id="14" name="直線コネクタ 13"/>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15" name="スライド番号プレースホルダ 32"/>
          <p:cNvSpPr>
            <a:spLocks noGrp="1"/>
          </p:cNvSpPr>
          <p:nvPr>
            <p:ph type="sldNum" sz="quarter" idx="12"/>
          </p:nvPr>
        </p:nvSpPr>
        <p:spPr>
          <a:xfrm>
            <a:off x="6553200" y="6356350"/>
            <a:ext cx="2133600" cy="365125"/>
          </a:xfrm>
        </p:spPr>
        <p:txBody>
          <a:bodyPr/>
          <a:lstStyle/>
          <a:p>
            <a:fld id="{78899ED9-F9CC-3D48-9735-D0C30954A088}" type="slidenum">
              <a:rPr lang="ja-JP" altLang="en-US" smtClean="0"/>
              <a:pPr/>
              <a:t>11</a:t>
            </a:fld>
            <a:endParaRPr lang="ja-JP" altLang="en-US" dirty="0"/>
          </a:p>
        </p:txBody>
      </p:sp>
      <p:sp>
        <p:nvSpPr>
          <p:cNvPr id="16" name="日付プレースホルダ 12"/>
          <p:cNvSpPr>
            <a:spLocks noGrp="1"/>
          </p:cNvSpPr>
          <p:nvPr>
            <p:ph type="dt" sz="half" idx="10"/>
          </p:nvPr>
        </p:nvSpPr>
        <p:spPr>
          <a:xfrm>
            <a:off x="457200" y="6356350"/>
            <a:ext cx="2133600" cy="365125"/>
          </a:xfrm>
        </p:spPr>
        <p:txBody>
          <a:bodyPr/>
          <a:lstStyle/>
          <a:p>
            <a:r>
              <a:rPr kumimoji="1" lang="ja-JP" altLang="en-US" dirty="0" smtClean="0"/>
              <a:t>次世代の 抗菌・消臭・洗浄</a:t>
            </a:r>
            <a:endParaRPr kumimoji="1" lang="ja-JP" altLang="en-US" dirty="0"/>
          </a:p>
        </p:txBody>
      </p:sp>
      <p:sp>
        <p:nvSpPr>
          <p:cNvPr id="17" name="Rectangle 65"/>
          <p:cNvSpPr>
            <a:spLocks noChangeArrowheads="1"/>
          </p:cNvSpPr>
          <p:nvPr/>
        </p:nvSpPr>
        <p:spPr bwMode="auto">
          <a:xfrm>
            <a:off x="6659563" y="6106690"/>
            <a:ext cx="2047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ja-JP" altLang="en-US" sz="1200"/>
              <a:t>（一財）　カケンテストセンター</a:t>
            </a:r>
          </a:p>
        </p:txBody>
      </p:sp>
      <p:graphicFrame>
        <p:nvGraphicFramePr>
          <p:cNvPr id="18" name="Group 5"/>
          <p:cNvGraphicFramePr>
            <a:graphicFrameLocks noGrp="1"/>
          </p:cNvGraphicFramePr>
          <p:nvPr>
            <p:extLst>
              <p:ext uri="{D42A27DB-BD31-4B8C-83A1-F6EECF244321}">
                <p14:modId xmlns:p14="http://schemas.microsoft.com/office/powerpoint/2010/main" val="2511346695"/>
              </p:ext>
            </p:extLst>
          </p:nvPr>
        </p:nvGraphicFramePr>
        <p:xfrm>
          <a:off x="607218" y="1842298"/>
          <a:ext cx="7929563" cy="792088"/>
        </p:xfrm>
        <a:graphic>
          <a:graphicData uri="http://schemas.openxmlformats.org/drawingml/2006/table">
            <a:tbl>
              <a:tblPr/>
              <a:tblGrid>
                <a:gridCol w="1571603"/>
                <a:gridCol w="1609723"/>
                <a:gridCol w="1785169"/>
                <a:gridCol w="1481534"/>
                <a:gridCol w="1481534"/>
              </a:tblGrid>
              <a:tr h="177986">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altLang="en-US" sz="1200" b="1" i="0" u="none" strike="noStrike" cap="none" normalizeH="0" baseline="0" dirty="0" smtClean="0">
                          <a:ln>
                            <a:noFill/>
                          </a:ln>
                          <a:effectLst/>
                          <a:latin typeface="ＭＳ Ｐゴシック" pitchFamily="50" charset="-128"/>
                          <a:ea typeface="ＭＳ Ｐゴシック" pitchFamily="50" charset="-128"/>
                        </a:rPr>
                        <a:t>試　料</a:t>
                      </a:r>
                      <a:endParaRPr kumimoji="0" lang="en-US" altLang="ja-JP" sz="1200" b="1" i="0" u="none" strike="noStrike" cap="none" normalizeH="0" baseline="0" dirty="0" smtClean="0">
                        <a:ln>
                          <a:noFill/>
                        </a:ln>
                        <a:effectLst/>
                        <a:latin typeface="ＭＳ Ｐゴシック" pitchFamily="50" charset="-128"/>
                        <a:ea typeface="ＭＳ Ｐゴシック" pitchFamily="50" charset="-128"/>
                      </a:endParaRP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defRPr/>
                      </a:pPr>
                      <a:r>
                        <a:rPr kumimoji="0" lang="ja-JP" altLang="en-US" sz="1200" b="1" i="0" u="none" strike="noStrike" cap="none" normalizeH="0" baseline="0" dirty="0" smtClean="0">
                          <a:ln>
                            <a:noFill/>
                          </a:ln>
                          <a:effectLst/>
                          <a:latin typeface="ＭＳ Ｐゴシック" pitchFamily="50" charset="-128"/>
                          <a:ea typeface="ＭＳ Ｐゴシック" pitchFamily="50" charset="-128"/>
                        </a:rPr>
                        <a:t>生菌数（個</a:t>
                      </a:r>
                      <a:r>
                        <a:rPr kumimoji="0" lang="en-US" altLang="ja-JP" sz="1200" b="1" i="0" u="none" strike="noStrike" cap="none" normalizeH="0" baseline="0" dirty="0" smtClean="0">
                          <a:ln>
                            <a:noFill/>
                          </a:ln>
                          <a:effectLst/>
                          <a:latin typeface="ＭＳ Ｐゴシック" pitchFamily="50" charset="-128"/>
                          <a:ea typeface="ＭＳ Ｐゴシック" pitchFamily="50" charset="-128"/>
                        </a:rPr>
                        <a:t>/ml</a:t>
                      </a:r>
                      <a:r>
                        <a:rPr kumimoji="0" lang="ja-JP" altLang="en-US" sz="1200" b="1" i="0" u="none" strike="noStrike" cap="none" normalizeH="0" baseline="0" dirty="0" smtClean="0">
                          <a:ln>
                            <a:noFill/>
                          </a:ln>
                          <a:effectLst/>
                          <a:latin typeface="ＭＳ Ｐゴシック" pitchFamily="50" charset="-128"/>
                          <a:ea typeface="ＭＳ Ｐゴシック" pitchFamily="50" charset="-128"/>
                        </a:rPr>
                        <a:t>）</a:t>
                      </a: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endParaRPr kumimoji="0" lang="ja-JP" sz="1100" b="1" i="0" u="none" strike="noStrike" cap="none" normalizeH="0" baseline="0" dirty="0" smtClean="0">
                        <a:ln>
                          <a:noFill/>
                        </a:ln>
                        <a:effectLst/>
                        <a:latin typeface="ＭＳ Ｐゴシック" pitchFamily="50" charset="-128"/>
                        <a:ea typeface="ＭＳ Ｐゴシック" pitchFamily="50" charset="-128"/>
                      </a:endParaRP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endParaRPr kumimoji="0" lang="zh-TW" altLang="en-US" sz="1100" b="1" i="0" u="none" strike="noStrike" cap="none" normalizeH="0" baseline="0" dirty="0" smtClean="0">
                        <a:ln>
                          <a:noFill/>
                        </a:ln>
                        <a:effectLst/>
                        <a:latin typeface="ＭＳ Ｐゴシック" pitchFamily="50" charset="-128"/>
                        <a:ea typeface="ＭＳ Ｐゴシック" pitchFamily="50" charset="-128"/>
                      </a:endParaRP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TW" altLang="en-US" sz="1200" b="1" i="0" u="none" strike="noStrike" cap="none" normalizeH="0" baseline="0" dirty="0" smtClean="0">
                          <a:ln>
                            <a:noFill/>
                          </a:ln>
                          <a:effectLst/>
                          <a:latin typeface="Calibri" pitchFamily="34" charset="0"/>
                          <a:ea typeface="ＭＳ Ｐゴシック" pitchFamily="50" charset="-128"/>
                        </a:rPr>
                        <a:t>報告書　Ｎｏ</a:t>
                      </a:r>
                      <a:endParaRPr kumimoji="0" lang="zh-TW" altLang="en-US" sz="1200" b="1" i="0" u="none" strike="noStrike" cap="none" normalizeH="0" baseline="0" dirty="0" smtClean="0">
                        <a:ln>
                          <a:noFill/>
                        </a:ln>
                        <a:effectLst/>
                        <a:latin typeface="ＭＳ Ｐゴシック" pitchFamily="50" charset="-128"/>
                        <a:ea typeface="ＭＳ Ｐゴシック" pitchFamily="50" charset="-128"/>
                      </a:endParaRP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356">
                <a:tc>
                  <a:txBody>
                    <a:bodyPr/>
                    <a:lstStyle/>
                    <a:p>
                      <a:pPr algn="ctr"/>
                      <a:endParaRPr lang="ja-JP" altLang="en-US" sz="1200" b="1" dirty="0"/>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ja-JP" altLang="en-US" sz="1200" dirty="0" smtClean="0"/>
                        <a:t>初期菌数</a:t>
                      </a:r>
                      <a:endParaRPr lang="ja-JP" altLang="en-US" sz="1200" dirty="0"/>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sz="1200" dirty="0" smtClean="0"/>
                        <a:t>6</a:t>
                      </a:r>
                      <a:r>
                        <a:rPr lang="ja-JP" altLang="en-US" sz="1200" dirty="0" smtClean="0"/>
                        <a:t>時間後</a:t>
                      </a:r>
                      <a:endParaRPr lang="ja-JP" altLang="en-US" sz="1200" dirty="0"/>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altLang="ja-JP" sz="1200" b="0" i="0" u="none" strike="noStrike" cap="none" normalizeH="0" baseline="0" dirty="0" smtClean="0">
                          <a:ln>
                            <a:noFill/>
                          </a:ln>
                          <a:effectLst/>
                          <a:latin typeface="Calibri" pitchFamily="34" charset="0"/>
                          <a:ea typeface="ＭＳ Ｐゴシック" pitchFamily="50" charset="-128"/>
                        </a:rPr>
                        <a:t>24</a:t>
                      </a:r>
                      <a:r>
                        <a:rPr kumimoji="0" lang="ja-JP" altLang="en-US" sz="1200" b="0" i="0" u="none" strike="noStrike" cap="none" normalizeH="0" baseline="0" dirty="0" smtClean="0">
                          <a:ln>
                            <a:noFill/>
                          </a:ln>
                          <a:effectLst/>
                          <a:latin typeface="Calibri" pitchFamily="34" charset="0"/>
                          <a:ea typeface="ＭＳ Ｐゴシック" pitchFamily="50" charset="-128"/>
                        </a:rPr>
                        <a:t>時間後</a:t>
                      </a:r>
                      <a:endParaRPr kumimoji="0" lang="en-US" sz="1200" b="0" i="0" u="none" strike="noStrike" cap="none" normalizeH="0" baseline="0" dirty="0" smtClean="0">
                        <a:ln>
                          <a:noFill/>
                        </a:ln>
                        <a:effectLst/>
                        <a:latin typeface="Calibri" pitchFamily="34" charset="0"/>
                        <a:ea typeface="ＭＳ Ｐゴシック" pitchFamily="50" charset="-128"/>
                      </a:endParaRP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effectLst/>
                          <a:latin typeface="Calibri" pitchFamily="34" charset="0"/>
                          <a:ea typeface="ＭＳ Ｐゴシック" pitchFamily="50" charset="-128"/>
                        </a:rPr>
                        <a:t>CK-</a:t>
                      </a:r>
                      <a:r>
                        <a:rPr kumimoji="0" lang="en-US" altLang="ja-JP" sz="1200" b="0" i="0" u="none" strike="noStrike" cap="none" normalizeH="0" baseline="0" dirty="0" smtClean="0">
                          <a:ln>
                            <a:noFill/>
                          </a:ln>
                          <a:effectLst/>
                          <a:latin typeface="Calibri" pitchFamily="34" charset="0"/>
                          <a:ea typeface="ＭＳ Ｐゴシック" pitchFamily="50" charset="-128"/>
                        </a:rPr>
                        <a:t>12-0376</a:t>
                      </a:r>
                      <a:r>
                        <a:rPr kumimoji="0" lang="en-US" sz="1200" b="0" i="0" u="none" strike="noStrike" cap="none" normalizeH="0" baseline="0" dirty="0" smtClean="0">
                          <a:ln>
                            <a:noFill/>
                          </a:ln>
                          <a:effectLst/>
                          <a:latin typeface="Calibri" pitchFamily="34" charset="0"/>
                          <a:ea typeface="ＭＳ Ｐゴシック" pitchFamily="50" charset="-128"/>
                        </a:rPr>
                        <a:t>8</a:t>
                      </a:r>
                      <a:r>
                        <a:rPr kumimoji="0" lang="en-US" altLang="ja-JP" sz="1200" b="0" i="0" u="none" strike="noStrike" cap="none" normalizeH="0" baseline="0" dirty="0" smtClean="0">
                          <a:ln>
                            <a:noFill/>
                          </a:ln>
                          <a:effectLst/>
                          <a:latin typeface="Calibri" pitchFamily="34" charset="0"/>
                          <a:ea typeface="ＭＳ Ｐゴシック" pitchFamily="50" charset="-128"/>
                        </a:rPr>
                        <a:t>8</a:t>
                      </a:r>
                      <a:r>
                        <a:rPr kumimoji="0" lang="en-US" sz="1200" b="0" i="0" u="none" strike="noStrike" cap="none" normalizeH="0" baseline="0" dirty="0" smtClean="0">
                          <a:ln>
                            <a:noFill/>
                          </a:ln>
                          <a:effectLst/>
                          <a:latin typeface="Calibri" pitchFamily="34" charset="0"/>
                          <a:ea typeface="ＭＳ Ｐゴシック" pitchFamily="50" charset="-128"/>
                        </a:rPr>
                        <a:t>-</a:t>
                      </a:r>
                      <a:r>
                        <a:rPr kumimoji="0" lang="en-US" altLang="ja-JP" sz="1200" b="0" i="0" u="none" strike="noStrike" cap="none" normalizeH="0" baseline="0" dirty="0" smtClean="0">
                          <a:ln>
                            <a:noFill/>
                          </a:ln>
                          <a:effectLst/>
                          <a:latin typeface="Calibri" pitchFamily="34" charset="0"/>
                          <a:ea typeface="ＭＳ Ｐゴシック" pitchFamily="50" charset="-128"/>
                        </a:rPr>
                        <a:t>2</a:t>
                      </a:r>
                      <a:endParaRPr kumimoji="0" lang="en-US" sz="1200" b="0" i="0" u="none" strike="noStrike" cap="none" normalizeH="0" baseline="0" dirty="0" smtClean="0">
                        <a:ln>
                          <a:noFill/>
                        </a:ln>
                        <a:effectLst/>
                        <a:latin typeface="Calibri" pitchFamily="34" charset="0"/>
                        <a:ea typeface="ＭＳ Ｐゴシック" pitchFamily="50" charset="-128"/>
                      </a:endParaRP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356">
                <a:tc>
                  <a:txBody>
                    <a:bodyPr/>
                    <a:lstStyle/>
                    <a:p>
                      <a:pPr algn="ctr"/>
                      <a:r>
                        <a:rPr lang="ja-JP" altLang="en-US" sz="1200" dirty="0" smtClean="0"/>
                        <a:t>液体（</a:t>
                      </a:r>
                      <a:r>
                        <a:rPr lang="en-US" altLang="ja-JP" sz="1200" dirty="0" smtClean="0"/>
                        <a:t>HP</a:t>
                      </a:r>
                      <a:r>
                        <a:rPr lang="ja-JP" altLang="en-US" sz="1200" dirty="0" smtClean="0"/>
                        <a:t>水溶液）</a:t>
                      </a:r>
                      <a:endParaRPr lang="ja-JP" altLang="en-US" sz="1200" dirty="0"/>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algn="ctr"/>
                      <a:endParaRPr lang="en-US" altLang="ja-JP" sz="1200" dirty="0" smtClean="0"/>
                    </a:p>
                    <a:p>
                      <a:pPr algn="ctr"/>
                      <a:r>
                        <a:rPr lang="en-US" altLang="ja-JP" sz="1200" dirty="0" smtClean="0"/>
                        <a:t>1.0</a:t>
                      </a:r>
                      <a:r>
                        <a:rPr lang="ja-JP" altLang="en-US" sz="1200" dirty="0" smtClean="0"/>
                        <a:t>　</a:t>
                      </a:r>
                      <a:r>
                        <a:rPr lang="en-US" altLang="ja-JP" sz="1200" dirty="0" smtClean="0"/>
                        <a:t>×</a:t>
                      </a:r>
                      <a:r>
                        <a:rPr lang="ja-JP" altLang="en-US" sz="1200" dirty="0" smtClean="0"/>
                        <a:t>　</a:t>
                      </a:r>
                      <a:r>
                        <a:rPr lang="en-US" altLang="ja-JP" sz="1200" dirty="0" smtClean="0"/>
                        <a:t>10</a:t>
                      </a:r>
                      <a:r>
                        <a:rPr lang="en-US" altLang="ja-JP" sz="1200" baseline="30000" dirty="0" smtClean="0"/>
                        <a:t>5</a:t>
                      </a:r>
                      <a:endParaRPr lang="ja-JP" altLang="en-US" sz="1200" baseline="30000" dirty="0"/>
                    </a:p>
                  </a:txBody>
                  <a:tcPr marL="9522" marR="9522" marT="9541"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sz="1200" dirty="0" smtClean="0"/>
                        <a:t>&lt;1</a:t>
                      </a:r>
                      <a:endParaRPr lang="ja-JP" altLang="en-US" sz="1200" dirty="0"/>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effectLst/>
                          <a:latin typeface="Calibri" pitchFamily="34" charset="0"/>
                          <a:ea typeface="ＭＳ Ｐゴシック" pitchFamily="50" charset="-128"/>
                        </a:rPr>
                        <a:t>&lt;1</a:t>
                      </a: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endParaRPr kumimoji="0" lang="en-US" sz="1100" b="0" i="0" u="none" strike="noStrike" cap="none" normalizeH="0" baseline="0" dirty="0" smtClean="0">
                        <a:ln>
                          <a:noFill/>
                        </a:ln>
                        <a:effectLst/>
                        <a:latin typeface="Calibri" pitchFamily="34" charset="0"/>
                        <a:ea typeface="ＭＳ Ｐゴシック" pitchFamily="50" charset="-128"/>
                      </a:endParaRP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825">
                <a:tc>
                  <a:txBody>
                    <a:bodyPr/>
                    <a:lstStyle/>
                    <a:p>
                      <a:pPr marL="0" algn="ctr" defTabSz="914400" rtl="0" eaLnBrk="1" latinLnBrk="0" hangingPunct="1"/>
                      <a:r>
                        <a:rPr kumimoji="1" lang="ja-JP" altLang="en-US" sz="1200" kern="1200" dirty="0" smtClean="0">
                          <a:solidFill>
                            <a:schemeClr val="tx1"/>
                          </a:solidFill>
                          <a:latin typeface="+mn-lt"/>
                          <a:ea typeface="+mn-ea"/>
                          <a:cs typeface="+mn-cs"/>
                        </a:rPr>
                        <a:t>精製水</a:t>
                      </a:r>
                      <a:endParaRPr kumimoji="1" lang="ja-JP" altLang="en-US" sz="1200" kern="1200" dirty="0">
                        <a:solidFill>
                          <a:schemeClr val="tx1"/>
                        </a:solidFill>
                        <a:latin typeface="+mn-lt"/>
                        <a:ea typeface="+mn-ea"/>
                        <a:cs typeface="+mn-cs"/>
                      </a:endParaRP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ctr"/>
                      <a:endParaRPr lang="ja-JP" altLang="en-US" sz="1100" baseline="30000" dirty="0"/>
                    </a:p>
                  </a:txBody>
                  <a:tcPr marL="9522" marR="9522" marT="9541"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sz="1200" dirty="0" smtClean="0"/>
                        <a:t>1.2 × 10</a:t>
                      </a:r>
                      <a:r>
                        <a:rPr lang="en-US" altLang="ja-JP" sz="1200" baseline="30000" dirty="0" smtClean="0"/>
                        <a:t>5</a:t>
                      </a:r>
                      <a:endParaRPr lang="ja-JP" altLang="en-US" sz="1200" baseline="30000" dirty="0"/>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effectLst/>
                          <a:latin typeface="Calibri" pitchFamily="34" charset="0"/>
                          <a:ea typeface="ＭＳ Ｐゴシック" pitchFamily="50" charset="-128"/>
                        </a:rPr>
                        <a:t>1.1 </a:t>
                      </a:r>
                      <a:r>
                        <a:rPr kumimoji="0" lang="en-US" altLang="ja-JP" sz="1200" b="0" i="0" u="none" strike="noStrike" cap="none" normalizeH="0" baseline="0" dirty="0" smtClean="0">
                          <a:ln>
                            <a:noFill/>
                          </a:ln>
                          <a:effectLst/>
                          <a:latin typeface="Calibri" pitchFamily="34" charset="0"/>
                          <a:ea typeface="ＭＳ Ｐゴシック" pitchFamily="50" charset="-128"/>
                        </a:rPr>
                        <a:t>× 10</a:t>
                      </a:r>
                      <a:r>
                        <a:rPr kumimoji="0" lang="en-US" altLang="ja-JP" sz="1200" b="0" i="0" u="none" strike="noStrike" cap="none" normalizeH="0" baseline="30000" dirty="0" smtClean="0">
                          <a:ln>
                            <a:noFill/>
                          </a:ln>
                          <a:effectLst/>
                          <a:latin typeface="Calibri" pitchFamily="34" charset="0"/>
                          <a:ea typeface="ＭＳ Ｐゴシック" pitchFamily="50" charset="-128"/>
                        </a:rPr>
                        <a:t>5</a:t>
                      </a:r>
                      <a:endParaRPr kumimoji="0" lang="en-US" sz="1200" b="0" i="0" u="none" strike="noStrike" cap="none" normalizeH="0" baseline="30000" dirty="0" smtClean="0">
                        <a:ln>
                          <a:noFill/>
                        </a:ln>
                        <a:effectLst/>
                        <a:latin typeface="Calibri" pitchFamily="34" charset="0"/>
                        <a:ea typeface="ＭＳ Ｐゴシック" pitchFamily="50" charset="-128"/>
                      </a:endParaRP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endParaRPr kumimoji="0" lang="en-US" sz="1100" b="0" i="0" u="none" strike="noStrike" cap="none" normalizeH="0" baseline="0" dirty="0" smtClean="0">
                        <a:ln>
                          <a:noFill/>
                        </a:ln>
                        <a:effectLst/>
                        <a:latin typeface="Calibri" pitchFamily="34" charset="0"/>
                        <a:ea typeface="ＭＳ Ｐゴシック" pitchFamily="50" charset="-128"/>
                      </a:endParaRP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 name="正方形/長方形 8"/>
          <p:cNvSpPr>
            <a:spLocks noChangeArrowheads="1"/>
          </p:cNvSpPr>
          <p:nvPr/>
        </p:nvSpPr>
        <p:spPr bwMode="auto">
          <a:xfrm>
            <a:off x="571500" y="2712852"/>
            <a:ext cx="69834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ja-JP" altLang="en-US" sz="1000" dirty="0">
                <a:solidFill>
                  <a:srgbClr val="000000"/>
                </a:solidFill>
                <a:latin typeface="Tahoma" pitchFamily="34" charset="0"/>
              </a:rPr>
              <a:t>試験方法</a:t>
            </a:r>
            <a:endParaRPr lang="en-US" altLang="ja-JP" sz="1000" dirty="0">
              <a:solidFill>
                <a:srgbClr val="000000"/>
              </a:solidFill>
              <a:latin typeface="Tahoma" pitchFamily="34" charset="0"/>
            </a:endParaRPr>
          </a:p>
          <a:p>
            <a:pPr algn="l"/>
            <a:r>
              <a:rPr lang="ja-JP" altLang="en-US" sz="1000" dirty="0">
                <a:solidFill>
                  <a:srgbClr val="000000"/>
                </a:solidFill>
                <a:latin typeface="Tahoma" pitchFamily="34" charset="0"/>
              </a:rPr>
              <a:t>生菌数約</a:t>
            </a:r>
            <a:r>
              <a:rPr lang="en-US" altLang="ja-JP" sz="1000" dirty="0">
                <a:solidFill>
                  <a:srgbClr val="000000"/>
                </a:solidFill>
                <a:latin typeface="Tahoma" pitchFamily="34" charset="0"/>
              </a:rPr>
              <a:t>108</a:t>
            </a:r>
            <a:r>
              <a:rPr lang="ja-JP" altLang="en-US" sz="1000" dirty="0">
                <a:solidFill>
                  <a:srgbClr val="000000"/>
                </a:solidFill>
                <a:latin typeface="Tahoma" pitchFamily="34" charset="0"/>
              </a:rPr>
              <a:t>個</a:t>
            </a:r>
            <a:r>
              <a:rPr lang="en-US" altLang="ja-JP" sz="1000" dirty="0">
                <a:solidFill>
                  <a:srgbClr val="000000"/>
                </a:solidFill>
                <a:latin typeface="Tahoma" pitchFamily="34" charset="0"/>
              </a:rPr>
              <a:t>/ml</a:t>
            </a:r>
            <a:r>
              <a:rPr lang="ja-JP" altLang="en-US" sz="1000" dirty="0">
                <a:solidFill>
                  <a:srgbClr val="000000"/>
                </a:solidFill>
                <a:latin typeface="Tahoma" pitchFamily="34" charset="0"/>
              </a:rPr>
              <a:t>に調整した菌液</a:t>
            </a:r>
            <a:r>
              <a:rPr lang="en-US" altLang="ja-JP" sz="1000" dirty="0">
                <a:solidFill>
                  <a:srgbClr val="000000"/>
                </a:solidFill>
                <a:latin typeface="Tahoma" pitchFamily="34" charset="0"/>
              </a:rPr>
              <a:t>0.1ml</a:t>
            </a:r>
            <a:r>
              <a:rPr lang="ja-JP" altLang="en-US" sz="1000" dirty="0">
                <a:solidFill>
                  <a:srgbClr val="000000"/>
                </a:solidFill>
                <a:latin typeface="Tahoma" pitchFamily="34" charset="0"/>
              </a:rPr>
              <a:t>を試料溶液に</a:t>
            </a:r>
            <a:r>
              <a:rPr lang="en-US" altLang="ja-JP" sz="1000" dirty="0">
                <a:solidFill>
                  <a:srgbClr val="000000"/>
                </a:solidFill>
                <a:latin typeface="Tahoma" pitchFamily="34" charset="0"/>
              </a:rPr>
              <a:t>10ml</a:t>
            </a:r>
            <a:r>
              <a:rPr lang="ja-JP" altLang="en-US" sz="1000" dirty="0">
                <a:solidFill>
                  <a:srgbClr val="000000"/>
                </a:solidFill>
                <a:latin typeface="Tahoma" pitchFamily="34" charset="0"/>
              </a:rPr>
              <a:t>に添加し、</a:t>
            </a:r>
            <a:r>
              <a:rPr lang="en-US" altLang="ja-JP" sz="1000" dirty="0">
                <a:solidFill>
                  <a:srgbClr val="000000"/>
                </a:solidFill>
                <a:latin typeface="Tahoma" pitchFamily="34" charset="0"/>
              </a:rPr>
              <a:t>25</a:t>
            </a:r>
            <a:r>
              <a:rPr lang="ja-JP" altLang="en-US" sz="1000" dirty="0">
                <a:solidFill>
                  <a:srgbClr val="000000"/>
                </a:solidFill>
                <a:latin typeface="Tahoma" pitchFamily="34" charset="0"/>
              </a:rPr>
              <a:t>℃で弊社指定時間静置した。</a:t>
            </a:r>
            <a:endParaRPr lang="en-US" altLang="ja-JP" sz="1000" dirty="0">
              <a:solidFill>
                <a:srgbClr val="000000"/>
              </a:solidFill>
              <a:latin typeface="Tahoma" pitchFamily="34" charset="0"/>
            </a:endParaRPr>
          </a:p>
          <a:p>
            <a:pPr algn="l"/>
            <a:r>
              <a:rPr lang="ja-JP" altLang="en-US" sz="1000" dirty="0">
                <a:solidFill>
                  <a:srgbClr val="000000"/>
                </a:solidFill>
                <a:latin typeface="Tahoma" pitchFamily="34" charset="0"/>
              </a:rPr>
              <a:t>その後、試験液</a:t>
            </a:r>
            <a:r>
              <a:rPr lang="en-US" altLang="ja-JP" sz="1000" dirty="0">
                <a:solidFill>
                  <a:srgbClr val="000000"/>
                </a:solidFill>
                <a:latin typeface="Tahoma" pitchFamily="34" charset="0"/>
              </a:rPr>
              <a:t>1ml</a:t>
            </a:r>
            <a:r>
              <a:rPr lang="ja-JP" altLang="en-US" sz="1000" dirty="0">
                <a:solidFill>
                  <a:srgbClr val="000000"/>
                </a:solidFill>
                <a:latin typeface="Tahoma" pitchFamily="34" charset="0"/>
              </a:rPr>
              <a:t>を</a:t>
            </a:r>
            <a:r>
              <a:rPr lang="en-US" altLang="ja-JP" sz="1000" dirty="0">
                <a:solidFill>
                  <a:srgbClr val="000000"/>
                </a:solidFill>
                <a:latin typeface="Tahoma" pitchFamily="34" charset="0"/>
              </a:rPr>
              <a:t>SCDLP</a:t>
            </a:r>
            <a:r>
              <a:rPr lang="ja-JP" altLang="en-US" sz="1000" dirty="0">
                <a:solidFill>
                  <a:srgbClr val="000000"/>
                </a:solidFill>
                <a:latin typeface="Tahoma" pitchFamily="34" charset="0"/>
              </a:rPr>
              <a:t>ブイヨン培地</a:t>
            </a:r>
            <a:r>
              <a:rPr lang="en-US" altLang="ja-JP" sz="1000" dirty="0">
                <a:solidFill>
                  <a:srgbClr val="000000"/>
                </a:solidFill>
                <a:latin typeface="Tahoma" pitchFamily="34" charset="0"/>
              </a:rPr>
              <a:t>9ml</a:t>
            </a:r>
            <a:r>
              <a:rPr lang="ja-JP" altLang="en-US" sz="1000" dirty="0">
                <a:solidFill>
                  <a:srgbClr val="000000"/>
                </a:solidFill>
                <a:latin typeface="Tahoma" pitchFamily="34" charset="0"/>
              </a:rPr>
              <a:t>で不活性化させ、混釈平板培養にて生菌数を測定した。</a:t>
            </a:r>
            <a:endParaRPr lang="en-US" altLang="ja-JP" sz="1000" dirty="0">
              <a:solidFill>
                <a:srgbClr val="000000"/>
              </a:solidFill>
              <a:latin typeface="Tahoma" pitchFamily="34" charset="0"/>
            </a:endParaRPr>
          </a:p>
          <a:p>
            <a:pPr algn="l"/>
            <a:r>
              <a:rPr lang="ja-JP" altLang="en-US" sz="1000" dirty="0">
                <a:solidFill>
                  <a:srgbClr val="000000"/>
                </a:solidFill>
                <a:latin typeface="Tahoma" pitchFamily="34" charset="0"/>
              </a:rPr>
              <a:t>対照として、精製水で同様の処理を行った。</a:t>
            </a:r>
            <a:r>
              <a:rPr lang="en-US" altLang="ja-JP" sz="1000" dirty="0">
                <a:solidFill>
                  <a:srgbClr val="000000"/>
                </a:solidFill>
                <a:latin typeface="Tahoma" pitchFamily="34" charset="0"/>
              </a:rPr>
              <a:t/>
            </a:r>
            <a:br>
              <a:rPr lang="en-US" altLang="ja-JP" sz="1000" dirty="0">
                <a:solidFill>
                  <a:srgbClr val="000000"/>
                </a:solidFill>
                <a:latin typeface="Tahoma" pitchFamily="34" charset="0"/>
              </a:rPr>
            </a:br>
            <a:endParaRPr lang="en-US" altLang="ja-JP" sz="1000" dirty="0">
              <a:solidFill>
                <a:srgbClr val="000000"/>
              </a:solidFill>
              <a:latin typeface="Tahoma" pitchFamily="34" charset="0"/>
            </a:endParaRPr>
          </a:p>
          <a:p>
            <a:pPr algn="l"/>
            <a:r>
              <a:rPr lang="ja-JP" altLang="en-US" sz="1000" dirty="0">
                <a:solidFill>
                  <a:srgbClr val="000000"/>
                </a:solidFill>
                <a:latin typeface="Tahoma" pitchFamily="34" charset="0"/>
              </a:rPr>
              <a:t>供試菌：モルガン菌・</a:t>
            </a:r>
            <a:r>
              <a:rPr lang="en-US" altLang="ja-JP" sz="1000" dirty="0" err="1">
                <a:solidFill>
                  <a:srgbClr val="000000"/>
                </a:solidFill>
                <a:latin typeface="Myriad Pro" pitchFamily="34" charset="0"/>
              </a:rPr>
              <a:t>Morganell</a:t>
            </a:r>
            <a:r>
              <a:rPr lang="en-US" altLang="ja-JP" sz="1000" dirty="0">
                <a:solidFill>
                  <a:srgbClr val="000000"/>
                </a:solidFill>
                <a:latin typeface="Myriad Pro" pitchFamily="34" charset="0"/>
              </a:rPr>
              <a:t> </a:t>
            </a:r>
            <a:r>
              <a:rPr lang="en-US" altLang="ja-JP" sz="1000" dirty="0" err="1">
                <a:solidFill>
                  <a:srgbClr val="000000"/>
                </a:solidFill>
                <a:latin typeface="Myriad Pro" pitchFamily="34" charset="0"/>
              </a:rPr>
              <a:t>morganii</a:t>
            </a:r>
            <a:r>
              <a:rPr lang="en-US" altLang="ja-JP" sz="1000" dirty="0">
                <a:solidFill>
                  <a:srgbClr val="000000"/>
                </a:solidFill>
                <a:latin typeface="Myriad Pro" pitchFamily="34" charset="0"/>
              </a:rPr>
              <a:t>  NBRC 3168</a:t>
            </a:r>
          </a:p>
        </p:txBody>
      </p:sp>
      <p:graphicFrame>
        <p:nvGraphicFramePr>
          <p:cNvPr id="21" name="Group 5"/>
          <p:cNvGraphicFramePr>
            <a:graphicFrameLocks noGrp="1"/>
          </p:cNvGraphicFramePr>
          <p:nvPr>
            <p:extLst>
              <p:ext uri="{D42A27DB-BD31-4B8C-83A1-F6EECF244321}">
                <p14:modId xmlns:p14="http://schemas.microsoft.com/office/powerpoint/2010/main" val="3441774213"/>
              </p:ext>
            </p:extLst>
          </p:nvPr>
        </p:nvGraphicFramePr>
        <p:xfrm>
          <a:off x="571500" y="4290617"/>
          <a:ext cx="7929563" cy="769684"/>
        </p:xfrm>
        <a:graphic>
          <a:graphicData uri="http://schemas.openxmlformats.org/drawingml/2006/table">
            <a:tbl>
              <a:tblPr/>
              <a:tblGrid>
                <a:gridCol w="1571603"/>
                <a:gridCol w="1609723"/>
                <a:gridCol w="1785169"/>
                <a:gridCol w="1481534"/>
                <a:gridCol w="1481534"/>
              </a:tblGrid>
              <a:tr h="177986">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altLang="en-US" sz="1200" b="1" i="0" u="none" strike="noStrike" cap="none" normalizeH="0" baseline="0" dirty="0" smtClean="0">
                          <a:ln>
                            <a:noFill/>
                          </a:ln>
                          <a:effectLst/>
                          <a:latin typeface="ＭＳ Ｐゴシック" pitchFamily="50" charset="-128"/>
                          <a:ea typeface="ＭＳ Ｐゴシック" pitchFamily="50" charset="-128"/>
                        </a:rPr>
                        <a:t>試　料</a:t>
                      </a:r>
                      <a:endParaRPr kumimoji="0" lang="en-US" altLang="ja-JP" sz="1200" b="1" i="0" u="none" strike="noStrike" cap="none" normalizeH="0" baseline="0" dirty="0" smtClean="0">
                        <a:ln>
                          <a:noFill/>
                        </a:ln>
                        <a:effectLst/>
                        <a:latin typeface="ＭＳ Ｐゴシック" pitchFamily="50" charset="-128"/>
                        <a:ea typeface="ＭＳ Ｐゴシック" pitchFamily="50" charset="-128"/>
                      </a:endParaRP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defRPr/>
                      </a:pPr>
                      <a:r>
                        <a:rPr kumimoji="0" lang="ja-JP" altLang="en-US" sz="1200" b="1" i="0" u="none" strike="noStrike" cap="none" normalizeH="0" baseline="0" dirty="0" smtClean="0">
                          <a:ln>
                            <a:noFill/>
                          </a:ln>
                          <a:effectLst/>
                          <a:latin typeface="ＭＳ Ｐゴシック" pitchFamily="50" charset="-128"/>
                          <a:ea typeface="ＭＳ Ｐゴシック" pitchFamily="50" charset="-128"/>
                        </a:rPr>
                        <a:t>生菌数（個</a:t>
                      </a:r>
                      <a:r>
                        <a:rPr kumimoji="0" lang="en-US" altLang="ja-JP" sz="1200" b="1" i="0" u="none" strike="noStrike" cap="none" normalizeH="0" baseline="0" dirty="0" smtClean="0">
                          <a:ln>
                            <a:noFill/>
                          </a:ln>
                          <a:effectLst/>
                          <a:latin typeface="ＭＳ Ｐゴシック" pitchFamily="50" charset="-128"/>
                          <a:ea typeface="ＭＳ Ｐゴシック" pitchFamily="50" charset="-128"/>
                        </a:rPr>
                        <a:t>/ml</a:t>
                      </a:r>
                      <a:r>
                        <a:rPr kumimoji="0" lang="ja-JP" altLang="en-US" sz="1200" b="1" i="0" u="none" strike="noStrike" cap="none" normalizeH="0" baseline="0" dirty="0" smtClean="0">
                          <a:ln>
                            <a:noFill/>
                          </a:ln>
                          <a:effectLst/>
                          <a:latin typeface="ＭＳ Ｐゴシック" pitchFamily="50" charset="-128"/>
                          <a:ea typeface="ＭＳ Ｐゴシック" pitchFamily="50" charset="-128"/>
                        </a:rPr>
                        <a:t>）</a:t>
                      </a: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endParaRPr kumimoji="0" lang="ja-JP" sz="1100" b="1" i="0" u="none" strike="noStrike" cap="none" normalizeH="0" baseline="0" dirty="0" smtClean="0">
                        <a:ln>
                          <a:noFill/>
                        </a:ln>
                        <a:effectLst/>
                        <a:latin typeface="ＭＳ Ｐゴシック" pitchFamily="50" charset="-128"/>
                        <a:ea typeface="ＭＳ Ｐゴシック" pitchFamily="50" charset="-128"/>
                      </a:endParaRP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endParaRPr kumimoji="0" lang="zh-TW" altLang="en-US" sz="1100" b="1" i="0" u="none" strike="noStrike" cap="none" normalizeH="0" baseline="0" dirty="0" smtClean="0">
                        <a:ln>
                          <a:noFill/>
                        </a:ln>
                        <a:effectLst/>
                        <a:latin typeface="ＭＳ Ｐゴシック" pitchFamily="50" charset="-128"/>
                        <a:ea typeface="ＭＳ Ｐゴシック" pitchFamily="50" charset="-128"/>
                      </a:endParaRP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TW" altLang="en-US" sz="1200" b="1" i="0" u="none" strike="noStrike" cap="none" normalizeH="0" baseline="0" dirty="0" smtClean="0">
                          <a:ln>
                            <a:noFill/>
                          </a:ln>
                          <a:effectLst/>
                          <a:latin typeface="Calibri" pitchFamily="34" charset="0"/>
                          <a:ea typeface="ＭＳ Ｐゴシック" pitchFamily="50" charset="-128"/>
                        </a:rPr>
                        <a:t>報告書　Ｎｏ</a:t>
                      </a:r>
                      <a:endParaRPr kumimoji="0" lang="zh-TW" altLang="en-US" sz="1200" b="1" i="0" u="none" strike="noStrike" cap="none" normalizeH="0" baseline="0" dirty="0" smtClean="0">
                        <a:ln>
                          <a:noFill/>
                        </a:ln>
                        <a:effectLst/>
                        <a:latin typeface="ＭＳ Ｐゴシック" pitchFamily="50" charset="-128"/>
                        <a:ea typeface="ＭＳ Ｐゴシック" pitchFamily="50" charset="-128"/>
                      </a:endParaRP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356">
                <a:tc>
                  <a:txBody>
                    <a:bodyPr/>
                    <a:lstStyle/>
                    <a:p>
                      <a:pPr algn="ctr"/>
                      <a:endParaRPr lang="ja-JP" altLang="en-US" sz="1200" b="1" dirty="0"/>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ja-JP" altLang="en-US" sz="1200" dirty="0" smtClean="0"/>
                        <a:t>初期菌数</a:t>
                      </a:r>
                      <a:endParaRPr lang="ja-JP" altLang="en-US" sz="1200" dirty="0"/>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sz="1200" dirty="0" smtClean="0"/>
                        <a:t>6</a:t>
                      </a:r>
                      <a:r>
                        <a:rPr lang="ja-JP" altLang="en-US" sz="1200" dirty="0" smtClean="0"/>
                        <a:t>時間後</a:t>
                      </a:r>
                      <a:endParaRPr lang="ja-JP" altLang="en-US" sz="1200" dirty="0"/>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altLang="ja-JP" sz="1200" b="0" i="0" u="none" strike="noStrike" cap="none" normalizeH="0" baseline="0" dirty="0" smtClean="0">
                          <a:ln>
                            <a:noFill/>
                          </a:ln>
                          <a:effectLst/>
                          <a:latin typeface="Calibri" pitchFamily="34" charset="0"/>
                          <a:ea typeface="ＭＳ Ｐゴシック" pitchFamily="50" charset="-128"/>
                        </a:rPr>
                        <a:t>24</a:t>
                      </a:r>
                      <a:r>
                        <a:rPr kumimoji="0" lang="ja-JP" altLang="en-US" sz="1200" b="0" i="0" u="none" strike="noStrike" cap="none" normalizeH="0" baseline="0" dirty="0" smtClean="0">
                          <a:ln>
                            <a:noFill/>
                          </a:ln>
                          <a:effectLst/>
                          <a:latin typeface="Calibri" pitchFamily="34" charset="0"/>
                          <a:ea typeface="ＭＳ Ｐゴシック" pitchFamily="50" charset="-128"/>
                        </a:rPr>
                        <a:t>時間後</a:t>
                      </a:r>
                      <a:endParaRPr kumimoji="0" lang="en-US" sz="1200" b="0" i="0" u="none" strike="noStrike" cap="none" normalizeH="0" baseline="0" dirty="0" smtClean="0">
                        <a:ln>
                          <a:noFill/>
                        </a:ln>
                        <a:effectLst/>
                        <a:latin typeface="Calibri" pitchFamily="34" charset="0"/>
                        <a:ea typeface="ＭＳ Ｐゴシック" pitchFamily="50" charset="-128"/>
                      </a:endParaRP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effectLst/>
                          <a:latin typeface="Calibri" pitchFamily="34" charset="0"/>
                          <a:ea typeface="ＭＳ Ｐゴシック" pitchFamily="50" charset="-128"/>
                        </a:rPr>
                        <a:t>CK-</a:t>
                      </a:r>
                      <a:r>
                        <a:rPr kumimoji="0" lang="en-US" altLang="ja-JP" sz="1200" b="0" i="0" u="none" strike="noStrike" cap="none" normalizeH="0" baseline="0" dirty="0" smtClean="0">
                          <a:ln>
                            <a:noFill/>
                          </a:ln>
                          <a:effectLst/>
                          <a:latin typeface="Calibri" pitchFamily="34" charset="0"/>
                          <a:ea typeface="ＭＳ Ｐゴシック" pitchFamily="50" charset="-128"/>
                        </a:rPr>
                        <a:t>12-042453</a:t>
                      </a:r>
                      <a:endParaRPr kumimoji="0" lang="en-US" sz="1200" b="0" i="0" u="none" strike="noStrike" cap="none" normalizeH="0" baseline="0" dirty="0" smtClean="0">
                        <a:ln>
                          <a:noFill/>
                        </a:ln>
                        <a:effectLst/>
                        <a:latin typeface="Calibri" pitchFamily="34" charset="0"/>
                        <a:ea typeface="ＭＳ Ｐゴシック" pitchFamily="50" charset="-128"/>
                      </a:endParaRP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356">
                <a:tc>
                  <a:txBody>
                    <a:bodyPr/>
                    <a:lstStyle/>
                    <a:p>
                      <a:pPr algn="ctr"/>
                      <a:r>
                        <a:rPr lang="en-US" altLang="ja-JP" sz="1200" dirty="0" smtClean="0"/>
                        <a:t>HP-HK</a:t>
                      </a:r>
                      <a:r>
                        <a:rPr lang="ja-JP" altLang="en-US" sz="1200" baseline="0" dirty="0" smtClean="0"/>
                        <a:t> </a:t>
                      </a:r>
                      <a:r>
                        <a:rPr lang="en-US" altLang="ja-JP" sz="1200" baseline="0" dirty="0" smtClean="0"/>
                        <a:t>(2%(wt/</a:t>
                      </a:r>
                      <a:r>
                        <a:rPr lang="en-US" altLang="ja-JP" sz="1200" baseline="0" dirty="0" err="1" smtClean="0"/>
                        <a:t>vol</a:t>
                      </a:r>
                      <a:r>
                        <a:rPr lang="en-US" altLang="ja-JP" sz="1200" baseline="0" dirty="0" smtClean="0"/>
                        <a:t>))</a:t>
                      </a:r>
                      <a:endParaRPr lang="ja-JP" altLang="en-US" sz="1200" dirty="0"/>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algn="ctr"/>
                      <a:endParaRPr lang="en-US" altLang="ja-JP" sz="1200" dirty="0" smtClean="0"/>
                    </a:p>
                    <a:p>
                      <a:pPr algn="ctr"/>
                      <a:r>
                        <a:rPr lang="en-US" altLang="ja-JP" sz="1200" dirty="0" smtClean="0"/>
                        <a:t>8.2</a:t>
                      </a:r>
                      <a:r>
                        <a:rPr lang="ja-JP" altLang="en-US" sz="1200" dirty="0" smtClean="0"/>
                        <a:t>　</a:t>
                      </a:r>
                      <a:r>
                        <a:rPr lang="en-US" altLang="ja-JP" sz="1200" dirty="0" smtClean="0"/>
                        <a:t>×</a:t>
                      </a:r>
                      <a:r>
                        <a:rPr lang="ja-JP" altLang="en-US" sz="1200" dirty="0" smtClean="0"/>
                        <a:t>　</a:t>
                      </a:r>
                      <a:r>
                        <a:rPr lang="en-US" altLang="ja-JP" sz="1200" dirty="0" smtClean="0"/>
                        <a:t>10</a:t>
                      </a:r>
                      <a:r>
                        <a:rPr lang="en-US" altLang="ja-JP" sz="1200" baseline="30000" dirty="0" smtClean="0"/>
                        <a:t>4</a:t>
                      </a:r>
                      <a:endParaRPr lang="ja-JP" altLang="en-US" sz="1200" baseline="30000" dirty="0"/>
                    </a:p>
                  </a:txBody>
                  <a:tcPr marL="9522" marR="9522" marT="9541"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sz="1200" dirty="0" smtClean="0"/>
                        <a:t>&lt;1</a:t>
                      </a:r>
                      <a:endParaRPr lang="ja-JP" altLang="en-US" sz="1200" dirty="0"/>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effectLst/>
                          <a:latin typeface="Calibri" pitchFamily="34" charset="0"/>
                          <a:ea typeface="ＭＳ Ｐゴシック" pitchFamily="50" charset="-128"/>
                        </a:rPr>
                        <a:t>&lt;1</a:t>
                      </a: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endParaRPr kumimoji="0" lang="en-US" sz="1100" b="0" i="0" u="none" strike="noStrike" cap="none" normalizeH="0" baseline="0" dirty="0" smtClean="0">
                        <a:ln>
                          <a:noFill/>
                        </a:ln>
                        <a:effectLst/>
                        <a:latin typeface="Calibri" pitchFamily="34" charset="0"/>
                        <a:ea typeface="ＭＳ Ｐゴシック" pitchFamily="50" charset="-128"/>
                      </a:endParaRP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1678">
                <a:tc>
                  <a:txBody>
                    <a:bodyPr/>
                    <a:lstStyle/>
                    <a:p>
                      <a:pPr marL="0" algn="ctr" defTabSz="914400" rtl="0" eaLnBrk="1" latinLnBrk="0" hangingPunct="1"/>
                      <a:r>
                        <a:rPr kumimoji="1" lang="ja-JP" altLang="en-US" sz="1200" kern="1200" dirty="0" smtClean="0">
                          <a:solidFill>
                            <a:schemeClr val="tx1"/>
                          </a:solidFill>
                          <a:latin typeface="+mn-lt"/>
                          <a:ea typeface="+mn-ea"/>
                          <a:cs typeface="+mn-cs"/>
                        </a:rPr>
                        <a:t>人工海水（対照）</a:t>
                      </a:r>
                      <a:endParaRPr kumimoji="1" lang="ja-JP" altLang="en-US" sz="1200" kern="1200" dirty="0">
                        <a:solidFill>
                          <a:schemeClr val="tx1"/>
                        </a:solidFill>
                        <a:latin typeface="+mn-lt"/>
                        <a:ea typeface="+mn-ea"/>
                        <a:cs typeface="+mn-cs"/>
                      </a:endParaRP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ctr"/>
                      <a:endParaRPr lang="ja-JP" altLang="en-US" sz="1100" baseline="30000" dirty="0"/>
                    </a:p>
                  </a:txBody>
                  <a:tcPr marL="9522" marR="9522" marT="9541"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sz="1200" dirty="0" smtClean="0"/>
                        <a:t>1.1 × 10</a:t>
                      </a:r>
                      <a:r>
                        <a:rPr lang="en-US" altLang="ja-JP" sz="1200" baseline="30000" dirty="0" smtClean="0"/>
                        <a:t>5</a:t>
                      </a:r>
                      <a:endParaRPr lang="ja-JP" altLang="en-US" sz="1200" baseline="30000" dirty="0"/>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altLang="ja-JP" sz="1200" b="0" i="0" u="none" strike="noStrike" cap="none" normalizeH="0" baseline="0" dirty="0" smtClean="0">
                          <a:ln>
                            <a:noFill/>
                          </a:ln>
                          <a:effectLst/>
                          <a:latin typeface="Calibri" pitchFamily="34" charset="0"/>
                          <a:ea typeface="ＭＳ Ｐゴシック" pitchFamily="50" charset="-128"/>
                        </a:rPr>
                        <a:t>7</a:t>
                      </a:r>
                      <a:r>
                        <a:rPr kumimoji="0" lang="en-US" sz="1200" b="0" i="0" u="none" strike="noStrike" cap="none" normalizeH="0" baseline="0" dirty="0" smtClean="0">
                          <a:ln>
                            <a:noFill/>
                          </a:ln>
                          <a:effectLst/>
                          <a:latin typeface="Calibri" pitchFamily="34" charset="0"/>
                          <a:ea typeface="ＭＳ Ｐゴシック" pitchFamily="50" charset="-128"/>
                        </a:rPr>
                        <a:t>.</a:t>
                      </a:r>
                      <a:r>
                        <a:rPr kumimoji="0" lang="en-US" altLang="ja-JP" sz="1200" b="0" i="0" u="none" strike="noStrike" cap="none" normalizeH="0" baseline="0" dirty="0" smtClean="0">
                          <a:ln>
                            <a:noFill/>
                          </a:ln>
                          <a:effectLst/>
                          <a:latin typeface="Calibri" pitchFamily="34" charset="0"/>
                          <a:ea typeface="ＭＳ Ｐゴシック" pitchFamily="50" charset="-128"/>
                        </a:rPr>
                        <a:t>6</a:t>
                      </a:r>
                      <a:r>
                        <a:rPr kumimoji="0" lang="en-US" sz="1200" b="0" i="0" u="none" strike="noStrike" cap="none" normalizeH="0" baseline="0" dirty="0" smtClean="0">
                          <a:ln>
                            <a:noFill/>
                          </a:ln>
                          <a:effectLst/>
                          <a:latin typeface="Calibri" pitchFamily="34" charset="0"/>
                          <a:ea typeface="ＭＳ Ｐゴシック" pitchFamily="50" charset="-128"/>
                        </a:rPr>
                        <a:t> </a:t>
                      </a:r>
                      <a:r>
                        <a:rPr kumimoji="0" lang="en-US" altLang="ja-JP" sz="1200" b="0" i="0" u="none" strike="noStrike" cap="none" normalizeH="0" baseline="0" dirty="0" smtClean="0">
                          <a:ln>
                            <a:noFill/>
                          </a:ln>
                          <a:effectLst/>
                          <a:latin typeface="Calibri" pitchFamily="34" charset="0"/>
                          <a:ea typeface="ＭＳ Ｐゴシック" pitchFamily="50" charset="-128"/>
                        </a:rPr>
                        <a:t>× 10</a:t>
                      </a:r>
                      <a:r>
                        <a:rPr kumimoji="0" lang="en-US" altLang="ja-JP" sz="1200" b="0" i="0" u="none" strike="noStrike" cap="none" normalizeH="0" baseline="30000" dirty="0" smtClean="0">
                          <a:ln>
                            <a:noFill/>
                          </a:ln>
                          <a:effectLst/>
                          <a:latin typeface="Calibri" pitchFamily="34" charset="0"/>
                          <a:ea typeface="ＭＳ Ｐゴシック" pitchFamily="50" charset="-128"/>
                        </a:rPr>
                        <a:t>4</a:t>
                      </a:r>
                      <a:endParaRPr kumimoji="0" lang="en-US" sz="1200" b="0" i="0" u="none" strike="noStrike" cap="none" normalizeH="0" baseline="30000" dirty="0" smtClean="0">
                        <a:ln>
                          <a:noFill/>
                        </a:ln>
                        <a:effectLst/>
                        <a:latin typeface="Calibri" pitchFamily="34" charset="0"/>
                        <a:ea typeface="ＭＳ Ｐゴシック" pitchFamily="50" charset="-128"/>
                      </a:endParaRP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endParaRPr kumimoji="0" lang="en-US" sz="1100" b="0" i="0" u="none" strike="noStrike" cap="none" normalizeH="0" baseline="0" dirty="0" smtClean="0">
                        <a:ln>
                          <a:noFill/>
                        </a:ln>
                        <a:effectLst/>
                        <a:latin typeface="Calibri" pitchFamily="34" charset="0"/>
                        <a:ea typeface="ＭＳ Ｐゴシック" pitchFamily="50" charset="-128"/>
                      </a:endParaRPr>
                    </a:p>
                  </a:txBody>
                  <a:tcPr marL="9522" marR="9522" marT="954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 name="正方形/長方形 8"/>
          <p:cNvSpPr>
            <a:spLocks noChangeArrowheads="1"/>
          </p:cNvSpPr>
          <p:nvPr/>
        </p:nvSpPr>
        <p:spPr bwMode="auto">
          <a:xfrm>
            <a:off x="558748" y="5289342"/>
            <a:ext cx="7858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ja-JP" altLang="en-US" sz="1000" dirty="0">
                <a:solidFill>
                  <a:srgbClr val="000000"/>
                </a:solidFill>
                <a:latin typeface="Tahoma" pitchFamily="34" charset="0"/>
              </a:rPr>
              <a:t>試験方法</a:t>
            </a:r>
            <a:endParaRPr lang="en-US" altLang="ja-JP" sz="1000" dirty="0">
              <a:solidFill>
                <a:srgbClr val="000000"/>
              </a:solidFill>
              <a:latin typeface="Tahoma" pitchFamily="34" charset="0"/>
            </a:endParaRPr>
          </a:p>
          <a:p>
            <a:pPr algn="l"/>
            <a:r>
              <a:rPr lang="ja-JP" altLang="en-US" sz="1000" dirty="0">
                <a:solidFill>
                  <a:srgbClr val="000000"/>
                </a:solidFill>
                <a:latin typeface="Tahoma" pitchFamily="34" charset="0"/>
              </a:rPr>
              <a:t>生菌数約</a:t>
            </a:r>
            <a:r>
              <a:rPr lang="en-US" altLang="ja-JP" sz="1000" dirty="0">
                <a:solidFill>
                  <a:srgbClr val="000000"/>
                </a:solidFill>
                <a:latin typeface="Tahoma" pitchFamily="34" charset="0"/>
              </a:rPr>
              <a:t>10</a:t>
            </a:r>
            <a:r>
              <a:rPr lang="en-US" altLang="ja-JP" sz="1000" baseline="30000" dirty="0">
                <a:solidFill>
                  <a:srgbClr val="000000"/>
                </a:solidFill>
                <a:latin typeface="Tahoma" pitchFamily="34" charset="0"/>
              </a:rPr>
              <a:t>8</a:t>
            </a:r>
            <a:r>
              <a:rPr lang="ja-JP" altLang="en-US" sz="1000" dirty="0">
                <a:solidFill>
                  <a:srgbClr val="000000"/>
                </a:solidFill>
                <a:latin typeface="Tahoma" pitchFamily="34" charset="0"/>
              </a:rPr>
              <a:t>個</a:t>
            </a:r>
            <a:r>
              <a:rPr lang="en-US" altLang="ja-JP" sz="1000" dirty="0">
                <a:solidFill>
                  <a:srgbClr val="000000"/>
                </a:solidFill>
                <a:latin typeface="Tahoma" pitchFamily="34" charset="0"/>
              </a:rPr>
              <a:t>/ml</a:t>
            </a:r>
            <a:r>
              <a:rPr lang="ja-JP" altLang="en-US" sz="1000" dirty="0">
                <a:solidFill>
                  <a:srgbClr val="000000"/>
                </a:solidFill>
                <a:latin typeface="Tahoma" pitchFamily="34" charset="0"/>
              </a:rPr>
              <a:t>に調整した菌液</a:t>
            </a:r>
            <a:r>
              <a:rPr lang="en-US" altLang="ja-JP" sz="1000" dirty="0">
                <a:solidFill>
                  <a:srgbClr val="000000"/>
                </a:solidFill>
                <a:latin typeface="Tahoma" pitchFamily="34" charset="0"/>
              </a:rPr>
              <a:t>0.1ml</a:t>
            </a:r>
            <a:r>
              <a:rPr lang="ja-JP" altLang="en-US" sz="1000" dirty="0">
                <a:solidFill>
                  <a:srgbClr val="000000"/>
                </a:solidFill>
                <a:latin typeface="Tahoma" pitchFamily="34" charset="0"/>
              </a:rPr>
              <a:t>を試料溶液（貴社指定濃度となるように人工海水で分散）</a:t>
            </a:r>
            <a:r>
              <a:rPr lang="en-US" altLang="ja-JP" sz="1000" dirty="0">
                <a:solidFill>
                  <a:srgbClr val="000000"/>
                </a:solidFill>
                <a:latin typeface="Tahoma" pitchFamily="34" charset="0"/>
              </a:rPr>
              <a:t>10ml</a:t>
            </a:r>
            <a:r>
              <a:rPr lang="ja-JP" altLang="en-US" sz="1000" dirty="0">
                <a:solidFill>
                  <a:srgbClr val="000000"/>
                </a:solidFill>
                <a:latin typeface="Tahoma" pitchFamily="34" charset="0"/>
              </a:rPr>
              <a:t>に添加し、</a:t>
            </a:r>
            <a:r>
              <a:rPr lang="en-US" altLang="ja-JP" sz="1000" dirty="0">
                <a:solidFill>
                  <a:srgbClr val="000000"/>
                </a:solidFill>
                <a:latin typeface="Tahoma" pitchFamily="34" charset="0"/>
              </a:rPr>
              <a:t>25</a:t>
            </a:r>
            <a:r>
              <a:rPr lang="ja-JP" altLang="en-US" sz="1000" dirty="0">
                <a:solidFill>
                  <a:srgbClr val="000000"/>
                </a:solidFill>
                <a:latin typeface="Tahoma" pitchFamily="34" charset="0"/>
              </a:rPr>
              <a:t>℃で弊社指定時間静置した。</a:t>
            </a:r>
            <a:endParaRPr lang="en-US" altLang="ja-JP" sz="1000" dirty="0">
              <a:solidFill>
                <a:srgbClr val="000000"/>
              </a:solidFill>
              <a:latin typeface="Tahoma" pitchFamily="34" charset="0"/>
            </a:endParaRPr>
          </a:p>
          <a:p>
            <a:pPr algn="l"/>
            <a:r>
              <a:rPr lang="ja-JP" altLang="en-US" sz="1000" dirty="0">
                <a:solidFill>
                  <a:srgbClr val="000000"/>
                </a:solidFill>
                <a:latin typeface="Tahoma" pitchFamily="34" charset="0"/>
              </a:rPr>
              <a:t>その後試験液</a:t>
            </a:r>
            <a:r>
              <a:rPr lang="en-US" altLang="ja-JP" sz="1000" dirty="0">
                <a:solidFill>
                  <a:srgbClr val="000000"/>
                </a:solidFill>
                <a:latin typeface="Tahoma" pitchFamily="34" charset="0"/>
              </a:rPr>
              <a:t>1ml</a:t>
            </a:r>
            <a:r>
              <a:rPr lang="ja-JP" altLang="en-US" sz="1000" dirty="0">
                <a:solidFill>
                  <a:srgbClr val="000000"/>
                </a:solidFill>
                <a:latin typeface="Tahoma" pitchFamily="34" charset="0"/>
              </a:rPr>
              <a:t>を</a:t>
            </a:r>
            <a:r>
              <a:rPr lang="en-US" altLang="ja-JP" sz="1000" dirty="0">
                <a:solidFill>
                  <a:srgbClr val="000000"/>
                </a:solidFill>
                <a:latin typeface="Tahoma" pitchFamily="34" charset="0"/>
              </a:rPr>
              <a:t>SCDLP</a:t>
            </a:r>
            <a:r>
              <a:rPr lang="ja-JP" altLang="en-US" sz="1000" dirty="0">
                <a:solidFill>
                  <a:srgbClr val="000000"/>
                </a:solidFill>
                <a:latin typeface="Tahoma" pitchFamily="34" charset="0"/>
              </a:rPr>
              <a:t>ブイヨン培地</a:t>
            </a:r>
            <a:r>
              <a:rPr lang="en-US" altLang="ja-JP" sz="1000" dirty="0">
                <a:solidFill>
                  <a:srgbClr val="000000"/>
                </a:solidFill>
                <a:latin typeface="Tahoma" pitchFamily="34" charset="0"/>
              </a:rPr>
              <a:t>9ml</a:t>
            </a:r>
            <a:r>
              <a:rPr lang="ja-JP" altLang="en-US" sz="1000" dirty="0">
                <a:solidFill>
                  <a:srgbClr val="000000"/>
                </a:solidFill>
                <a:latin typeface="Tahoma" pitchFamily="34" charset="0"/>
              </a:rPr>
              <a:t>で不活性化させ、混釈平板培養にて生菌数を測定した。</a:t>
            </a:r>
            <a:endParaRPr lang="en-US" altLang="ja-JP" sz="1000" dirty="0">
              <a:solidFill>
                <a:srgbClr val="000000"/>
              </a:solidFill>
              <a:latin typeface="Tahoma" pitchFamily="34" charset="0"/>
            </a:endParaRPr>
          </a:p>
          <a:p>
            <a:pPr algn="l"/>
            <a:r>
              <a:rPr lang="ja-JP" altLang="en-US" sz="1000" dirty="0">
                <a:solidFill>
                  <a:srgbClr val="000000"/>
                </a:solidFill>
                <a:latin typeface="Tahoma" pitchFamily="34" charset="0"/>
              </a:rPr>
              <a:t>また、対照として、人工海水で同様の処理を行った。</a:t>
            </a:r>
            <a:endParaRPr lang="en-US" altLang="ja-JP" sz="1000" dirty="0">
              <a:solidFill>
                <a:srgbClr val="000000"/>
              </a:solidFill>
              <a:latin typeface="Tahoma" pitchFamily="34" charset="0"/>
            </a:endParaRPr>
          </a:p>
          <a:p>
            <a:pPr algn="l"/>
            <a:endParaRPr lang="en-US" altLang="ja-JP" sz="1000" dirty="0">
              <a:solidFill>
                <a:srgbClr val="000000"/>
              </a:solidFill>
              <a:latin typeface="Tahoma" pitchFamily="34" charset="0"/>
            </a:endParaRPr>
          </a:p>
          <a:p>
            <a:pPr algn="l"/>
            <a:r>
              <a:rPr lang="ja-JP" altLang="en-US" sz="1000" dirty="0">
                <a:solidFill>
                  <a:srgbClr val="000000"/>
                </a:solidFill>
                <a:latin typeface="Tahoma" pitchFamily="34" charset="0"/>
              </a:rPr>
              <a:t>供試菌：腸炎ビブリオ菌・</a:t>
            </a:r>
            <a:r>
              <a:rPr lang="en-US" altLang="ja-JP" sz="1000" dirty="0">
                <a:solidFill>
                  <a:srgbClr val="000000"/>
                </a:solidFill>
                <a:latin typeface="Tahoma" pitchFamily="34" charset="0"/>
              </a:rPr>
              <a:t>Vibrio</a:t>
            </a:r>
            <a:r>
              <a:rPr lang="ja-JP" altLang="en-US" sz="1000" dirty="0">
                <a:solidFill>
                  <a:srgbClr val="000000"/>
                </a:solidFill>
                <a:latin typeface="Tahoma" pitchFamily="34" charset="0"/>
              </a:rPr>
              <a:t>　</a:t>
            </a:r>
            <a:r>
              <a:rPr lang="en-US" altLang="ja-JP" sz="1000" dirty="0" err="1">
                <a:solidFill>
                  <a:srgbClr val="000000"/>
                </a:solidFill>
                <a:latin typeface="Tahoma" pitchFamily="34" charset="0"/>
              </a:rPr>
              <a:t>parahaemolytics</a:t>
            </a:r>
            <a:r>
              <a:rPr lang="en-US" altLang="ja-JP" sz="1000" dirty="0">
                <a:solidFill>
                  <a:srgbClr val="000000"/>
                </a:solidFill>
                <a:latin typeface="Myriad Pro" pitchFamily="34" charset="0"/>
              </a:rPr>
              <a:t>  NBRC 12711</a:t>
            </a:r>
            <a:r>
              <a:rPr lang="en-US" altLang="ja-JP" sz="1000" baseline="30000" dirty="0">
                <a:solidFill>
                  <a:srgbClr val="000000"/>
                </a:solidFill>
                <a:latin typeface="Myriad Pro" pitchFamily="34" charset="0"/>
              </a:rPr>
              <a:t>T</a:t>
            </a:r>
          </a:p>
        </p:txBody>
      </p:sp>
      <p:sp>
        <p:nvSpPr>
          <p:cNvPr id="24" name="テキスト ボックス 23"/>
          <p:cNvSpPr txBox="1"/>
          <p:nvPr/>
        </p:nvSpPr>
        <p:spPr>
          <a:xfrm>
            <a:off x="457200" y="5055155"/>
            <a:ext cx="3403600" cy="254000"/>
          </a:xfrm>
          <a:prstGeom prst="rect">
            <a:avLst/>
          </a:prstGeom>
          <a:noFill/>
        </p:spPr>
        <p:txBody>
          <a:bodyPr>
            <a:spAutoFit/>
          </a:bodyPr>
          <a:lstStyle/>
          <a:p>
            <a:pPr>
              <a:defRPr/>
            </a:pPr>
            <a:r>
              <a:rPr kumimoji="1" lang="en-US" altLang="ja-JP" sz="1050" b="1" dirty="0">
                <a:ea typeface="ＭＳ Ｐゴシック" pitchFamily="50" charset="-128"/>
              </a:rPr>
              <a:t>※</a:t>
            </a:r>
            <a:r>
              <a:rPr kumimoji="1" lang="ja-JP" altLang="en-US" sz="1050" b="1" dirty="0">
                <a:ea typeface="ＭＳ Ｐゴシック" pitchFamily="50" charset="-128"/>
              </a:rPr>
              <a:t>表中の数値は実測値であり保証値ではありません。</a:t>
            </a:r>
          </a:p>
        </p:txBody>
      </p:sp>
      <p:sp>
        <p:nvSpPr>
          <p:cNvPr id="25" name="テキスト ボックス 24"/>
          <p:cNvSpPr txBox="1"/>
          <p:nvPr/>
        </p:nvSpPr>
        <p:spPr>
          <a:xfrm>
            <a:off x="180647" y="1400254"/>
            <a:ext cx="4965348" cy="307777"/>
          </a:xfrm>
          <a:prstGeom prst="rect">
            <a:avLst/>
          </a:prstGeom>
          <a:noFill/>
        </p:spPr>
        <p:txBody>
          <a:bodyPr wrap="square" rtlCol="0">
            <a:spAutoFit/>
          </a:bodyPr>
          <a:lstStyle/>
          <a:p>
            <a:pPr algn="l"/>
            <a:r>
              <a:rPr kumimoji="1" lang="en-US" altLang="ja-JP" sz="1400" b="1" smtClean="0"/>
              <a:t>【</a:t>
            </a:r>
            <a:r>
              <a:rPr kumimoji="1" lang="en-US" altLang="ja-JP" sz="1400" b="1" dirty="0" err="1" smtClean="0"/>
              <a:t>HotatePowder</a:t>
            </a:r>
            <a:r>
              <a:rPr kumimoji="1" lang="ja-JP" altLang="en-US" sz="1400" b="1" dirty="0" smtClean="0"/>
              <a:t>による</a:t>
            </a:r>
            <a:r>
              <a:rPr kumimoji="1" lang="en-US" altLang="ja-JP" sz="1400" b="1" dirty="0" smtClean="0"/>
              <a:t>『</a:t>
            </a:r>
            <a:r>
              <a:rPr lang="ja-JP" altLang="en-US" sz="1400" b="1" kern="0" dirty="0"/>
              <a:t>モルガン</a:t>
            </a:r>
            <a:r>
              <a:rPr lang="ja-JP" altLang="en-US" sz="1400" b="1" kern="0" dirty="0" smtClean="0"/>
              <a:t>菌</a:t>
            </a:r>
            <a:r>
              <a:rPr kumimoji="1" lang="en-US" altLang="ja-JP" sz="1400" b="1" dirty="0" smtClean="0"/>
              <a:t>』</a:t>
            </a:r>
            <a:r>
              <a:rPr kumimoji="1" lang="ja-JP" altLang="en-US" sz="1400" b="1" dirty="0" smtClean="0"/>
              <a:t>の</a:t>
            </a:r>
            <a:r>
              <a:rPr lang="ja-JP" altLang="en-US" sz="1400" b="1" kern="0" dirty="0"/>
              <a:t>不活性化</a:t>
            </a:r>
            <a:r>
              <a:rPr lang="ja-JP" altLang="en-US" sz="1400" b="1" kern="0" dirty="0" smtClean="0"/>
              <a:t>試験</a:t>
            </a:r>
            <a:r>
              <a:rPr kumimoji="1" lang="en-US" altLang="ja-JP" sz="1400" b="1" dirty="0" smtClean="0"/>
              <a:t>】</a:t>
            </a:r>
            <a:endParaRPr kumimoji="1" lang="ja-JP" altLang="en-US" sz="1400" b="1" dirty="0"/>
          </a:p>
        </p:txBody>
      </p:sp>
      <p:sp>
        <p:nvSpPr>
          <p:cNvPr id="26" name="テキスト ボックス 25"/>
          <p:cNvSpPr txBox="1"/>
          <p:nvPr/>
        </p:nvSpPr>
        <p:spPr>
          <a:xfrm>
            <a:off x="180647" y="3895756"/>
            <a:ext cx="4464496" cy="307777"/>
          </a:xfrm>
          <a:prstGeom prst="rect">
            <a:avLst/>
          </a:prstGeom>
          <a:noFill/>
        </p:spPr>
        <p:txBody>
          <a:bodyPr wrap="square" rtlCol="0">
            <a:spAutoFit/>
          </a:bodyPr>
          <a:lstStyle/>
          <a:p>
            <a:pPr algn="l"/>
            <a:r>
              <a:rPr kumimoji="1" lang="en-US" altLang="ja-JP" sz="1400" b="1" dirty="0" smtClean="0"/>
              <a:t>【</a:t>
            </a:r>
            <a:r>
              <a:rPr kumimoji="1" lang="en-US" altLang="ja-JP" sz="1400" b="1" dirty="0" err="1" smtClean="0"/>
              <a:t>HotatePowder</a:t>
            </a:r>
            <a:r>
              <a:rPr kumimoji="1" lang="ja-JP" altLang="en-US" sz="1400" b="1" dirty="0" smtClean="0"/>
              <a:t>による</a:t>
            </a:r>
            <a:r>
              <a:rPr kumimoji="1" lang="en-US" altLang="ja-JP" sz="1400" b="1" dirty="0" smtClean="0"/>
              <a:t>『</a:t>
            </a:r>
            <a:r>
              <a:rPr kumimoji="1" lang="ja-JP" altLang="en-US" sz="1400" b="1" dirty="0" smtClean="0"/>
              <a:t>ビブリオ菌</a:t>
            </a:r>
            <a:r>
              <a:rPr kumimoji="1" lang="en-US" altLang="ja-JP" sz="1400" b="1" dirty="0" smtClean="0"/>
              <a:t>』</a:t>
            </a:r>
            <a:r>
              <a:rPr kumimoji="1" lang="ja-JP" altLang="en-US" sz="1400" b="1" dirty="0" smtClean="0"/>
              <a:t>の不活性化試験</a:t>
            </a:r>
            <a:r>
              <a:rPr kumimoji="1" lang="en-US" altLang="ja-JP" sz="1400" b="1" dirty="0" smtClean="0"/>
              <a:t>】</a:t>
            </a:r>
            <a:endParaRPr kumimoji="1" lang="ja-JP" altLang="en-US" sz="1400" b="1" dirty="0"/>
          </a:p>
        </p:txBody>
      </p:sp>
      <p:sp>
        <p:nvSpPr>
          <p:cNvPr id="27" name="テキスト ボックス 26"/>
          <p:cNvSpPr txBox="1"/>
          <p:nvPr/>
        </p:nvSpPr>
        <p:spPr>
          <a:xfrm>
            <a:off x="5253731" y="3850909"/>
            <a:ext cx="3240930" cy="30777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en-US" altLang="ja-JP" sz="1400" b="1" dirty="0" smtClean="0">
                <a:solidFill>
                  <a:schemeClr val="bg1"/>
                </a:solidFill>
              </a:rPr>
              <a:t>※1</a:t>
            </a:r>
            <a:r>
              <a:rPr kumimoji="1" lang="ja-JP" altLang="en-US" sz="1400" b="1" dirty="0" smtClean="0">
                <a:solidFill>
                  <a:schemeClr val="bg1"/>
                </a:solidFill>
              </a:rPr>
              <a:t>万個の菌が、</a:t>
            </a:r>
            <a:r>
              <a:rPr lang="ja-JP" altLang="en-US" sz="1400" dirty="0"/>
              <a:t>非検出状態まで</a:t>
            </a:r>
            <a:r>
              <a:rPr kumimoji="1" lang="ja-JP" altLang="en-US" sz="1400" b="1" dirty="0" smtClean="0">
                <a:solidFill>
                  <a:schemeClr val="bg1"/>
                </a:solidFill>
              </a:rPr>
              <a:t>減少。</a:t>
            </a:r>
            <a:endParaRPr kumimoji="1" lang="ja-JP" altLang="en-US" sz="1400" b="1" dirty="0">
              <a:solidFill>
                <a:schemeClr val="bg1"/>
              </a:solidFill>
            </a:endParaRPr>
          </a:p>
        </p:txBody>
      </p:sp>
      <p:sp>
        <p:nvSpPr>
          <p:cNvPr id="28" name="テキスト ボックス 27"/>
          <p:cNvSpPr txBox="1"/>
          <p:nvPr/>
        </p:nvSpPr>
        <p:spPr>
          <a:xfrm>
            <a:off x="4822864" y="1423071"/>
            <a:ext cx="3713917" cy="30777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ja-JP"/>
            </a:defPPr>
            <a:lvl1pPr algn="l">
              <a:defRPr kumimoji="1" sz="1400" b="1">
                <a:solidFill>
                  <a:schemeClr val="bg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ctr"/>
            <a:r>
              <a:rPr lang="en-US" altLang="ja-JP" dirty="0"/>
              <a:t>※ </a:t>
            </a:r>
            <a:r>
              <a:rPr lang="en-US" altLang="ja-JP" dirty="0" smtClean="0"/>
              <a:t>10</a:t>
            </a:r>
            <a:r>
              <a:rPr lang="ja-JP" altLang="en-US" dirty="0" smtClean="0"/>
              <a:t>万個の菌が、非検出状態まで減少</a:t>
            </a:r>
            <a:r>
              <a:rPr lang="ja-JP" altLang="en-US" dirty="0"/>
              <a:t>。</a:t>
            </a:r>
          </a:p>
        </p:txBody>
      </p:sp>
      <p:sp>
        <p:nvSpPr>
          <p:cNvPr id="23" name="フッター プレースホルダ 50"/>
          <p:cNvSpPr>
            <a:spLocks noGrp="1"/>
          </p:cNvSpPr>
          <p:nvPr>
            <p:ph type="ftr" sz="quarter" idx="11"/>
          </p:nvPr>
        </p:nvSpPr>
        <p:spPr>
          <a:xfrm>
            <a:off x="2594928" y="6392587"/>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29" name="正方形/長方形 28"/>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extLst>
      <p:ext uri="{BB962C8B-B14F-4D97-AF65-F5344CB8AC3E}">
        <p14:creationId xmlns:p14="http://schemas.microsoft.com/office/powerpoint/2010/main" val="1466390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312206" y="476720"/>
            <a:ext cx="6696744"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cxnSp>
        <p:nvCxnSpPr>
          <p:cNvPr id="13" name="直線コネクタ 12"/>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14" name="スライド番号プレースホルダ 32"/>
          <p:cNvSpPr>
            <a:spLocks noGrp="1"/>
          </p:cNvSpPr>
          <p:nvPr>
            <p:ph type="sldNum" sz="quarter" idx="12"/>
          </p:nvPr>
        </p:nvSpPr>
        <p:spPr>
          <a:xfrm>
            <a:off x="6553200" y="6356350"/>
            <a:ext cx="2133600" cy="365125"/>
          </a:xfrm>
        </p:spPr>
        <p:txBody>
          <a:bodyPr/>
          <a:lstStyle/>
          <a:p>
            <a:fld id="{78899ED9-F9CC-3D48-9735-D0C30954A088}" type="slidenum">
              <a:rPr lang="ja-JP" altLang="en-US" smtClean="0"/>
              <a:pPr/>
              <a:t>12</a:t>
            </a:fld>
            <a:endParaRPr lang="ja-JP" altLang="en-US" dirty="0"/>
          </a:p>
        </p:txBody>
      </p:sp>
      <p:sp>
        <p:nvSpPr>
          <p:cNvPr id="15" name="日付プレースホルダ 12"/>
          <p:cNvSpPr>
            <a:spLocks noGrp="1"/>
          </p:cNvSpPr>
          <p:nvPr>
            <p:ph type="dt" sz="half" idx="10"/>
          </p:nvPr>
        </p:nvSpPr>
        <p:spPr>
          <a:xfrm>
            <a:off x="457200" y="6356350"/>
            <a:ext cx="2133600" cy="365125"/>
          </a:xfrm>
        </p:spPr>
        <p:txBody>
          <a:bodyPr/>
          <a:lstStyle/>
          <a:p>
            <a:r>
              <a:rPr kumimoji="1" lang="ja-JP" altLang="en-US" dirty="0" smtClean="0"/>
              <a:t>次世代の 抗菌・消臭・洗浄</a:t>
            </a:r>
            <a:endParaRPr kumimoji="1" lang="ja-JP" altLang="en-US" dirty="0"/>
          </a:p>
        </p:txBody>
      </p:sp>
      <p:sp>
        <p:nvSpPr>
          <p:cNvPr id="19" name="Rectangle 65"/>
          <p:cNvSpPr>
            <a:spLocks noChangeArrowheads="1"/>
          </p:cNvSpPr>
          <p:nvPr/>
        </p:nvSpPr>
        <p:spPr bwMode="auto">
          <a:xfrm>
            <a:off x="6659563" y="5876925"/>
            <a:ext cx="2047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ja-JP" altLang="en-US" sz="1200"/>
              <a:t>（一財）　カケンテストセンター</a:t>
            </a:r>
          </a:p>
        </p:txBody>
      </p:sp>
      <p:graphicFrame>
        <p:nvGraphicFramePr>
          <p:cNvPr id="22" name="Group 5"/>
          <p:cNvGraphicFramePr>
            <a:graphicFrameLocks noGrp="1"/>
          </p:cNvGraphicFramePr>
          <p:nvPr>
            <p:extLst>
              <p:ext uri="{D42A27DB-BD31-4B8C-83A1-F6EECF244321}">
                <p14:modId xmlns:p14="http://schemas.microsoft.com/office/powerpoint/2010/main" val="1418283572"/>
              </p:ext>
            </p:extLst>
          </p:nvPr>
        </p:nvGraphicFramePr>
        <p:xfrm>
          <a:off x="620885" y="2060848"/>
          <a:ext cx="7821612" cy="648072"/>
        </p:xfrm>
        <a:graphic>
          <a:graphicData uri="http://schemas.openxmlformats.org/drawingml/2006/table">
            <a:tbl>
              <a:tblPr/>
              <a:tblGrid>
                <a:gridCol w="1933295"/>
                <a:gridCol w="1925729"/>
                <a:gridCol w="2165453"/>
                <a:gridCol w="1797135"/>
              </a:tblGrid>
              <a:tr h="324036">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altLang="ja-JP" sz="1200" b="1" i="0" u="none" strike="noStrike" cap="none" normalizeH="0" baseline="0" dirty="0" smtClean="0">
                          <a:ln>
                            <a:noFill/>
                          </a:ln>
                          <a:effectLst/>
                          <a:latin typeface="ＭＳ Ｐゴシック" pitchFamily="50" charset="-128"/>
                          <a:ea typeface="ＭＳ Ｐゴシック" pitchFamily="50" charset="-128"/>
                        </a:rPr>
                        <a:t>No</a:t>
                      </a:r>
                      <a:r>
                        <a:rPr kumimoji="0" lang="ja-JP" altLang="en-US" sz="1200" b="1" i="0" u="none" strike="noStrike" cap="none" normalizeH="0" baseline="0" dirty="0" smtClean="0">
                          <a:ln>
                            <a:noFill/>
                          </a:ln>
                          <a:effectLst/>
                          <a:latin typeface="ＭＳ Ｐゴシック" pitchFamily="50" charset="-128"/>
                          <a:ea typeface="ＭＳ Ｐゴシック" pitchFamily="50" charset="-128"/>
                        </a:rPr>
                        <a:t>　</a:t>
                      </a:r>
                      <a:r>
                        <a:rPr kumimoji="0" lang="en-US" altLang="ja-JP" sz="1200" b="1" i="0" u="none" strike="noStrike" cap="none" normalizeH="0" baseline="0" dirty="0" smtClean="0">
                          <a:ln>
                            <a:noFill/>
                          </a:ln>
                          <a:effectLst/>
                          <a:latin typeface="ＭＳ Ｐゴシック" pitchFamily="50" charset="-128"/>
                          <a:ea typeface="ＭＳ Ｐゴシック" pitchFamily="50" charset="-128"/>
                        </a:rPr>
                        <a:t>.</a:t>
                      </a:r>
                      <a:r>
                        <a:rPr kumimoji="0" lang="ja-JP" altLang="en-US" sz="1200" b="1" i="0" u="none" strike="noStrike" cap="none" normalizeH="0" baseline="0" dirty="0" smtClean="0">
                          <a:ln>
                            <a:noFill/>
                          </a:ln>
                          <a:effectLst/>
                          <a:latin typeface="ＭＳ Ｐゴシック" pitchFamily="50" charset="-128"/>
                          <a:ea typeface="ＭＳ Ｐゴシック" pitchFamily="50" charset="-128"/>
                        </a:rPr>
                        <a:t>試料</a:t>
                      </a:r>
                      <a:endParaRPr kumimoji="0" lang="en-US" altLang="ja-JP" sz="1200" b="1" i="0" u="none" strike="noStrike" cap="none" normalizeH="0" baseline="0" dirty="0" smtClean="0">
                        <a:ln>
                          <a:noFill/>
                        </a:ln>
                        <a:effectLst/>
                        <a:latin typeface="ＭＳ Ｐゴシック" pitchFamily="50" charset="-128"/>
                        <a:ea typeface="ＭＳ Ｐゴシック" pitchFamily="50" charset="-128"/>
                      </a:endParaRPr>
                    </a:p>
                  </a:txBody>
                  <a:tcPr marL="9522" marR="9522" marT="954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altLang="en-US" sz="1200" b="1" i="0" u="none" strike="noStrike" cap="none" normalizeH="0" baseline="0" dirty="0" smtClean="0">
                          <a:ln>
                            <a:noFill/>
                          </a:ln>
                          <a:effectLst/>
                          <a:latin typeface="ＭＳ Ｐゴシック" pitchFamily="50" charset="-128"/>
                          <a:ea typeface="ＭＳ Ｐゴシック" pitchFamily="50" charset="-128"/>
                        </a:rPr>
                        <a:t>発育阻止帯の幅（</a:t>
                      </a:r>
                      <a:r>
                        <a:rPr kumimoji="0" lang="en-US" altLang="ja-JP" sz="1200" b="1" i="0" u="none" strike="noStrike" cap="none" normalizeH="0" baseline="0" dirty="0" smtClean="0">
                          <a:ln>
                            <a:noFill/>
                          </a:ln>
                          <a:effectLst/>
                          <a:latin typeface="ＭＳ Ｐゴシック" pitchFamily="50" charset="-128"/>
                          <a:ea typeface="ＭＳ Ｐゴシック" pitchFamily="50" charset="-128"/>
                        </a:rPr>
                        <a:t>mm</a:t>
                      </a:r>
                      <a:r>
                        <a:rPr kumimoji="0" lang="ja-JP" altLang="en-US" sz="1200" b="1" i="0" u="none" strike="noStrike" cap="none" normalizeH="0" baseline="0" dirty="0" smtClean="0">
                          <a:ln>
                            <a:noFill/>
                          </a:ln>
                          <a:effectLst/>
                          <a:latin typeface="ＭＳ Ｐゴシック" pitchFamily="50" charset="-128"/>
                          <a:ea typeface="ＭＳ Ｐゴシック" pitchFamily="50" charset="-128"/>
                        </a:rPr>
                        <a:t>）</a:t>
                      </a:r>
                      <a:endParaRPr kumimoji="0" lang="ja-JP" sz="1200" b="1" i="0" u="none" strike="noStrike" cap="none" normalizeH="0" baseline="0" dirty="0" smtClean="0">
                        <a:ln>
                          <a:noFill/>
                        </a:ln>
                        <a:effectLst/>
                        <a:latin typeface="ＭＳ Ｐゴシック" pitchFamily="50" charset="-128"/>
                        <a:ea typeface="ＭＳ Ｐゴシック" pitchFamily="50" charset="-128"/>
                      </a:endParaRPr>
                    </a:p>
                  </a:txBody>
                  <a:tcPr marL="9522" marR="9522" marT="954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200" b="1" i="0" u="none" strike="noStrike" cap="none" normalizeH="0" baseline="0" smtClean="0">
                          <a:ln>
                            <a:noFill/>
                          </a:ln>
                          <a:effectLst/>
                          <a:latin typeface="Calibri" pitchFamily="34" charset="0"/>
                          <a:ea typeface="ＭＳ Ｐゴシック" pitchFamily="50" charset="-128"/>
                        </a:rPr>
                        <a:t>試験方法</a:t>
                      </a:r>
                      <a:endParaRPr kumimoji="0" lang="ja-JP" sz="1200" b="1" i="0" u="none" strike="noStrike" cap="none" normalizeH="0" baseline="0" smtClean="0">
                        <a:ln>
                          <a:noFill/>
                        </a:ln>
                        <a:effectLst/>
                        <a:latin typeface="ＭＳ Ｐゴシック" pitchFamily="50" charset="-128"/>
                        <a:ea typeface="ＭＳ Ｐゴシック" pitchFamily="50" charset="-128"/>
                      </a:endParaRPr>
                    </a:p>
                  </a:txBody>
                  <a:tcPr marL="9522" marR="9522" marT="954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TW" altLang="en-US" sz="1200" b="1" i="0" u="none" strike="noStrike" cap="none" normalizeH="0" baseline="0" smtClean="0">
                          <a:ln>
                            <a:noFill/>
                          </a:ln>
                          <a:effectLst/>
                          <a:latin typeface="Calibri" pitchFamily="34" charset="0"/>
                          <a:ea typeface="ＭＳ Ｐゴシック" pitchFamily="50" charset="-128"/>
                        </a:rPr>
                        <a:t>報告書　Ｎｏ</a:t>
                      </a:r>
                      <a:endParaRPr kumimoji="0" lang="zh-TW" altLang="en-US" sz="1200" b="1" i="0" u="none" strike="noStrike" cap="none" normalizeH="0" baseline="0" smtClean="0">
                        <a:ln>
                          <a:noFill/>
                        </a:ln>
                        <a:effectLst/>
                        <a:latin typeface="ＭＳ Ｐゴシック" pitchFamily="50" charset="-128"/>
                        <a:ea typeface="ＭＳ Ｐゴシック" pitchFamily="50" charset="-128"/>
                      </a:endParaRPr>
                    </a:p>
                  </a:txBody>
                  <a:tcPr marL="9522" marR="9522" marT="954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036">
                <a:tc>
                  <a:txBody>
                    <a:bodyPr/>
                    <a:lstStyle/>
                    <a:p>
                      <a:pPr algn="ctr"/>
                      <a:r>
                        <a:rPr lang="ja-JP" altLang="en-US" sz="1200" b="1" dirty="0" smtClean="0"/>
                        <a:t>　石鹸　</a:t>
                      </a:r>
                      <a:r>
                        <a:rPr lang="en-US" altLang="ja-JP" sz="1200" b="1" dirty="0" smtClean="0"/>
                        <a:t>3%</a:t>
                      </a:r>
                      <a:endParaRPr lang="ja-JP" altLang="en-US" sz="1200" b="1" dirty="0"/>
                    </a:p>
                  </a:txBody>
                  <a:tcPr marL="9522" marR="9522" marT="954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sz="1200" dirty="0" smtClean="0"/>
                        <a:t>&gt;25.0</a:t>
                      </a:r>
                      <a:endParaRPr lang="ja-JP" altLang="en-US" sz="1200" dirty="0"/>
                    </a:p>
                  </a:txBody>
                  <a:tcPr marL="9522" marR="9522" marT="954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ja-JP" altLang="en-US" sz="1200" dirty="0" smtClean="0"/>
                        <a:t>ハロー法</a:t>
                      </a:r>
                      <a:endParaRPr lang="ja-JP" altLang="en-US" sz="1200" dirty="0"/>
                    </a:p>
                  </a:txBody>
                  <a:tcPr marL="9522" marR="9522" marT="954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effectLst/>
                          <a:latin typeface="Calibri" pitchFamily="34" charset="0"/>
                          <a:ea typeface="ＭＳ Ｐゴシック" pitchFamily="50" charset="-128"/>
                        </a:rPr>
                        <a:t>CK-34824-2</a:t>
                      </a:r>
                    </a:p>
                  </a:txBody>
                  <a:tcPr marL="9522" marR="9522" marT="954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 name="正方形/長方形 8"/>
          <p:cNvSpPr>
            <a:spLocks noChangeArrowheads="1"/>
          </p:cNvSpPr>
          <p:nvPr/>
        </p:nvSpPr>
        <p:spPr bwMode="auto">
          <a:xfrm>
            <a:off x="730126" y="3500983"/>
            <a:ext cx="6983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ja-JP" altLang="en-US" sz="1200" b="1" dirty="0">
                <a:solidFill>
                  <a:srgbClr val="000000"/>
                </a:solidFill>
                <a:latin typeface="Tahoma" pitchFamily="34" charset="0"/>
              </a:rPr>
              <a:t>供試菌：白癬菌・</a:t>
            </a:r>
            <a:r>
              <a:rPr lang="en-US" altLang="ja-JP" sz="1200" b="1" dirty="0" err="1">
                <a:solidFill>
                  <a:srgbClr val="000000"/>
                </a:solidFill>
                <a:latin typeface="Tahoma" pitchFamily="34" charset="0"/>
              </a:rPr>
              <a:t>Trichophyton</a:t>
            </a:r>
            <a:r>
              <a:rPr lang="en-US" altLang="ja-JP" sz="1200" b="1" dirty="0">
                <a:solidFill>
                  <a:srgbClr val="000000"/>
                </a:solidFill>
                <a:latin typeface="Tahoma" pitchFamily="34" charset="0"/>
              </a:rPr>
              <a:t> </a:t>
            </a:r>
            <a:r>
              <a:rPr lang="en-US" altLang="ja-JP" sz="1200" b="1" dirty="0" err="1">
                <a:solidFill>
                  <a:srgbClr val="000000"/>
                </a:solidFill>
                <a:latin typeface="Tahoma" pitchFamily="34" charset="0"/>
              </a:rPr>
              <a:t>mentagrophytes</a:t>
            </a:r>
            <a:r>
              <a:rPr lang="en-US" altLang="ja-JP" sz="1200" b="1" dirty="0">
                <a:solidFill>
                  <a:srgbClr val="000000"/>
                </a:solidFill>
                <a:latin typeface="Tahoma" pitchFamily="34" charset="0"/>
              </a:rPr>
              <a:t> NBRC 6202</a:t>
            </a:r>
          </a:p>
          <a:p>
            <a:pPr algn="l"/>
            <a:endParaRPr lang="en-US" altLang="ja-JP" sz="1200" b="1" dirty="0">
              <a:solidFill>
                <a:srgbClr val="000000"/>
              </a:solidFill>
              <a:latin typeface="Tahoma" pitchFamily="34" charset="0"/>
            </a:endParaRPr>
          </a:p>
          <a:p>
            <a:pPr algn="l"/>
            <a:r>
              <a:rPr lang="ja-JP" altLang="en-US" sz="1200" b="1" dirty="0">
                <a:solidFill>
                  <a:srgbClr val="000000"/>
                </a:solidFill>
                <a:latin typeface="Tahoma" pitchFamily="34" charset="0"/>
              </a:rPr>
              <a:t>試験方法</a:t>
            </a:r>
            <a:endParaRPr lang="en-US" altLang="ja-JP" sz="1200" b="1" dirty="0">
              <a:solidFill>
                <a:srgbClr val="000000"/>
              </a:solidFill>
              <a:latin typeface="Tahoma" pitchFamily="34" charset="0"/>
            </a:endParaRPr>
          </a:p>
          <a:p>
            <a:pPr algn="l"/>
            <a:r>
              <a:rPr lang="en-US" altLang="ja-JP" sz="1200" b="1" dirty="0">
                <a:solidFill>
                  <a:srgbClr val="000000"/>
                </a:solidFill>
                <a:latin typeface="Tahoma" pitchFamily="34" charset="0"/>
              </a:rPr>
              <a:t>J I Z L1902</a:t>
            </a:r>
            <a:r>
              <a:rPr lang="en-US" altLang="ja-JP" sz="1200" b="1" baseline="30000" dirty="0">
                <a:solidFill>
                  <a:srgbClr val="000000"/>
                </a:solidFill>
                <a:latin typeface="Tahoma" pitchFamily="34" charset="0"/>
              </a:rPr>
              <a:t>2008</a:t>
            </a:r>
            <a:r>
              <a:rPr lang="en-US" altLang="ja-JP" sz="1200" b="1" dirty="0">
                <a:solidFill>
                  <a:srgbClr val="000000"/>
                </a:solidFill>
                <a:latin typeface="Tahoma" pitchFamily="34" charset="0"/>
              </a:rPr>
              <a:t> ,</a:t>
            </a:r>
            <a:r>
              <a:rPr lang="ja-JP" altLang="en-US" sz="1200" b="1" dirty="0">
                <a:solidFill>
                  <a:srgbClr val="000000"/>
                </a:solidFill>
                <a:latin typeface="Tahoma" pitchFamily="34" charset="0"/>
              </a:rPr>
              <a:t>定性試験（ハロー法）、準用　</a:t>
            </a:r>
            <a:endParaRPr lang="en-US" altLang="ja-JP" sz="1200" b="1" dirty="0">
              <a:solidFill>
                <a:srgbClr val="000000"/>
              </a:solidFill>
              <a:latin typeface="Tahoma" pitchFamily="34" charset="0"/>
            </a:endParaRPr>
          </a:p>
          <a:p>
            <a:pPr algn="l"/>
            <a:r>
              <a:rPr lang="ja-JP" altLang="en-US" sz="1200" dirty="0">
                <a:solidFill>
                  <a:srgbClr val="000000"/>
                </a:solidFill>
                <a:latin typeface="Tahoma" pitchFamily="34" charset="0"/>
              </a:rPr>
              <a:t>　試験片（直径</a:t>
            </a:r>
            <a:r>
              <a:rPr lang="en-US" altLang="ja-JP" sz="1200" dirty="0">
                <a:solidFill>
                  <a:srgbClr val="000000"/>
                </a:solidFill>
                <a:latin typeface="Tahoma" pitchFamily="34" charset="0"/>
              </a:rPr>
              <a:t>28mm</a:t>
            </a:r>
            <a:r>
              <a:rPr lang="ja-JP" altLang="en-US" sz="1200" dirty="0">
                <a:solidFill>
                  <a:srgbClr val="000000"/>
                </a:solidFill>
                <a:latin typeface="Tahoma" pitchFamily="34" charset="0"/>
              </a:rPr>
              <a:t>等）を混釈平板培地の中央に置き、</a:t>
            </a:r>
            <a:r>
              <a:rPr lang="en-US" altLang="ja-JP" sz="1200" dirty="0">
                <a:solidFill>
                  <a:srgbClr val="000000"/>
                </a:solidFill>
                <a:latin typeface="Tahoma" pitchFamily="34" charset="0"/>
              </a:rPr>
              <a:t>37±2℃</a:t>
            </a:r>
            <a:r>
              <a:rPr lang="ja-JP" altLang="en-US" sz="1200" dirty="0">
                <a:solidFill>
                  <a:srgbClr val="000000"/>
                </a:solidFill>
                <a:latin typeface="Tahoma" pitchFamily="34" charset="0"/>
              </a:rPr>
              <a:t>で</a:t>
            </a:r>
            <a:r>
              <a:rPr lang="en-US" altLang="ja-JP" sz="1200" dirty="0">
                <a:solidFill>
                  <a:srgbClr val="000000"/>
                </a:solidFill>
                <a:latin typeface="Tahoma" pitchFamily="34" charset="0"/>
              </a:rPr>
              <a:t>24</a:t>
            </a:r>
            <a:r>
              <a:rPr lang="ja-JP" altLang="en-US" sz="1200" dirty="0">
                <a:solidFill>
                  <a:srgbClr val="000000"/>
                </a:solidFill>
                <a:latin typeface="Tahoma" pitchFamily="34" charset="0"/>
              </a:rPr>
              <a:t>～</a:t>
            </a:r>
            <a:r>
              <a:rPr lang="en-US" altLang="ja-JP" sz="1200" dirty="0">
                <a:solidFill>
                  <a:srgbClr val="000000"/>
                </a:solidFill>
                <a:latin typeface="Tahoma" pitchFamily="34" charset="0"/>
              </a:rPr>
              <a:t>48</a:t>
            </a:r>
            <a:r>
              <a:rPr lang="ja-JP" altLang="en-US" sz="1200" dirty="0">
                <a:solidFill>
                  <a:srgbClr val="000000"/>
                </a:solidFill>
                <a:latin typeface="Tahoma" pitchFamily="34" charset="0"/>
              </a:rPr>
              <a:t>時間培養します。</a:t>
            </a:r>
            <a:endParaRPr lang="en-US" altLang="ja-JP" sz="1200" dirty="0">
              <a:solidFill>
                <a:srgbClr val="000000"/>
              </a:solidFill>
              <a:latin typeface="Tahoma" pitchFamily="34" charset="0"/>
            </a:endParaRPr>
          </a:p>
          <a:p>
            <a:pPr algn="l"/>
            <a:r>
              <a:rPr lang="ja-JP" altLang="en-US" sz="1200" dirty="0">
                <a:solidFill>
                  <a:srgbClr val="000000"/>
                </a:solidFill>
                <a:latin typeface="Tahoma" pitchFamily="34" charset="0"/>
              </a:rPr>
              <a:t>　試験片の周囲にできたハローの幅を測定し、ハローの有無を判定します。</a:t>
            </a:r>
          </a:p>
        </p:txBody>
      </p:sp>
      <p:sp>
        <p:nvSpPr>
          <p:cNvPr id="25" name="Rectangle 65"/>
          <p:cNvSpPr>
            <a:spLocks noChangeArrowheads="1"/>
          </p:cNvSpPr>
          <p:nvPr/>
        </p:nvSpPr>
        <p:spPr bwMode="auto">
          <a:xfrm>
            <a:off x="6659563" y="5876925"/>
            <a:ext cx="2047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ja-JP" altLang="en-US" sz="1200"/>
              <a:t>（一財）　カケンテストセンター</a:t>
            </a:r>
          </a:p>
        </p:txBody>
      </p:sp>
      <p:sp>
        <p:nvSpPr>
          <p:cNvPr id="26" name="テキスト ボックス 25"/>
          <p:cNvSpPr txBox="1"/>
          <p:nvPr/>
        </p:nvSpPr>
        <p:spPr>
          <a:xfrm>
            <a:off x="498293" y="2852936"/>
            <a:ext cx="3297238" cy="254000"/>
          </a:xfrm>
          <a:prstGeom prst="rect">
            <a:avLst/>
          </a:prstGeom>
          <a:noFill/>
        </p:spPr>
        <p:txBody>
          <a:bodyPr>
            <a:spAutoFit/>
          </a:bodyPr>
          <a:lstStyle/>
          <a:p>
            <a:pPr>
              <a:defRPr/>
            </a:pPr>
            <a:r>
              <a:rPr kumimoji="1" lang="en-US" altLang="ja-JP" sz="1050" b="1" dirty="0">
                <a:ea typeface="ＭＳ Ｐゴシック" pitchFamily="50" charset="-128"/>
              </a:rPr>
              <a:t>※</a:t>
            </a:r>
            <a:r>
              <a:rPr kumimoji="1" lang="ja-JP" altLang="en-US" sz="1050" b="1" dirty="0">
                <a:ea typeface="ＭＳ Ｐゴシック" pitchFamily="50" charset="-128"/>
              </a:rPr>
              <a:t>表中の数値は実測値であり保証値ではありません。</a:t>
            </a:r>
          </a:p>
        </p:txBody>
      </p:sp>
      <p:sp>
        <p:nvSpPr>
          <p:cNvPr id="27" name="テキスト ボックス 26"/>
          <p:cNvSpPr txBox="1"/>
          <p:nvPr/>
        </p:nvSpPr>
        <p:spPr>
          <a:xfrm>
            <a:off x="139680" y="1412776"/>
            <a:ext cx="4360312" cy="307777"/>
          </a:xfrm>
          <a:prstGeom prst="rect">
            <a:avLst/>
          </a:prstGeom>
          <a:noFill/>
        </p:spPr>
        <p:txBody>
          <a:bodyPr wrap="square" rtlCol="0">
            <a:spAutoFit/>
          </a:bodyPr>
          <a:lstStyle/>
          <a:p>
            <a:pPr algn="l"/>
            <a:r>
              <a:rPr kumimoji="1" lang="en-US" altLang="ja-JP" sz="1400" b="1" dirty="0" smtClean="0"/>
              <a:t>【</a:t>
            </a:r>
            <a:r>
              <a:rPr kumimoji="1" lang="en-US" altLang="ja-JP" sz="1400" b="1" dirty="0" err="1" smtClean="0"/>
              <a:t>HotatePowder</a:t>
            </a:r>
            <a:r>
              <a:rPr kumimoji="1" lang="ja-JP" altLang="en-US" sz="1400" b="1" dirty="0" smtClean="0"/>
              <a:t>による</a:t>
            </a:r>
            <a:r>
              <a:rPr kumimoji="1" lang="en-US" altLang="ja-JP" sz="1400" b="1" dirty="0" smtClean="0"/>
              <a:t>『</a:t>
            </a:r>
            <a:r>
              <a:rPr kumimoji="1" lang="ja-JP" altLang="en-US" sz="1400" b="1" dirty="0" smtClean="0"/>
              <a:t>白癬菌</a:t>
            </a:r>
            <a:r>
              <a:rPr kumimoji="1" lang="en-US" altLang="ja-JP" sz="1400" b="1" dirty="0" smtClean="0"/>
              <a:t>』</a:t>
            </a:r>
            <a:r>
              <a:rPr kumimoji="1" lang="ja-JP" altLang="en-US" sz="1400" b="1" dirty="0" smtClean="0"/>
              <a:t>の発育抑止</a:t>
            </a:r>
            <a:r>
              <a:rPr lang="ja-JP" altLang="en-US" sz="1400" b="1" kern="0" dirty="0" smtClean="0"/>
              <a:t>試験</a:t>
            </a:r>
            <a:r>
              <a:rPr kumimoji="1" lang="en-US" altLang="ja-JP" sz="1400" b="1" dirty="0" smtClean="0"/>
              <a:t>】</a:t>
            </a:r>
            <a:endParaRPr kumimoji="1" lang="ja-JP" altLang="en-US" sz="1400" b="1" dirty="0"/>
          </a:p>
        </p:txBody>
      </p:sp>
      <p:sp>
        <p:nvSpPr>
          <p:cNvPr id="28" name="テキスト ボックス 27"/>
          <p:cNvSpPr txBox="1"/>
          <p:nvPr/>
        </p:nvSpPr>
        <p:spPr>
          <a:xfrm>
            <a:off x="4756386" y="1412776"/>
            <a:ext cx="3713917" cy="30777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ja-JP"/>
            </a:defPPr>
            <a:lvl1pPr algn="l">
              <a:defRPr kumimoji="1" sz="1400" b="1">
                <a:solidFill>
                  <a:schemeClr val="bg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ctr"/>
            <a:r>
              <a:rPr lang="en-US" altLang="ja-JP" dirty="0"/>
              <a:t>※ </a:t>
            </a:r>
            <a:r>
              <a:rPr lang="ja-JP" altLang="en-US" dirty="0" smtClean="0"/>
              <a:t>白癬菌の発育を発育阻止状態まで抑止。</a:t>
            </a:r>
            <a:endParaRPr lang="ja-JP" altLang="en-US" dirty="0"/>
          </a:p>
        </p:txBody>
      </p:sp>
      <p:sp>
        <p:nvSpPr>
          <p:cNvPr id="16" name="テキスト ボックス 15"/>
          <p:cNvSpPr txBox="1"/>
          <p:nvPr/>
        </p:nvSpPr>
        <p:spPr>
          <a:xfrm>
            <a:off x="1403079" y="467665"/>
            <a:ext cx="6480719" cy="400110"/>
          </a:xfrm>
          <a:prstGeom prst="rect">
            <a:avLst/>
          </a:prstGeom>
          <a:noFill/>
        </p:spPr>
        <p:txBody>
          <a:bodyPr wrap="square" rtlCol="0">
            <a:spAutoFit/>
          </a:bodyPr>
          <a:lstStyle/>
          <a:p>
            <a:r>
              <a:rPr lang="ja-JP" altLang="en-US" sz="2000" dirty="0">
                <a:solidFill>
                  <a:srgbClr val="000099"/>
                </a:solidFill>
                <a:latin typeface="HGP創英角ｺﾞｼｯｸUB" pitchFamily="50" charset="-128"/>
                <a:ea typeface="HGP創英角ｺﾞｼｯｸUB" pitchFamily="50" charset="-128"/>
              </a:rPr>
              <a:t>水虫</a:t>
            </a:r>
            <a:r>
              <a:rPr lang="ja-JP" altLang="en-US" sz="2000" dirty="0" smtClean="0">
                <a:solidFill>
                  <a:srgbClr val="000099"/>
                </a:solidFill>
                <a:latin typeface="HGP創英角ｺﾞｼｯｸUB" pitchFamily="50" charset="-128"/>
                <a:ea typeface="HGP創英角ｺﾞｼｯｸUB" pitchFamily="50" charset="-128"/>
              </a:rPr>
              <a:t>　白癬菌の抗菌性試験</a:t>
            </a:r>
            <a:endParaRPr lang="en-US" altLang="ja-JP" sz="2000" dirty="0" smtClean="0">
              <a:solidFill>
                <a:srgbClr val="000099"/>
              </a:solidFill>
              <a:latin typeface="HGP創英角ｺﾞｼｯｸUB" pitchFamily="50" charset="-128"/>
              <a:ea typeface="HGP創英角ｺﾞｼｯｸUB" pitchFamily="50" charset="-128"/>
            </a:endParaRPr>
          </a:p>
        </p:txBody>
      </p:sp>
      <p:sp>
        <p:nvSpPr>
          <p:cNvPr id="20" name="フッター プレースホルダ 50"/>
          <p:cNvSpPr>
            <a:spLocks noGrp="1"/>
          </p:cNvSpPr>
          <p:nvPr>
            <p:ph type="ftr" sz="quarter" idx="11"/>
          </p:nvPr>
        </p:nvSpPr>
        <p:spPr>
          <a:xfrm>
            <a:off x="2590800" y="6392587"/>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21" name="正方形/長方形 20"/>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extLst>
      <p:ext uri="{BB962C8B-B14F-4D97-AF65-F5344CB8AC3E}">
        <p14:creationId xmlns:p14="http://schemas.microsoft.com/office/powerpoint/2010/main" val="1035694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35"/>
          <p:cNvGrpSpPr>
            <a:grpSpLocks/>
          </p:cNvGrpSpPr>
          <p:nvPr/>
        </p:nvGrpSpPr>
        <p:grpSpPr bwMode="auto">
          <a:xfrm>
            <a:off x="1223962" y="688976"/>
            <a:ext cx="6826840" cy="433388"/>
            <a:chOff x="1223628" y="692696"/>
            <a:chExt cx="6827522" cy="432000"/>
          </a:xfrm>
        </p:grpSpPr>
        <p:sp>
          <p:nvSpPr>
            <p:cNvPr id="7" name="角丸四角形 6"/>
            <p:cNvSpPr/>
            <p:nvPr/>
          </p:nvSpPr>
          <p:spPr>
            <a:xfrm>
              <a:off x="1223628" y="692696"/>
              <a:ext cx="6696744" cy="4320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8" name="テキスト ボックス 37"/>
            <p:cNvSpPr txBox="1">
              <a:spLocks noChangeArrowheads="1"/>
            </p:cNvSpPr>
            <p:nvPr/>
          </p:nvSpPr>
          <p:spPr bwMode="auto">
            <a:xfrm>
              <a:off x="1223628" y="708641"/>
              <a:ext cx="6827522" cy="398829"/>
            </a:xfrm>
            <a:prstGeom prst="rect">
              <a:avLst/>
            </a:prstGeom>
            <a:noFill/>
            <a:ln w="9525">
              <a:noFill/>
              <a:miter lim="800000"/>
              <a:headEnd/>
              <a:tailEnd/>
            </a:ln>
          </p:spPr>
          <p:txBody>
            <a:bodyPr wrap="square">
              <a:spAutoFit/>
            </a:bodyPr>
            <a:lstStyle/>
            <a:p>
              <a:pPr algn="ctr"/>
              <a:r>
                <a:rPr kumimoji="0" lang="en-US" altLang="ja-JP" sz="2000" b="1" dirty="0" err="1" smtClean="0">
                  <a:solidFill>
                    <a:srgbClr val="000099"/>
                  </a:solidFill>
                  <a:latin typeface="Arial" panose="020B0604020202020204" pitchFamily="34" charset="0"/>
                  <a:ea typeface="HGP創英角ｺﾞｼｯｸUB" pitchFamily="50" charset="-128"/>
                  <a:cs typeface="Arial" panose="020B0604020202020204" pitchFamily="34" charset="0"/>
                </a:rPr>
                <a:t>Hotate</a:t>
              </a:r>
              <a:r>
                <a:rPr kumimoji="0" lang="en-US" altLang="ja-JP" sz="2000" b="1" dirty="0" smtClean="0">
                  <a:solidFill>
                    <a:srgbClr val="000099"/>
                  </a:solidFill>
                  <a:latin typeface="Arial" panose="020B0604020202020204" pitchFamily="34" charset="0"/>
                  <a:ea typeface="HGP創英角ｺﾞｼｯｸUB" pitchFamily="50" charset="-128"/>
                  <a:cs typeface="Arial" panose="020B0604020202020204" pitchFamily="34" charset="0"/>
                </a:rPr>
                <a:t> Powder </a:t>
              </a:r>
              <a:r>
                <a:rPr kumimoji="0" lang="ja-JP" altLang="en-US" sz="2000" dirty="0" smtClean="0">
                  <a:solidFill>
                    <a:srgbClr val="000099"/>
                  </a:solidFill>
                  <a:latin typeface="HGP創英角ｺﾞｼｯｸUB" pitchFamily="50" charset="-128"/>
                  <a:ea typeface="HGP創英角ｺﾞｼｯｸUB" pitchFamily="50" charset="-128"/>
                </a:rPr>
                <a:t>配合　靴・インソール・ゴム長靴の抗菌・消臭</a:t>
              </a:r>
              <a:endParaRPr kumimoji="0" lang="ja-JP" altLang="en-US" sz="2000" dirty="0">
                <a:solidFill>
                  <a:srgbClr val="000099"/>
                </a:solidFill>
                <a:latin typeface="HGP創英角ｺﾞｼｯｸUB" pitchFamily="50" charset="-128"/>
                <a:ea typeface="HGP創英角ｺﾞｼｯｸUB" pitchFamily="50" charset="-128"/>
              </a:endParaRPr>
            </a:p>
          </p:txBody>
        </p:sp>
      </p:grpSp>
      <p:cxnSp>
        <p:nvCxnSpPr>
          <p:cNvPr id="9" name="直線コネクタ 8"/>
          <p:cNvCxnSpPr/>
          <p:nvPr/>
        </p:nvCxnSpPr>
        <p:spPr>
          <a:xfrm flipV="1">
            <a:off x="498475" y="541338"/>
            <a:ext cx="8147050" cy="95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12" name="テキスト ボックス 37"/>
          <p:cNvSpPr txBox="1">
            <a:spLocks noChangeArrowheads="1"/>
          </p:cNvSpPr>
          <p:nvPr/>
        </p:nvSpPr>
        <p:spPr bwMode="auto">
          <a:xfrm>
            <a:off x="1347230" y="2132856"/>
            <a:ext cx="6480072" cy="338554"/>
          </a:xfrm>
          <a:prstGeom prst="rect">
            <a:avLst/>
          </a:prstGeom>
          <a:noFill/>
          <a:ln w="9525">
            <a:noFill/>
            <a:miter lim="800000"/>
            <a:headEnd/>
            <a:tailEnd/>
          </a:ln>
        </p:spPr>
        <p:txBody>
          <a:bodyPr>
            <a:spAutoFit/>
          </a:bodyPr>
          <a:lstStyle/>
          <a:p>
            <a:pPr algn="ctr"/>
            <a:r>
              <a:rPr kumimoji="0" lang="ja-JP" altLang="en-US" sz="1600" dirty="0" smtClean="0">
                <a:solidFill>
                  <a:srgbClr val="000099"/>
                </a:solidFill>
                <a:latin typeface="HGP創英角ｺﾞｼｯｸUB" pitchFamily="50" charset="-128"/>
                <a:ea typeface="HGP創英角ｺﾞｼｯｸUB" pitchFamily="50" charset="-128"/>
              </a:rPr>
              <a:t>抗菌・消臭性</a:t>
            </a:r>
            <a:r>
              <a:rPr kumimoji="0" lang="ja-JP" altLang="en-US" sz="1600" dirty="0">
                <a:solidFill>
                  <a:srgbClr val="000099"/>
                </a:solidFill>
                <a:latin typeface="HGP創英角ｺﾞｼｯｸUB" pitchFamily="50" charset="-128"/>
                <a:ea typeface="HGP創英角ｺﾞｼｯｸUB" pitchFamily="50" charset="-128"/>
              </a:rPr>
              <a:t>イメージ</a:t>
            </a:r>
          </a:p>
        </p:txBody>
      </p:sp>
      <p:sp>
        <p:nvSpPr>
          <p:cNvPr id="13" name="正方形/長方形 12"/>
          <p:cNvSpPr/>
          <p:nvPr/>
        </p:nvSpPr>
        <p:spPr>
          <a:xfrm>
            <a:off x="317834" y="1360483"/>
            <a:ext cx="8540750" cy="720080"/>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chor="ctr"/>
          <a:lstStyle/>
          <a:p>
            <a:pPr>
              <a:defRPr/>
            </a:pPr>
            <a:r>
              <a:rPr lang="ja-JP" altLang="en-US" sz="1600" dirty="0" smtClean="0">
                <a:latin typeface="HGP創英角ｺﾞｼｯｸUB" pitchFamily="50" charset="-128"/>
                <a:ea typeface="HGP創英角ｺﾞｼｯｸUB" pitchFamily="50" charset="-128"/>
              </a:rPr>
              <a:t>空気中や生物</a:t>
            </a:r>
            <a:r>
              <a:rPr lang="ja-JP" altLang="en-US" sz="1600" dirty="0">
                <a:latin typeface="HGP創英角ｺﾞｼｯｸUB" pitchFamily="50" charset="-128"/>
                <a:ea typeface="HGP創英角ｺﾞｼｯｸUB" pitchFamily="50" charset="-128"/>
              </a:rPr>
              <a:t>から発生</a:t>
            </a:r>
            <a:r>
              <a:rPr lang="ja-JP" altLang="en-US" sz="1600" dirty="0" smtClean="0">
                <a:latin typeface="HGP創英角ｺﾞｼｯｸUB" pitchFamily="50" charset="-128"/>
                <a:ea typeface="HGP創英角ｺﾞｼｯｸUB" pitchFamily="50" charset="-128"/>
              </a:rPr>
              <a:t>する水分（湿気）と</a:t>
            </a:r>
            <a:r>
              <a:rPr lang="en-US" altLang="ja-JP" sz="1600" b="1" dirty="0" err="1" smtClean="0">
                <a:latin typeface="Arial" panose="020B0604020202020204" pitchFamily="34" charset="0"/>
                <a:ea typeface="HGP創英角ｺﾞｼｯｸUB" pitchFamily="50" charset="-128"/>
                <a:cs typeface="Arial" panose="020B0604020202020204" pitchFamily="34" charset="0"/>
              </a:rPr>
              <a:t>Hotate</a:t>
            </a:r>
            <a:r>
              <a:rPr lang="en-US" altLang="ja-JP" sz="1600" b="1" dirty="0" smtClean="0">
                <a:latin typeface="Arial" panose="020B0604020202020204" pitchFamily="34" charset="0"/>
                <a:ea typeface="HGP創英角ｺﾞｼｯｸUB" pitchFamily="50" charset="-128"/>
                <a:cs typeface="Arial" panose="020B0604020202020204" pitchFamily="34" charset="0"/>
              </a:rPr>
              <a:t> Powder </a:t>
            </a:r>
            <a:r>
              <a:rPr lang="ja-JP" altLang="en-US" sz="1600" dirty="0" smtClean="0">
                <a:latin typeface="HGP創英角ｺﾞｼｯｸUB" pitchFamily="50" charset="-128"/>
                <a:ea typeface="HGP創英角ｺﾞｼｯｸUB" pitchFamily="50" charset="-128"/>
              </a:rPr>
              <a:t>が</a:t>
            </a:r>
            <a:r>
              <a:rPr lang="ja-JP" altLang="en-US" sz="1600" dirty="0">
                <a:latin typeface="HGP創英角ｺﾞｼｯｸUB" pitchFamily="50" charset="-128"/>
                <a:ea typeface="HGP創英角ｺﾞｼｯｸUB" pitchFamily="50" charset="-128"/>
              </a:rPr>
              <a:t>反応し、強アルカリ性</a:t>
            </a:r>
            <a:r>
              <a:rPr lang="ja-JP" altLang="en-US" sz="1600" dirty="0" smtClean="0">
                <a:latin typeface="HGP創英角ｺﾞｼｯｸUB" pitchFamily="50" charset="-128"/>
                <a:ea typeface="HGP創英角ｺﾞｼｯｸUB" pitchFamily="50" charset="-128"/>
              </a:rPr>
              <a:t>の水酸化物</a:t>
            </a:r>
            <a:endParaRPr lang="en-US" altLang="ja-JP" sz="1600" dirty="0">
              <a:latin typeface="HGP創英角ｺﾞｼｯｸUB" pitchFamily="50" charset="-128"/>
              <a:ea typeface="HGP創英角ｺﾞｼｯｸUB" pitchFamily="50" charset="-128"/>
            </a:endParaRPr>
          </a:p>
          <a:p>
            <a:pPr>
              <a:defRPr/>
            </a:pPr>
            <a:r>
              <a:rPr lang="ja-JP" altLang="en-US" sz="1600" dirty="0" smtClean="0">
                <a:latin typeface="HGP創英角ｺﾞｼｯｸUB" pitchFamily="50" charset="-128"/>
                <a:ea typeface="HGP創英角ｺﾞｼｯｸUB" pitchFamily="50" charset="-128"/>
              </a:rPr>
              <a:t>イオン </a:t>
            </a:r>
            <a:r>
              <a:rPr lang="ja-JP" altLang="en-US" sz="1600" dirty="0">
                <a:latin typeface="HGP創英角ｺﾞｼｯｸUB" pitchFamily="50" charset="-128"/>
                <a:ea typeface="HGP創英角ｺﾞｼｯｸUB" pitchFamily="50" charset="-128"/>
              </a:rPr>
              <a:t>（</a:t>
            </a:r>
            <a:r>
              <a:rPr kumimoji="0" lang="en-US" altLang="ja-JP" sz="1600" b="1" dirty="0">
                <a:solidFill>
                  <a:schemeClr val="tx1"/>
                </a:solidFill>
              </a:rPr>
              <a:t>OH</a:t>
            </a:r>
            <a:r>
              <a:rPr kumimoji="0" lang="en-US" altLang="ja-JP" sz="1600" b="1" baseline="30000" dirty="0">
                <a:solidFill>
                  <a:schemeClr val="tx1"/>
                </a:solidFill>
              </a:rPr>
              <a:t>−</a:t>
            </a:r>
            <a:r>
              <a:rPr lang="ja-JP" altLang="en-US" sz="1600" dirty="0">
                <a:solidFill>
                  <a:schemeClr val="tx1"/>
                </a:solidFill>
                <a:latin typeface="HGP創英角ｺﾞｼｯｸUB" pitchFamily="50" charset="-128"/>
                <a:ea typeface="HGP創英角ｺﾞｼｯｸUB" pitchFamily="50" charset="-128"/>
              </a:rPr>
              <a:t>） </a:t>
            </a:r>
            <a:r>
              <a:rPr lang="ja-JP" altLang="en-US" sz="1600" dirty="0" smtClean="0">
                <a:solidFill>
                  <a:schemeClr val="tx1"/>
                </a:solidFill>
                <a:latin typeface="HGP創英角ｺﾞｼｯｸUB" pitchFamily="50" charset="-128"/>
                <a:ea typeface="HGP創英角ｺﾞｼｯｸUB" pitchFamily="50" charset="-128"/>
              </a:rPr>
              <a:t>を</a:t>
            </a:r>
            <a:r>
              <a:rPr lang="ja-JP" altLang="en-US" sz="1600" dirty="0" smtClean="0">
                <a:latin typeface="HGP創英角ｺﾞｼｯｸUB" pitchFamily="50" charset="-128"/>
                <a:ea typeface="HGP創英角ｺﾞｼｯｸUB" pitchFamily="50" charset="-128"/>
              </a:rPr>
              <a:t>樹脂の表面</a:t>
            </a:r>
            <a:r>
              <a:rPr lang="ja-JP" altLang="en-US" sz="1600" dirty="0">
                <a:latin typeface="HGP創英角ｺﾞｼｯｸUB" pitchFamily="50" charset="-128"/>
                <a:ea typeface="HGP創英角ｺﾞｼｯｸUB" pitchFamily="50" charset="-128"/>
              </a:rPr>
              <a:t>や</a:t>
            </a:r>
            <a:r>
              <a:rPr lang="ja-JP" altLang="en-US" sz="1600" dirty="0" smtClean="0">
                <a:latin typeface="HGP創英角ｺﾞｼｯｸUB" pitchFamily="50" charset="-128"/>
                <a:ea typeface="HGP創英角ｺﾞｼｯｸUB" pitchFamily="50" charset="-128"/>
              </a:rPr>
              <a:t>隙間から</a:t>
            </a:r>
            <a:r>
              <a:rPr lang="ja-JP" altLang="en-US" sz="1600" dirty="0">
                <a:latin typeface="HGP創英角ｺﾞｼｯｸUB" pitchFamily="50" charset="-128"/>
                <a:ea typeface="HGP創英角ｺﾞｼｯｸUB" pitchFamily="50" charset="-128"/>
              </a:rPr>
              <a:t>染み出し、</a:t>
            </a:r>
            <a:r>
              <a:rPr lang="en-US" altLang="ja-JP" sz="1600" dirty="0">
                <a:latin typeface="HGP創英角ｺﾞｼｯｸUB" pitchFamily="50" charset="-128"/>
                <a:ea typeface="HGP創英角ｺﾞｼｯｸUB" pitchFamily="50" charset="-128"/>
              </a:rPr>
              <a:t>『</a:t>
            </a:r>
            <a:r>
              <a:rPr lang="ja-JP" altLang="en-US" sz="1600" dirty="0" smtClean="0">
                <a:latin typeface="HGP創英角ｺﾞｼｯｸUB" pitchFamily="50" charset="-128"/>
                <a:ea typeface="HGP創英角ｺﾞｼｯｸUB" pitchFamily="50" charset="-128"/>
              </a:rPr>
              <a:t>抗菌・消臭効果</a:t>
            </a:r>
            <a:r>
              <a:rPr lang="en-US" altLang="ja-JP" sz="1600" dirty="0">
                <a:latin typeface="HGP創英角ｺﾞｼｯｸUB" pitchFamily="50" charset="-128"/>
                <a:ea typeface="HGP創英角ｺﾞｼｯｸUB" pitchFamily="50" charset="-128"/>
              </a:rPr>
              <a:t>』</a:t>
            </a:r>
            <a:r>
              <a:rPr lang="ja-JP" altLang="en-US" sz="1600" dirty="0">
                <a:latin typeface="HGP創英角ｺﾞｼｯｸUB" pitchFamily="50" charset="-128"/>
                <a:ea typeface="HGP創英角ｺﾞｼｯｸUB" pitchFamily="50" charset="-128"/>
              </a:rPr>
              <a:t>を発揮します。</a:t>
            </a:r>
          </a:p>
        </p:txBody>
      </p:sp>
      <p:grpSp>
        <p:nvGrpSpPr>
          <p:cNvPr id="14" name="グループ化 13"/>
          <p:cNvGrpSpPr/>
          <p:nvPr/>
        </p:nvGrpSpPr>
        <p:grpSpPr>
          <a:xfrm>
            <a:off x="1807041" y="2532037"/>
            <a:ext cx="1930260" cy="768654"/>
            <a:chOff x="299415" y="826072"/>
            <a:chExt cx="8526866" cy="3747462"/>
          </a:xfrm>
        </p:grpSpPr>
        <p:pic>
          <p:nvPicPr>
            <p:cNvPr id="15" name="Picture 2" descr="http://blog-imgs-56.fc2.com/q/r/c/qrcyurakucho/Hw0NWHId2yo0PtM1360125160_13601252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99415" y="826072"/>
              <a:ext cx="8526866" cy="374746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グループ化 15"/>
            <p:cNvGrpSpPr/>
            <p:nvPr/>
          </p:nvGrpSpPr>
          <p:grpSpPr>
            <a:xfrm>
              <a:off x="3502323" y="3639525"/>
              <a:ext cx="205581" cy="653571"/>
              <a:chOff x="2909466" y="4797152"/>
              <a:chExt cx="386641" cy="1397619"/>
            </a:xfrm>
          </p:grpSpPr>
          <p:grpSp>
            <p:nvGrpSpPr>
              <p:cNvPr id="137" name="グループ化 364"/>
              <p:cNvGrpSpPr>
                <a:grpSpLocks/>
              </p:cNvGrpSpPr>
              <p:nvPr/>
            </p:nvGrpSpPr>
            <p:grpSpPr bwMode="auto">
              <a:xfrm>
                <a:off x="2909466" y="4797152"/>
                <a:ext cx="369887" cy="1100137"/>
                <a:chOff x="2623629" y="3013660"/>
                <a:chExt cx="198946" cy="512757"/>
              </a:xfrm>
            </p:grpSpPr>
            <p:grpSp>
              <p:nvGrpSpPr>
                <p:cNvPr id="139" name="グループ化 365"/>
                <p:cNvGrpSpPr>
                  <a:grpSpLocks/>
                </p:cNvGrpSpPr>
                <p:nvPr/>
              </p:nvGrpSpPr>
              <p:grpSpPr bwMode="auto">
                <a:xfrm>
                  <a:off x="2645780" y="3134087"/>
                  <a:ext cx="176795" cy="392330"/>
                  <a:chOff x="578781" y="3221614"/>
                  <a:chExt cx="303213" cy="589562"/>
                </a:xfrm>
              </p:grpSpPr>
              <p:sp>
                <p:nvSpPr>
                  <p:cNvPr id="141" name="円弧 140"/>
                  <p:cNvSpPr/>
                  <p:nvPr/>
                </p:nvSpPr>
                <p:spPr bwMode="auto">
                  <a:xfrm>
                    <a:off x="586186" y="3508746"/>
                    <a:ext cx="289950" cy="302430"/>
                  </a:xfrm>
                  <a:prstGeom prst="arc">
                    <a:avLst>
                      <a:gd name="adj1" fmla="val 16200000"/>
                      <a:gd name="adj2" fmla="val 4627864"/>
                    </a:avLst>
                  </a:prstGeom>
                  <a:noFill/>
                  <a:ln w="12700" cap="flat" cmpd="sng" algn="ctr">
                    <a:solidFill>
                      <a:srgbClr val="FF0000"/>
                    </a:solidFill>
                    <a:prstDash val="solid"/>
                    <a:round/>
                    <a:headEnd type="non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142" name="円弧 141"/>
                  <p:cNvSpPr/>
                  <p:nvPr/>
                </p:nvSpPr>
                <p:spPr bwMode="auto">
                  <a:xfrm rot="5400000" flipV="1">
                    <a:off x="585886" y="3214861"/>
                    <a:ext cx="289088" cy="303129"/>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grpSp>
            <p:sp>
              <p:nvSpPr>
                <p:cNvPr id="140"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sp>
            <p:nvSpPr>
              <p:cNvPr id="138" name="Oval 252"/>
              <p:cNvSpPr>
                <a:spLocks noChangeArrowheads="1"/>
              </p:cNvSpPr>
              <p:nvPr/>
            </p:nvSpPr>
            <p:spPr bwMode="auto">
              <a:xfrm>
                <a:off x="2998272" y="5897289"/>
                <a:ext cx="297835" cy="297482"/>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sz="1400"/>
              </a:p>
            </p:txBody>
          </p:sp>
        </p:grpSp>
        <p:grpSp>
          <p:nvGrpSpPr>
            <p:cNvPr id="17" name="グループ化 16"/>
            <p:cNvGrpSpPr/>
            <p:nvPr/>
          </p:nvGrpSpPr>
          <p:grpSpPr>
            <a:xfrm>
              <a:off x="8316416" y="3186206"/>
              <a:ext cx="205581" cy="677539"/>
              <a:chOff x="2909466" y="4797152"/>
              <a:chExt cx="386641" cy="1397619"/>
            </a:xfrm>
          </p:grpSpPr>
          <p:grpSp>
            <p:nvGrpSpPr>
              <p:cNvPr id="131" name="グループ化 364"/>
              <p:cNvGrpSpPr>
                <a:grpSpLocks/>
              </p:cNvGrpSpPr>
              <p:nvPr/>
            </p:nvGrpSpPr>
            <p:grpSpPr bwMode="auto">
              <a:xfrm>
                <a:off x="2909466" y="4797152"/>
                <a:ext cx="369887" cy="1100137"/>
                <a:chOff x="2623629" y="3013660"/>
                <a:chExt cx="198946" cy="512757"/>
              </a:xfrm>
            </p:grpSpPr>
            <p:grpSp>
              <p:nvGrpSpPr>
                <p:cNvPr id="133" name="グループ化 365"/>
                <p:cNvGrpSpPr>
                  <a:grpSpLocks/>
                </p:cNvGrpSpPr>
                <p:nvPr/>
              </p:nvGrpSpPr>
              <p:grpSpPr bwMode="auto">
                <a:xfrm>
                  <a:off x="2645780" y="3134087"/>
                  <a:ext cx="176795" cy="392330"/>
                  <a:chOff x="578781" y="3221614"/>
                  <a:chExt cx="303213" cy="589562"/>
                </a:xfrm>
              </p:grpSpPr>
              <p:sp>
                <p:nvSpPr>
                  <p:cNvPr id="135" name="円弧 134"/>
                  <p:cNvSpPr/>
                  <p:nvPr/>
                </p:nvSpPr>
                <p:spPr bwMode="auto">
                  <a:xfrm>
                    <a:off x="586186" y="3508746"/>
                    <a:ext cx="289950" cy="302430"/>
                  </a:xfrm>
                  <a:prstGeom prst="arc">
                    <a:avLst>
                      <a:gd name="adj1" fmla="val 16200000"/>
                      <a:gd name="adj2" fmla="val 4627864"/>
                    </a:avLst>
                  </a:prstGeom>
                  <a:noFill/>
                  <a:ln w="12700" cap="flat" cmpd="sng" algn="ctr">
                    <a:solidFill>
                      <a:srgbClr val="FF0000"/>
                    </a:solidFill>
                    <a:prstDash val="solid"/>
                    <a:round/>
                    <a:headEnd type="non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136" name="円弧 135"/>
                  <p:cNvSpPr/>
                  <p:nvPr/>
                </p:nvSpPr>
                <p:spPr bwMode="auto">
                  <a:xfrm rot="5400000" flipV="1">
                    <a:off x="585886" y="3214861"/>
                    <a:ext cx="289088" cy="303129"/>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grpSp>
            <p:sp>
              <p:nvSpPr>
                <p:cNvPr id="134"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sp>
            <p:nvSpPr>
              <p:cNvPr id="132" name="Oval 252"/>
              <p:cNvSpPr>
                <a:spLocks noChangeArrowheads="1"/>
              </p:cNvSpPr>
              <p:nvPr/>
            </p:nvSpPr>
            <p:spPr bwMode="auto">
              <a:xfrm>
                <a:off x="2998272" y="5897289"/>
                <a:ext cx="297835" cy="297482"/>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sz="1400"/>
              </a:p>
            </p:txBody>
          </p:sp>
        </p:grpSp>
        <p:grpSp>
          <p:nvGrpSpPr>
            <p:cNvPr id="18" name="グループ化 17"/>
            <p:cNvGrpSpPr/>
            <p:nvPr/>
          </p:nvGrpSpPr>
          <p:grpSpPr>
            <a:xfrm>
              <a:off x="1270075" y="3183509"/>
              <a:ext cx="205581" cy="677539"/>
              <a:chOff x="2909466" y="4797152"/>
              <a:chExt cx="386641" cy="1397619"/>
            </a:xfrm>
          </p:grpSpPr>
          <p:grpSp>
            <p:nvGrpSpPr>
              <p:cNvPr id="125" name="グループ化 364"/>
              <p:cNvGrpSpPr>
                <a:grpSpLocks/>
              </p:cNvGrpSpPr>
              <p:nvPr/>
            </p:nvGrpSpPr>
            <p:grpSpPr bwMode="auto">
              <a:xfrm>
                <a:off x="2909466" y="4797152"/>
                <a:ext cx="369887" cy="1100137"/>
                <a:chOff x="2623629" y="3013660"/>
                <a:chExt cx="198946" cy="512757"/>
              </a:xfrm>
            </p:grpSpPr>
            <p:grpSp>
              <p:nvGrpSpPr>
                <p:cNvPr id="127" name="グループ化 365"/>
                <p:cNvGrpSpPr>
                  <a:grpSpLocks/>
                </p:cNvGrpSpPr>
                <p:nvPr/>
              </p:nvGrpSpPr>
              <p:grpSpPr bwMode="auto">
                <a:xfrm>
                  <a:off x="2645780" y="3134087"/>
                  <a:ext cx="176795" cy="392330"/>
                  <a:chOff x="578781" y="3221614"/>
                  <a:chExt cx="303213" cy="589562"/>
                </a:xfrm>
              </p:grpSpPr>
              <p:sp>
                <p:nvSpPr>
                  <p:cNvPr id="129" name="円弧 128"/>
                  <p:cNvSpPr/>
                  <p:nvPr/>
                </p:nvSpPr>
                <p:spPr bwMode="auto">
                  <a:xfrm>
                    <a:off x="586186" y="3508746"/>
                    <a:ext cx="289950" cy="302430"/>
                  </a:xfrm>
                  <a:prstGeom prst="arc">
                    <a:avLst>
                      <a:gd name="adj1" fmla="val 16200000"/>
                      <a:gd name="adj2" fmla="val 4627864"/>
                    </a:avLst>
                  </a:prstGeom>
                  <a:noFill/>
                  <a:ln w="12700" cap="flat" cmpd="sng" algn="ctr">
                    <a:solidFill>
                      <a:srgbClr val="FF0000"/>
                    </a:solidFill>
                    <a:prstDash val="solid"/>
                    <a:round/>
                    <a:headEnd type="non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130" name="円弧 129"/>
                  <p:cNvSpPr/>
                  <p:nvPr/>
                </p:nvSpPr>
                <p:spPr bwMode="auto">
                  <a:xfrm rot="5400000" flipV="1">
                    <a:off x="585886" y="3214861"/>
                    <a:ext cx="289088" cy="303129"/>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grpSp>
            <p:sp>
              <p:nvSpPr>
                <p:cNvPr id="128"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sp>
            <p:nvSpPr>
              <p:cNvPr id="126" name="Oval 252"/>
              <p:cNvSpPr>
                <a:spLocks noChangeArrowheads="1"/>
              </p:cNvSpPr>
              <p:nvPr/>
            </p:nvSpPr>
            <p:spPr bwMode="auto">
              <a:xfrm>
                <a:off x="2998272" y="5897289"/>
                <a:ext cx="297835" cy="297482"/>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sz="1400"/>
              </a:p>
            </p:txBody>
          </p:sp>
        </p:grpSp>
        <p:grpSp>
          <p:nvGrpSpPr>
            <p:cNvPr id="19" name="グループ化 18"/>
            <p:cNvGrpSpPr/>
            <p:nvPr/>
          </p:nvGrpSpPr>
          <p:grpSpPr>
            <a:xfrm>
              <a:off x="2422203" y="3471541"/>
              <a:ext cx="205581" cy="677539"/>
              <a:chOff x="2909466" y="4797152"/>
              <a:chExt cx="386641" cy="1397619"/>
            </a:xfrm>
          </p:grpSpPr>
          <p:grpSp>
            <p:nvGrpSpPr>
              <p:cNvPr id="119" name="グループ化 364"/>
              <p:cNvGrpSpPr>
                <a:grpSpLocks/>
              </p:cNvGrpSpPr>
              <p:nvPr/>
            </p:nvGrpSpPr>
            <p:grpSpPr bwMode="auto">
              <a:xfrm>
                <a:off x="2909466" y="4797152"/>
                <a:ext cx="369887" cy="1100137"/>
                <a:chOff x="2623629" y="3013660"/>
                <a:chExt cx="198946" cy="512757"/>
              </a:xfrm>
            </p:grpSpPr>
            <p:grpSp>
              <p:nvGrpSpPr>
                <p:cNvPr id="121" name="グループ化 365"/>
                <p:cNvGrpSpPr>
                  <a:grpSpLocks/>
                </p:cNvGrpSpPr>
                <p:nvPr/>
              </p:nvGrpSpPr>
              <p:grpSpPr bwMode="auto">
                <a:xfrm>
                  <a:off x="2645780" y="3134087"/>
                  <a:ext cx="176795" cy="392330"/>
                  <a:chOff x="578781" y="3221614"/>
                  <a:chExt cx="303213" cy="589562"/>
                </a:xfrm>
              </p:grpSpPr>
              <p:sp>
                <p:nvSpPr>
                  <p:cNvPr id="123" name="円弧 122"/>
                  <p:cNvSpPr/>
                  <p:nvPr/>
                </p:nvSpPr>
                <p:spPr bwMode="auto">
                  <a:xfrm>
                    <a:off x="586186" y="3508746"/>
                    <a:ext cx="289950" cy="302430"/>
                  </a:xfrm>
                  <a:prstGeom prst="arc">
                    <a:avLst>
                      <a:gd name="adj1" fmla="val 16200000"/>
                      <a:gd name="adj2" fmla="val 4627864"/>
                    </a:avLst>
                  </a:prstGeom>
                  <a:noFill/>
                  <a:ln w="12700" cap="flat" cmpd="sng" algn="ctr">
                    <a:solidFill>
                      <a:srgbClr val="FF0000"/>
                    </a:solidFill>
                    <a:prstDash val="solid"/>
                    <a:round/>
                    <a:headEnd type="non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124" name="円弧 123"/>
                  <p:cNvSpPr/>
                  <p:nvPr/>
                </p:nvSpPr>
                <p:spPr bwMode="auto">
                  <a:xfrm rot="5400000" flipV="1">
                    <a:off x="585886" y="3214861"/>
                    <a:ext cx="289088" cy="303129"/>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grpSp>
            <p:sp>
              <p:nvSpPr>
                <p:cNvPr id="122"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sp>
            <p:nvSpPr>
              <p:cNvPr id="120" name="Oval 252"/>
              <p:cNvSpPr>
                <a:spLocks noChangeArrowheads="1"/>
              </p:cNvSpPr>
              <p:nvPr/>
            </p:nvSpPr>
            <p:spPr bwMode="auto">
              <a:xfrm>
                <a:off x="2998272" y="5897289"/>
                <a:ext cx="297835" cy="297482"/>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sz="1400"/>
              </a:p>
            </p:txBody>
          </p:sp>
        </p:grpSp>
        <p:grpSp>
          <p:nvGrpSpPr>
            <p:cNvPr id="20" name="グループ化 19"/>
            <p:cNvGrpSpPr/>
            <p:nvPr/>
          </p:nvGrpSpPr>
          <p:grpSpPr>
            <a:xfrm>
              <a:off x="4654451" y="3690685"/>
              <a:ext cx="205581" cy="602411"/>
              <a:chOff x="2909466" y="4797152"/>
              <a:chExt cx="386641" cy="1397619"/>
            </a:xfrm>
          </p:grpSpPr>
          <p:grpSp>
            <p:nvGrpSpPr>
              <p:cNvPr id="113" name="グループ化 364"/>
              <p:cNvGrpSpPr>
                <a:grpSpLocks/>
              </p:cNvGrpSpPr>
              <p:nvPr/>
            </p:nvGrpSpPr>
            <p:grpSpPr bwMode="auto">
              <a:xfrm>
                <a:off x="2909466" y="4797152"/>
                <a:ext cx="369887" cy="1100137"/>
                <a:chOff x="2623629" y="3013660"/>
                <a:chExt cx="198946" cy="512757"/>
              </a:xfrm>
            </p:grpSpPr>
            <p:grpSp>
              <p:nvGrpSpPr>
                <p:cNvPr id="115" name="グループ化 365"/>
                <p:cNvGrpSpPr>
                  <a:grpSpLocks/>
                </p:cNvGrpSpPr>
                <p:nvPr/>
              </p:nvGrpSpPr>
              <p:grpSpPr bwMode="auto">
                <a:xfrm>
                  <a:off x="2645780" y="3134087"/>
                  <a:ext cx="176795" cy="392330"/>
                  <a:chOff x="578781" y="3221614"/>
                  <a:chExt cx="303213" cy="589562"/>
                </a:xfrm>
              </p:grpSpPr>
              <p:sp>
                <p:nvSpPr>
                  <p:cNvPr id="117" name="円弧 116"/>
                  <p:cNvSpPr/>
                  <p:nvPr/>
                </p:nvSpPr>
                <p:spPr bwMode="auto">
                  <a:xfrm>
                    <a:off x="586186" y="3508746"/>
                    <a:ext cx="289950" cy="302430"/>
                  </a:xfrm>
                  <a:prstGeom prst="arc">
                    <a:avLst>
                      <a:gd name="adj1" fmla="val 16200000"/>
                      <a:gd name="adj2" fmla="val 4627864"/>
                    </a:avLst>
                  </a:prstGeom>
                  <a:noFill/>
                  <a:ln w="12700" cap="flat" cmpd="sng" algn="ctr">
                    <a:solidFill>
                      <a:srgbClr val="FF0000"/>
                    </a:solidFill>
                    <a:prstDash val="solid"/>
                    <a:round/>
                    <a:headEnd type="non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118" name="円弧 117"/>
                  <p:cNvSpPr/>
                  <p:nvPr/>
                </p:nvSpPr>
                <p:spPr bwMode="auto">
                  <a:xfrm rot="5400000" flipV="1">
                    <a:off x="585886" y="3214861"/>
                    <a:ext cx="289088" cy="303129"/>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grpSp>
            <p:sp>
              <p:nvSpPr>
                <p:cNvPr id="116"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sp>
            <p:nvSpPr>
              <p:cNvPr id="114" name="Oval 252"/>
              <p:cNvSpPr>
                <a:spLocks noChangeArrowheads="1"/>
              </p:cNvSpPr>
              <p:nvPr/>
            </p:nvSpPr>
            <p:spPr bwMode="auto">
              <a:xfrm>
                <a:off x="2998272" y="5897289"/>
                <a:ext cx="297835" cy="297482"/>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sz="1400"/>
              </a:p>
            </p:txBody>
          </p:sp>
        </p:grpSp>
        <p:sp>
          <p:nvSpPr>
            <p:cNvPr id="21" name="星 12 20"/>
            <p:cNvSpPr>
              <a:spLocks noChangeAspect="1"/>
            </p:cNvSpPr>
            <p:nvPr/>
          </p:nvSpPr>
          <p:spPr bwMode="auto">
            <a:xfrm>
              <a:off x="6886103" y="2375353"/>
              <a:ext cx="237635" cy="231918"/>
            </a:xfrm>
            <a:prstGeom prst="star12">
              <a:avLst/>
            </a:prstGeom>
            <a:gradFill flip="none" rotWithShape="1">
              <a:gsLst>
                <a:gs pos="0">
                  <a:srgbClr val="000082"/>
                </a:gs>
                <a:gs pos="30000">
                  <a:srgbClr val="66008F"/>
                </a:gs>
                <a:gs pos="64999">
                  <a:srgbClr val="BA0066"/>
                </a:gs>
                <a:gs pos="89999">
                  <a:srgbClr val="FF0000"/>
                </a:gs>
                <a:gs pos="100000">
                  <a:srgbClr val="FF8200"/>
                </a:gs>
              </a:gsLst>
              <a:lin ang="5400000" scaled="1"/>
              <a:tileRect/>
            </a:gradFill>
            <a:ln w="12700" cap="flat" cmpd="sng" algn="ctr">
              <a:solidFill>
                <a:schemeClr val="tx1"/>
              </a:solidFill>
              <a:prstDash val="solid"/>
              <a:round/>
              <a:headEnd type="none" w="med" len="med"/>
              <a:tailEnd type="none" w="med" len="med"/>
            </a:ln>
            <a:effectLst/>
          </p:spPr>
          <p:txBody>
            <a:bodyPr lIns="90000" tIns="46800" rIns="90000" bIns="46800" anchor="ctr" anchorCtr="1"/>
            <a:lstStyle/>
            <a:p>
              <a:pPr>
                <a:defRPr/>
              </a:pPr>
              <a:endParaRPr lang="ja-JP" altLang="en-US" sz="1600" dirty="0">
                <a:solidFill>
                  <a:srgbClr val="FFFF66"/>
                </a:solidFill>
                <a:latin typeface="HGP創英角ｺﾞｼｯｸUB" pitchFamily="50" charset="-128"/>
                <a:ea typeface="HGP創英角ｺﾞｼｯｸUB" pitchFamily="50" charset="-128"/>
              </a:endParaRPr>
            </a:p>
          </p:txBody>
        </p:sp>
        <p:sp>
          <p:nvSpPr>
            <p:cNvPr id="22" name="星 12 21"/>
            <p:cNvSpPr>
              <a:spLocks noChangeAspect="1"/>
            </p:cNvSpPr>
            <p:nvPr/>
          </p:nvSpPr>
          <p:spPr bwMode="auto">
            <a:xfrm>
              <a:off x="7451536" y="2727260"/>
              <a:ext cx="268941" cy="262471"/>
            </a:xfrm>
            <a:prstGeom prst="star12">
              <a:avLst/>
            </a:prstGeom>
            <a:gradFill flip="none" rotWithShape="1">
              <a:gsLst>
                <a:gs pos="0">
                  <a:srgbClr val="FFF200"/>
                </a:gs>
                <a:gs pos="45000">
                  <a:srgbClr val="FF7A00"/>
                </a:gs>
                <a:gs pos="70000">
                  <a:srgbClr val="FF0300"/>
                </a:gs>
                <a:gs pos="100000">
                  <a:srgbClr val="4D0808"/>
                </a:gs>
              </a:gsLst>
              <a:lin ang="5400000" scaled="0"/>
              <a:tileRect/>
            </a:gradFill>
            <a:ln w="12700" cap="flat" cmpd="sng" algn="ctr">
              <a:solidFill>
                <a:schemeClr val="tx1"/>
              </a:solidFill>
              <a:prstDash val="solid"/>
              <a:round/>
              <a:headEnd type="none" w="med" len="med"/>
              <a:tailEnd type="none" w="med" len="med"/>
            </a:ln>
            <a:effectLst/>
          </p:spPr>
          <p:txBody>
            <a:bodyPr lIns="90000" tIns="46800" rIns="90000" bIns="46800" anchor="ctr" anchorCtr="1"/>
            <a:lstStyle/>
            <a:p>
              <a:pPr>
                <a:defRPr/>
              </a:pPr>
              <a:endParaRPr lang="ja-JP" altLang="en-US" sz="1600" dirty="0">
                <a:solidFill>
                  <a:srgbClr val="FFFF66"/>
                </a:solidFill>
                <a:latin typeface="HGP創英角ｺﾞｼｯｸUB" pitchFamily="50" charset="-128"/>
                <a:ea typeface="HGP創英角ｺﾞｼｯｸUB" pitchFamily="50" charset="-128"/>
              </a:endParaRPr>
            </a:p>
          </p:txBody>
        </p:sp>
        <p:grpSp>
          <p:nvGrpSpPr>
            <p:cNvPr id="23" name="グループ化 22"/>
            <p:cNvGrpSpPr/>
            <p:nvPr/>
          </p:nvGrpSpPr>
          <p:grpSpPr>
            <a:xfrm>
              <a:off x="5610708" y="3336463"/>
              <a:ext cx="205581" cy="677539"/>
              <a:chOff x="2909466" y="4797152"/>
              <a:chExt cx="386641" cy="1397619"/>
            </a:xfrm>
          </p:grpSpPr>
          <p:grpSp>
            <p:nvGrpSpPr>
              <p:cNvPr id="107" name="グループ化 364"/>
              <p:cNvGrpSpPr>
                <a:grpSpLocks/>
              </p:cNvGrpSpPr>
              <p:nvPr/>
            </p:nvGrpSpPr>
            <p:grpSpPr bwMode="auto">
              <a:xfrm>
                <a:off x="2909466" y="4797152"/>
                <a:ext cx="369887" cy="1100137"/>
                <a:chOff x="2623629" y="3013660"/>
                <a:chExt cx="198946" cy="512757"/>
              </a:xfrm>
            </p:grpSpPr>
            <p:grpSp>
              <p:nvGrpSpPr>
                <p:cNvPr id="109" name="グループ化 365"/>
                <p:cNvGrpSpPr>
                  <a:grpSpLocks/>
                </p:cNvGrpSpPr>
                <p:nvPr/>
              </p:nvGrpSpPr>
              <p:grpSpPr bwMode="auto">
                <a:xfrm>
                  <a:off x="2645780" y="3134087"/>
                  <a:ext cx="176795" cy="392330"/>
                  <a:chOff x="578781" y="3221614"/>
                  <a:chExt cx="303213" cy="589562"/>
                </a:xfrm>
              </p:grpSpPr>
              <p:sp>
                <p:nvSpPr>
                  <p:cNvPr id="111" name="円弧 110"/>
                  <p:cNvSpPr/>
                  <p:nvPr/>
                </p:nvSpPr>
                <p:spPr bwMode="auto">
                  <a:xfrm>
                    <a:off x="586186" y="3508746"/>
                    <a:ext cx="289950" cy="302430"/>
                  </a:xfrm>
                  <a:prstGeom prst="arc">
                    <a:avLst>
                      <a:gd name="adj1" fmla="val 16200000"/>
                      <a:gd name="adj2" fmla="val 4627864"/>
                    </a:avLst>
                  </a:prstGeom>
                  <a:noFill/>
                  <a:ln w="12700" cap="flat" cmpd="sng" algn="ctr">
                    <a:solidFill>
                      <a:srgbClr val="FF0000"/>
                    </a:solidFill>
                    <a:prstDash val="solid"/>
                    <a:round/>
                    <a:headEnd type="non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112" name="円弧 111"/>
                  <p:cNvSpPr/>
                  <p:nvPr/>
                </p:nvSpPr>
                <p:spPr bwMode="auto">
                  <a:xfrm rot="5400000" flipV="1">
                    <a:off x="585886" y="3214861"/>
                    <a:ext cx="289088" cy="303129"/>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grpSp>
            <p:sp>
              <p:nvSpPr>
                <p:cNvPr id="110"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sp>
            <p:nvSpPr>
              <p:cNvPr id="108" name="Oval 252"/>
              <p:cNvSpPr>
                <a:spLocks noChangeArrowheads="1"/>
              </p:cNvSpPr>
              <p:nvPr/>
            </p:nvSpPr>
            <p:spPr bwMode="auto">
              <a:xfrm>
                <a:off x="2998272" y="5897289"/>
                <a:ext cx="297835" cy="297482"/>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sz="1400"/>
              </a:p>
            </p:txBody>
          </p:sp>
        </p:grpSp>
        <p:grpSp>
          <p:nvGrpSpPr>
            <p:cNvPr id="24" name="グループ化 23"/>
            <p:cNvGrpSpPr/>
            <p:nvPr/>
          </p:nvGrpSpPr>
          <p:grpSpPr>
            <a:xfrm>
              <a:off x="6810165" y="3063621"/>
              <a:ext cx="200088" cy="769549"/>
              <a:chOff x="2909466" y="4797152"/>
              <a:chExt cx="386641" cy="1397619"/>
            </a:xfrm>
          </p:grpSpPr>
          <p:grpSp>
            <p:nvGrpSpPr>
              <p:cNvPr id="101" name="グループ化 364"/>
              <p:cNvGrpSpPr>
                <a:grpSpLocks/>
              </p:cNvGrpSpPr>
              <p:nvPr/>
            </p:nvGrpSpPr>
            <p:grpSpPr bwMode="auto">
              <a:xfrm>
                <a:off x="2909466" y="4797152"/>
                <a:ext cx="369887" cy="1100137"/>
                <a:chOff x="2623629" y="3013660"/>
                <a:chExt cx="198946" cy="512757"/>
              </a:xfrm>
            </p:grpSpPr>
            <p:grpSp>
              <p:nvGrpSpPr>
                <p:cNvPr id="103" name="グループ化 365"/>
                <p:cNvGrpSpPr>
                  <a:grpSpLocks/>
                </p:cNvGrpSpPr>
                <p:nvPr/>
              </p:nvGrpSpPr>
              <p:grpSpPr bwMode="auto">
                <a:xfrm>
                  <a:off x="2645780" y="3134087"/>
                  <a:ext cx="176795" cy="392330"/>
                  <a:chOff x="578781" y="3221614"/>
                  <a:chExt cx="303213" cy="589562"/>
                </a:xfrm>
              </p:grpSpPr>
              <p:sp>
                <p:nvSpPr>
                  <p:cNvPr id="105" name="円弧 104"/>
                  <p:cNvSpPr/>
                  <p:nvPr/>
                </p:nvSpPr>
                <p:spPr bwMode="auto">
                  <a:xfrm>
                    <a:off x="586186" y="3508746"/>
                    <a:ext cx="289950" cy="302430"/>
                  </a:xfrm>
                  <a:prstGeom prst="arc">
                    <a:avLst>
                      <a:gd name="adj1" fmla="val 16200000"/>
                      <a:gd name="adj2" fmla="val 4627864"/>
                    </a:avLst>
                  </a:prstGeom>
                  <a:noFill/>
                  <a:ln w="12700" cap="flat" cmpd="sng" algn="ctr">
                    <a:solidFill>
                      <a:srgbClr val="FF0000"/>
                    </a:solidFill>
                    <a:prstDash val="solid"/>
                    <a:round/>
                    <a:headEnd type="non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106" name="円弧 105"/>
                  <p:cNvSpPr/>
                  <p:nvPr/>
                </p:nvSpPr>
                <p:spPr bwMode="auto">
                  <a:xfrm rot="5400000" flipV="1">
                    <a:off x="585886" y="3214861"/>
                    <a:ext cx="289088" cy="303129"/>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grpSp>
            <p:sp>
              <p:nvSpPr>
                <p:cNvPr id="104"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sp>
            <p:nvSpPr>
              <p:cNvPr id="102" name="Oval 252"/>
              <p:cNvSpPr>
                <a:spLocks noChangeArrowheads="1"/>
              </p:cNvSpPr>
              <p:nvPr/>
            </p:nvSpPr>
            <p:spPr bwMode="auto">
              <a:xfrm>
                <a:off x="2998272" y="5897289"/>
                <a:ext cx="297835" cy="297482"/>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sz="1400"/>
              </a:p>
            </p:txBody>
          </p:sp>
        </p:grpSp>
        <p:grpSp>
          <p:nvGrpSpPr>
            <p:cNvPr id="25" name="グループ化 24"/>
            <p:cNvGrpSpPr/>
            <p:nvPr/>
          </p:nvGrpSpPr>
          <p:grpSpPr>
            <a:xfrm rot="1456637">
              <a:off x="573937" y="2874125"/>
              <a:ext cx="350329" cy="655872"/>
              <a:chOff x="2195133" y="4596551"/>
              <a:chExt cx="720683" cy="1273194"/>
            </a:xfrm>
          </p:grpSpPr>
          <p:grpSp>
            <p:nvGrpSpPr>
              <p:cNvPr id="95" name="グループ化 364"/>
              <p:cNvGrpSpPr>
                <a:grpSpLocks/>
              </p:cNvGrpSpPr>
              <p:nvPr/>
            </p:nvGrpSpPr>
            <p:grpSpPr bwMode="auto">
              <a:xfrm rot="2237444">
                <a:off x="2545929" y="4596551"/>
                <a:ext cx="369887" cy="1100137"/>
                <a:chOff x="2623629" y="3013660"/>
                <a:chExt cx="198946" cy="512757"/>
              </a:xfrm>
            </p:grpSpPr>
            <p:grpSp>
              <p:nvGrpSpPr>
                <p:cNvPr id="97" name="グループ化 365"/>
                <p:cNvGrpSpPr>
                  <a:grpSpLocks/>
                </p:cNvGrpSpPr>
                <p:nvPr/>
              </p:nvGrpSpPr>
              <p:grpSpPr bwMode="auto">
                <a:xfrm>
                  <a:off x="2645780" y="3134087"/>
                  <a:ext cx="176795" cy="392330"/>
                  <a:chOff x="578781" y="3221614"/>
                  <a:chExt cx="303213" cy="589562"/>
                </a:xfrm>
              </p:grpSpPr>
              <p:sp>
                <p:nvSpPr>
                  <p:cNvPr id="99" name="円弧 98"/>
                  <p:cNvSpPr/>
                  <p:nvPr/>
                </p:nvSpPr>
                <p:spPr bwMode="auto">
                  <a:xfrm>
                    <a:off x="586186" y="3508746"/>
                    <a:ext cx="289950" cy="302430"/>
                  </a:xfrm>
                  <a:prstGeom prst="arc">
                    <a:avLst>
                      <a:gd name="adj1" fmla="val 16200000"/>
                      <a:gd name="adj2" fmla="val 4627864"/>
                    </a:avLst>
                  </a:prstGeom>
                  <a:noFill/>
                  <a:ln w="12700" cap="flat" cmpd="sng" algn="ctr">
                    <a:solidFill>
                      <a:srgbClr val="FF0000"/>
                    </a:solidFill>
                    <a:prstDash val="solid"/>
                    <a:round/>
                    <a:headEnd type="non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100" name="円弧 99"/>
                  <p:cNvSpPr/>
                  <p:nvPr/>
                </p:nvSpPr>
                <p:spPr bwMode="auto">
                  <a:xfrm rot="5400000" flipV="1">
                    <a:off x="585886" y="3214861"/>
                    <a:ext cx="289088" cy="303129"/>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grpSp>
            <p:sp>
              <p:nvSpPr>
                <p:cNvPr id="98"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sp>
            <p:nvSpPr>
              <p:cNvPr id="96" name="Oval 252"/>
              <p:cNvSpPr>
                <a:spLocks noChangeArrowheads="1"/>
              </p:cNvSpPr>
              <p:nvPr/>
            </p:nvSpPr>
            <p:spPr bwMode="auto">
              <a:xfrm>
                <a:off x="2195133" y="5572263"/>
                <a:ext cx="297835" cy="297482"/>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sz="1400"/>
              </a:p>
            </p:txBody>
          </p:sp>
        </p:grpSp>
        <p:grpSp>
          <p:nvGrpSpPr>
            <p:cNvPr id="26" name="グループ化 25"/>
            <p:cNvGrpSpPr/>
            <p:nvPr/>
          </p:nvGrpSpPr>
          <p:grpSpPr>
            <a:xfrm rot="5400000">
              <a:off x="1166316" y="2340125"/>
              <a:ext cx="350329" cy="655872"/>
              <a:chOff x="2195133" y="4596551"/>
              <a:chExt cx="720683" cy="1273194"/>
            </a:xfrm>
          </p:grpSpPr>
          <p:grpSp>
            <p:nvGrpSpPr>
              <p:cNvPr id="89" name="グループ化 364"/>
              <p:cNvGrpSpPr>
                <a:grpSpLocks/>
              </p:cNvGrpSpPr>
              <p:nvPr/>
            </p:nvGrpSpPr>
            <p:grpSpPr bwMode="auto">
              <a:xfrm rot="2237444">
                <a:off x="2545929" y="4596551"/>
                <a:ext cx="369887" cy="1100137"/>
                <a:chOff x="2623629" y="3013660"/>
                <a:chExt cx="198946" cy="512757"/>
              </a:xfrm>
            </p:grpSpPr>
            <p:grpSp>
              <p:nvGrpSpPr>
                <p:cNvPr id="91" name="グループ化 365"/>
                <p:cNvGrpSpPr>
                  <a:grpSpLocks/>
                </p:cNvGrpSpPr>
                <p:nvPr/>
              </p:nvGrpSpPr>
              <p:grpSpPr bwMode="auto">
                <a:xfrm>
                  <a:off x="2645780" y="3134087"/>
                  <a:ext cx="176795" cy="392330"/>
                  <a:chOff x="578781" y="3221614"/>
                  <a:chExt cx="303213" cy="589562"/>
                </a:xfrm>
              </p:grpSpPr>
              <p:sp>
                <p:nvSpPr>
                  <p:cNvPr id="93" name="円弧 92"/>
                  <p:cNvSpPr/>
                  <p:nvPr/>
                </p:nvSpPr>
                <p:spPr bwMode="auto">
                  <a:xfrm>
                    <a:off x="586186" y="3508746"/>
                    <a:ext cx="289950" cy="302430"/>
                  </a:xfrm>
                  <a:prstGeom prst="arc">
                    <a:avLst>
                      <a:gd name="adj1" fmla="val 16200000"/>
                      <a:gd name="adj2" fmla="val 4627864"/>
                    </a:avLst>
                  </a:prstGeom>
                  <a:noFill/>
                  <a:ln w="12700" cap="flat" cmpd="sng" algn="ctr">
                    <a:solidFill>
                      <a:srgbClr val="FF0000"/>
                    </a:solidFill>
                    <a:prstDash val="solid"/>
                    <a:round/>
                    <a:headEnd type="non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94" name="円弧 93"/>
                  <p:cNvSpPr/>
                  <p:nvPr/>
                </p:nvSpPr>
                <p:spPr bwMode="auto">
                  <a:xfrm rot="5400000" flipV="1">
                    <a:off x="585886" y="3214861"/>
                    <a:ext cx="289088" cy="303129"/>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grpSp>
            <p:sp>
              <p:nvSpPr>
                <p:cNvPr id="92"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sp>
            <p:nvSpPr>
              <p:cNvPr id="90" name="Oval 252"/>
              <p:cNvSpPr>
                <a:spLocks noChangeArrowheads="1"/>
              </p:cNvSpPr>
              <p:nvPr/>
            </p:nvSpPr>
            <p:spPr bwMode="auto">
              <a:xfrm>
                <a:off x="2195133" y="5572263"/>
                <a:ext cx="297835" cy="297482"/>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sz="1400"/>
              </a:p>
            </p:txBody>
          </p:sp>
        </p:grpSp>
        <p:grpSp>
          <p:nvGrpSpPr>
            <p:cNvPr id="27" name="グループ化 26"/>
            <p:cNvGrpSpPr/>
            <p:nvPr/>
          </p:nvGrpSpPr>
          <p:grpSpPr>
            <a:xfrm rot="8235857">
              <a:off x="1996887" y="2447903"/>
              <a:ext cx="308079" cy="595590"/>
              <a:chOff x="2195133" y="4596551"/>
              <a:chExt cx="720683" cy="1273194"/>
            </a:xfrm>
          </p:grpSpPr>
          <p:grpSp>
            <p:nvGrpSpPr>
              <p:cNvPr id="83" name="グループ化 364"/>
              <p:cNvGrpSpPr>
                <a:grpSpLocks/>
              </p:cNvGrpSpPr>
              <p:nvPr/>
            </p:nvGrpSpPr>
            <p:grpSpPr bwMode="auto">
              <a:xfrm rot="2237444">
                <a:off x="2545929" y="4596551"/>
                <a:ext cx="369887" cy="1100137"/>
                <a:chOff x="2623629" y="3013660"/>
                <a:chExt cx="198946" cy="512757"/>
              </a:xfrm>
            </p:grpSpPr>
            <p:grpSp>
              <p:nvGrpSpPr>
                <p:cNvPr id="85" name="グループ化 365"/>
                <p:cNvGrpSpPr>
                  <a:grpSpLocks/>
                </p:cNvGrpSpPr>
                <p:nvPr/>
              </p:nvGrpSpPr>
              <p:grpSpPr bwMode="auto">
                <a:xfrm>
                  <a:off x="2645780" y="3134087"/>
                  <a:ext cx="176795" cy="392330"/>
                  <a:chOff x="578781" y="3221614"/>
                  <a:chExt cx="303213" cy="589562"/>
                </a:xfrm>
              </p:grpSpPr>
              <p:sp>
                <p:nvSpPr>
                  <p:cNvPr id="87" name="円弧 86"/>
                  <p:cNvSpPr/>
                  <p:nvPr/>
                </p:nvSpPr>
                <p:spPr bwMode="auto">
                  <a:xfrm>
                    <a:off x="586186" y="3508746"/>
                    <a:ext cx="289950" cy="302430"/>
                  </a:xfrm>
                  <a:prstGeom prst="arc">
                    <a:avLst>
                      <a:gd name="adj1" fmla="val 16200000"/>
                      <a:gd name="adj2" fmla="val 4627864"/>
                    </a:avLst>
                  </a:prstGeom>
                  <a:noFill/>
                  <a:ln w="12700" cap="flat" cmpd="sng" algn="ctr">
                    <a:solidFill>
                      <a:srgbClr val="FF0000"/>
                    </a:solidFill>
                    <a:prstDash val="solid"/>
                    <a:round/>
                    <a:headEnd type="non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88" name="円弧 87"/>
                  <p:cNvSpPr/>
                  <p:nvPr/>
                </p:nvSpPr>
                <p:spPr bwMode="auto">
                  <a:xfrm rot="5400000" flipV="1">
                    <a:off x="585886" y="3214861"/>
                    <a:ext cx="289088" cy="303129"/>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grpSp>
            <p:sp>
              <p:nvSpPr>
                <p:cNvPr id="86"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sp>
            <p:nvSpPr>
              <p:cNvPr id="84" name="Oval 252"/>
              <p:cNvSpPr>
                <a:spLocks noChangeArrowheads="1"/>
              </p:cNvSpPr>
              <p:nvPr/>
            </p:nvSpPr>
            <p:spPr bwMode="auto">
              <a:xfrm>
                <a:off x="2195133" y="5572263"/>
                <a:ext cx="297835" cy="297482"/>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sz="1400"/>
              </a:p>
            </p:txBody>
          </p:sp>
        </p:grpSp>
        <p:sp>
          <p:nvSpPr>
            <p:cNvPr id="28" name="星 12 27"/>
            <p:cNvSpPr>
              <a:spLocks noChangeAspect="1"/>
            </p:cNvSpPr>
            <p:nvPr/>
          </p:nvSpPr>
          <p:spPr bwMode="auto">
            <a:xfrm>
              <a:off x="1090167" y="2937055"/>
              <a:ext cx="232606" cy="253133"/>
            </a:xfrm>
            <a:prstGeom prst="star12">
              <a:avLst/>
            </a:prstGeom>
            <a:pattFill prst="pct5">
              <a:fgClr>
                <a:srgbClr val="7030A0"/>
              </a:fgClr>
              <a:bgClr>
                <a:schemeClr val="bg1"/>
              </a:bgClr>
            </a:pattFill>
            <a:ln w="44450" cap="flat" cmpd="sng" algn="ctr">
              <a:solidFill>
                <a:srgbClr val="FF0000"/>
              </a:solidFill>
              <a:prstDash val="dashDot"/>
              <a:round/>
              <a:headEnd type="none" w="med" len="med"/>
              <a:tailEnd type="non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sp>
          <p:nvSpPr>
            <p:cNvPr id="29" name="星 12 28"/>
            <p:cNvSpPr>
              <a:spLocks noChangeAspect="1"/>
            </p:cNvSpPr>
            <p:nvPr/>
          </p:nvSpPr>
          <p:spPr bwMode="auto">
            <a:xfrm>
              <a:off x="2226444" y="3233883"/>
              <a:ext cx="267163" cy="290740"/>
            </a:xfrm>
            <a:prstGeom prst="star12">
              <a:avLst/>
            </a:prstGeom>
            <a:pattFill prst="pct5">
              <a:fgClr>
                <a:srgbClr val="7030A0"/>
              </a:fgClr>
              <a:bgClr>
                <a:schemeClr val="bg1"/>
              </a:bgClr>
            </a:pattFill>
            <a:ln w="44450" cap="flat" cmpd="sng" algn="ctr">
              <a:solidFill>
                <a:srgbClr val="7030A0"/>
              </a:solidFill>
              <a:prstDash val="dashDot"/>
              <a:round/>
              <a:headEnd type="none" w="med" len="med"/>
              <a:tailEnd type="non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grpSp>
          <p:nvGrpSpPr>
            <p:cNvPr id="30" name="グループ化 29"/>
            <p:cNvGrpSpPr/>
            <p:nvPr/>
          </p:nvGrpSpPr>
          <p:grpSpPr>
            <a:xfrm rot="8235857">
              <a:off x="3063146" y="2516829"/>
              <a:ext cx="292449" cy="516073"/>
              <a:chOff x="2195133" y="4596551"/>
              <a:chExt cx="720683" cy="1273194"/>
            </a:xfrm>
          </p:grpSpPr>
          <p:grpSp>
            <p:nvGrpSpPr>
              <p:cNvPr id="77" name="グループ化 364"/>
              <p:cNvGrpSpPr>
                <a:grpSpLocks/>
              </p:cNvGrpSpPr>
              <p:nvPr/>
            </p:nvGrpSpPr>
            <p:grpSpPr bwMode="auto">
              <a:xfrm rot="2237444">
                <a:off x="2545929" y="4596551"/>
                <a:ext cx="369887" cy="1100137"/>
                <a:chOff x="2623629" y="3013660"/>
                <a:chExt cx="198946" cy="512757"/>
              </a:xfrm>
            </p:grpSpPr>
            <p:grpSp>
              <p:nvGrpSpPr>
                <p:cNvPr id="79" name="グループ化 365"/>
                <p:cNvGrpSpPr>
                  <a:grpSpLocks/>
                </p:cNvGrpSpPr>
                <p:nvPr/>
              </p:nvGrpSpPr>
              <p:grpSpPr bwMode="auto">
                <a:xfrm>
                  <a:off x="2645780" y="3134087"/>
                  <a:ext cx="176795" cy="392330"/>
                  <a:chOff x="578781" y="3221614"/>
                  <a:chExt cx="303213" cy="589562"/>
                </a:xfrm>
              </p:grpSpPr>
              <p:sp>
                <p:nvSpPr>
                  <p:cNvPr id="81" name="円弧 80"/>
                  <p:cNvSpPr/>
                  <p:nvPr/>
                </p:nvSpPr>
                <p:spPr bwMode="auto">
                  <a:xfrm>
                    <a:off x="586186" y="3508746"/>
                    <a:ext cx="289950" cy="302430"/>
                  </a:xfrm>
                  <a:prstGeom prst="arc">
                    <a:avLst>
                      <a:gd name="adj1" fmla="val 16200000"/>
                      <a:gd name="adj2" fmla="val 4627864"/>
                    </a:avLst>
                  </a:prstGeom>
                  <a:noFill/>
                  <a:ln w="12700" cap="flat" cmpd="sng" algn="ctr">
                    <a:solidFill>
                      <a:srgbClr val="FF0000"/>
                    </a:solidFill>
                    <a:prstDash val="solid"/>
                    <a:round/>
                    <a:headEnd type="non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82" name="円弧 81"/>
                  <p:cNvSpPr/>
                  <p:nvPr/>
                </p:nvSpPr>
                <p:spPr bwMode="auto">
                  <a:xfrm rot="5400000" flipV="1">
                    <a:off x="585886" y="3214861"/>
                    <a:ext cx="289088" cy="303129"/>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grpSp>
            <p:sp>
              <p:nvSpPr>
                <p:cNvPr id="80"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sp>
            <p:nvSpPr>
              <p:cNvPr id="78" name="Oval 252"/>
              <p:cNvSpPr>
                <a:spLocks noChangeArrowheads="1"/>
              </p:cNvSpPr>
              <p:nvPr/>
            </p:nvSpPr>
            <p:spPr bwMode="auto">
              <a:xfrm>
                <a:off x="2195133" y="5572263"/>
                <a:ext cx="297835" cy="297482"/>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sz="1400"/>
              </a:p>
            </p:txBody>
          </p:sp>
        </p:grpSp>
        <p:grpSp>
          <p:nvGrpSpPr>
            <p:cNvPr id="31" name="グループ化 30"/>
            <p:cNvGrpSpPr/>
            <p:nvPr/>
          </p:nvGrpSpPr>
          <p:grpSpPr>
            <a:xfrm rot="8235857">
              <a:off x="4215274" y="2234135"/>
              <a:ext cx="292449" cy="516073"/>
              <a:chOff x="2195133" y="4596551"/>
              <a:chExt cx="720683" cy="1273194"/>
            </a:xfrm>
          </p:grpSpPr>
          <p:grpSp>
            <p:nvGrpSpPr>
              <p:cNvPr id="71" name="グループ化 364"/>
              <p:cNvGrpSpPr>
                <a:grpSpLocks/>
              </p:cNvGrpSpPr>
              <p:nvPr/>
            </p:nvGrpSpPr>
            <p:grpSpPr bwMode="auto">
              <a:xfrm rot="2237444">
                <a:off x="2545929" y="4596551"/>
                <a:ext cx="369887" cy="1100137"/>
                <a:chOff x="2623629" y="3013660"/>
                <a:chExt cx="198946" cy="512757"/>
              </a:xfrm>
            </p:grpSpPr>
            <p:grpSp>
              <p:nvGrpSpPr>
                <p:cNvPr id="73" name="グループ化 365"/>
                <p:cNvGrpSpPr>
                  <a:grpSpLocks/>
                </p:cNvGrpSpPr>
                <p:nvPr/>
              </p:nvGrpSpPr>
              <p:grpSpPr bwMode="auto">
                <a:xfrm>
                  <a:off x="2645780" y="3134087"/>
                  <a:ext cx="176795" cy="392330"/>
                  <a:chOff x="578781" y="3221614"/>
                  <a:chExt cx="303213" cy="589562"/>
                </a:xfrm>
              </p:grpSpPr>
              <p:sp>
                <p:nvSpPr>
                  <p:cNvPr id="75" name="円弧 74"/>
                  <p:cNvSpPr/>
                  <p:nvPr/>
                </p:nvSpPr>
                <p:spPr bwMode="auto">
                  <a:xfrm>
                    <a:off x="586186" y="3508746"/>
                    <a:ext cx="289950" cy="302430"/>
                  </a:xfrm>
                  <a:prstGeom prst="arc">
                    <a:avLst>
                      <a:gd name="adj1" fmla="val 16200000"/>
                      <a:gd name="adj2" fmla="val 4627864"/>
                    </a:avLst>
                  </a:prstGeom>
                  <a:noFill/>
                  <a:ln w="12700" cap="flat" cmpd="sng" algn="ctr">
                    <a:solidFill>
                      <a:srgbClr val="FF0000"/>
                    </a:solidFill>
                    <a:prstDash val="solid"/>
                    <a:round/>
                    <a:headEnd type="non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76" name="円弧 75"/>
                  <p:cNvSpPr/>
                  <p:nvPr/>
                </p:nvSpPr>
                <p:spPr bwMode="auto">
                  <a:xfrm rot="5400000" flipV="1">
                    <a:off x="585886" y="3214861"/>
                    <a:ext cx="289088" cy="303129"/>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grpSp>
            <p:sp>
              <p:nvSpPr>
                <p:cNvPr id="74"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sp>
            <p:nvSpPr>
              <p:cNvPr id="72" name="Oval 252"/>
              <p:cNvSpPr>
                <a:spLocks noChangeArrowheads="1"/>
              </p:cNvSpPr>
              <p:nvPr/>
            </p:nvSpPr>
            <p:spPr bwMode="auto">
              <a:xfrm>
                <a:off x="2195133" y="5572263"/>
                <a:ext cx="297835" cy="297482"/>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sz="1400"/>
              </a:p>
            </p:txBody>
          </p:sp>
        </p:grpSp>
        <p:grpSp>
          <p:nvGrpSpPr>
            <p:cNvPr id="32" name="グループ化 31"/>
            <p:cNvGrpSpPr/>
            <p:nvPr/>
          </p:nvGrpSpPr>
          <p:grpSpPr>
            <a:xfrm rot="8235857">
              <a:off x="4996317" y="1803536"/>
              <a:ext cx="292449" cy="516073"/>
              <a:chOff x="2195133" y="4596551"/>
              <a:chExt cx="720683" cy="1273194"/>
            </a:xfrm>
          </p:grpSpPr>
          <p:grpSp>
            <p:nvGrpSpPr>
              <p:cNvPr id="65" name="グループ化 364"/>
              <p:cNvGrpSpPr>
                <a:grpSpLocks/>
              </p:cNvGrpSpPr>
              <p:nvPr/>
            </p:nvGrpSpPr>
            <p:grpSpPr bwMode="auto">
              <a:xfrm rot="2237444">
                <a:off x="2545929" y="4596551"/>
                <a:ext cx="369887" cy="1100137"/>
                <a:chOff x="2623629" y="3013660"/>
                <a:chExt cx="198946" cy="512757"/>
              </a:xfrm>
            </p:grpSpPr>
            <p:grpSp>
              <p:nvGrpSpPr>
                <p:cNvPr id="67" name="グループ化 365"/>
                <p:cNvGrpSpPr>
                  <a:grpSpLocks/>
                </p:cNvGrpSpPr>
                <p:nvPr/>
              </p:nvGrpSpPr>
              <p:grpSpPr bwMode="auto">
                <a:xfrm>
                  <a:off x="2645780" y="3134087"/>
                  <a:ext cx="176795" cy="392330"/>
                  <a:chOff x="578781" y="3221614"/>
                  <a:chExt cx="303213" cy="589562"/>
                </a:xfrm>
              </p:grpSpPr>
              <p:sp>
                <p:nvSpPr>
                  <p:cNvPr id="69" name="円弧 68"/>
                  <p:cNvSpPr/>
                  <p:nvPr/>
                </p:nvSpPr>
                <p:spPr bwMode="auto">
                  <a:xfrm>
                    <a:off x="586186" y="3508746"/>
                    <a:ext cx="289950" cy="302430"/>
                  </a:xfrm>
                  <a:prstGeom prst="arc">
                    <a:avLst>
                      <a:gd name="adj1" fmla="val 16200000"/>
                      <a:gd name="adj2" fmla="val 4627864"/>
                    </a:avLst>
                  </a:prstGeom>
                  <a:noFill/>
                  <a:ln w="12700" cap="flat" cmpd="sng" algn="ctr">
                    <a:solidFill>
                      <a:srgbClr val="FF0000"/>
                    </a:solidFill>
                    <a:prstDash val="solid"/>
                    <a:round/>
                    <a:headEnd type="non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70" name="円弧 69"/>
                  <p:cNvSpPr/>
                  <p:nvPr/>
                </p:nvSpPr>
                <p:spPr bwMode="auto">
                  <a:xfrm rot="5400000" flipV="1">
                    <a:off x="585886" y="3214861"/>
                    <a:ext cx="289088" cy="303129"/>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grpSp>
            <p:sp>
              <p:nvSpPr>
                <p:cNvPr id="68"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sp>
            <p:nvSpPr>
              <p:cNvPr id="66" name="Oval 252"/>
              <p:cNvSpPr>
                <a:spLocks noChangeArrowheads="1"/>
              </p:cNvSpPr>
              <p:nvPr/>
            </p:nvSpPr>
            <p:spPr bwMode="auto">
              <a:xfrm>
                <a:off x="2195133" y="5572263"/>
                <a:ext cx="297835" cy="297482"/>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sz="1400"/>
              </a:p>
            </p:txBody>
          </p:sp>
        </p:grpSp>
        <p:grpSp>
          <p:nvGrpSpPr>
            <p:cNvPr id="33" name="グループ化 32"/>
            <p:cNvGrpSpPr/>
            <p:nvPr/>
          </p:nvGrpSpPr>
          <p:grpSpPr>
            <a:xfrm rot="8235857">
              <a:off x="5943466" y="1515504"/>
              <a:ext cx="292449" cy="516073"/>
              <a:chOff x="2195133" y="4596551"/>
              <a:chExt cx="720683" cy="1273194"/>
            </a:xfrm>
          </p:grpSpPr>
          <p:grpSp>
            <p:nvGrpSpPr>
              <p:cNvPr id="59" name="グループ化 364"/>
              <p:cNvGrpSpPr>
                <a:grpSpLocks/>
              </p:cNvGrpSpPr>
              <p:nvPr/>
            </p:nvGrpSpPr>
            <p:grpSpPr bwMode="auto">
              <a:xfrm rot="2237444">
                <a:off x="2545929" y="4596551"/>
                <a:ext cx="369887" cy="1100137"/>
                <a:chOff x="2623629" y="3013660"/>
                <a:chExt cx="198946" cy="512757"/>
              </a:xfrm>
            </p:grpSpPr>
            <p:grpSp>
              <p:nvGrpSpPr>
                <p:cNvPr id="61" name="グループ化 365"/>
                <p:cNvGrpSpPr>
                  <a:grpSpLocks/>
                </p:cNvGrpSpPr>
                <p:nvPr/>
              </p:nvGrpSpPr>
              <p:grpSpPr bwMode="auto">
                <a:xfrm>
                  <a:off x="2645780" y="3134087"/>
                  <a:ext cx="176795" cy="392330"/>
                  <a:chOff x="578781" y="3221614"/>
                  <a:chExt cx="303213" cy="589562"/>
                </a:xfrm>
              </p:grpSpPr>
              <p:sp>
                <p:nvSpPr>
                  <p:cNvPr id="63" name="円弧 62"/>
                  <p:cNvSpPr/>
                  <p:nvPr/>
                </p:nvSpPr>
                <p:spPr bwMode="auto">
                  <a:xfrm>
                    <a:off x="586186" y="3508746"/>
                    <a:ext cx="289950" cy="302430"/>
                  </a:xfrm>
                  <a:prstGeom prst="arc">
                    <a:avLst>
                      <a:gd name="adj1" fmla="val 16200000"/>
                      <a:gd name="adj2" fmla="val 4627864"/>
                    </a:avLst>
                  </a:prstGeom>
                  <a:noFill/>
                  <a:ln w="12700" cap="flat" cmpd="sng" algn="ctr">
                    <a:solidFill>
                      <a:srgbClr val="FF0000"/>
                    </a:solidFill>
                    <a:prstDash val="solid"/>
                    <a:round/>
                    <a:headEnd type="non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64" name="円弧 63"/>
                  <p:cNvSpPr/>
                  <p:nvPr/>
                </p:nvSpPr>
                <p:spPr bwMode="auto">
                  <a:xfrm rot="5400000" flipV="1">
                    <a:off x="585886" y="3214861"/>
                    <a:ext cx="289088" cy="303129"/>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grpSp>
            <p:sp>
              <p:nvSpPr>
                <p:cNvPr id="62"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sp>
            <p:nvSpPr>
              <p:cNvPr id="60" name="Oval 252"/>
              <p:cNvSpPr>
                <a:spLocks noChangeArrowheads="1"/>
              </p:cNvSpPr>
              <p:nvPr/>
            </p:nvSpPr>
            <p:spPr bwMode="auto">
              <a:xfrm>
                <a:off x="2195133" y="5572263"/>
                <a:ext cx="297835" cy="297482"/>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sz="1400"/>
              </a:p>
            </p:txBody>
          </p:sp>
        </p:grpSp>
        <p:grpSp>
          <p:nvGrpSpPr>
            <p:cNvPr id="34" name="グループ化 33"/>
            <p:cNvGrpSpPr/>
            <p:nvPr/>
          </p:nvGrpSpPr>
          <p:grpSpPr>
            <a:xfrm rot="13433179">
              <a:off x="8187523" y="1537579"/>
              <a:ext cx="392764" cy="617355"/>
              <a:chOff x="2195133" y="4596551"/>
              <a:chExt cx="720683" cy="1273194"/>
            </a:xfrm>
          </p:grpSpPr>
          <p:grpSp>
            <p:nvGrpSpPr>
              <p:cNvPr id="53" name="グループ化 364"/>
              <p:cNvGrpSpPr>
                <a:grpSpLocks/>
              </p:cNvGrpSpPr>
              <p:nvPr/>
            </p:nvGrpSpPr>
            <p:grpSpPr bwMode="auto">
              <a:xfrm rot="2237444">
                <a:off x="2545929" y="4596551"/>
                <a:ext cx="369887" cy="1100137"/>
                <a:chOff x="2623629" y="3013660"/>
                <a:chExt cx="198946" cy="512757"/>
              </a:xfrm>
            </p:grpSpPr>
            <p:grpSp>
              <p:nvGrpSpPr>
                <p:cNvPr id="55" name="グループ化 365"/>
                <p:cNvGrpSpPr>
                  <a:grpSpLocks/>
                </p:cNvGrpSpPr>
                <p:nvPr/>
              </p:nvGrpSpPr>
              <p:grpSpPr bwMode="auto">
                <a:xfrm>
                  <a:off x="2645780" y="3134087"/>
                  <a:ext cx="176795" cy="392330"/>
                  <a:chOff x="578781" y="3221614"/>
                  <a:chExt cx="303213" cy="589562"/>
                </a:xfrm>
              </p:grpSpPr>
              <p:sp>
                <p:nvSpPr>
                  <p:cNvPr id="57" name="円弧 56"/>
                  <p:cNvSpPr/>
                  <p:nvPr/>
                </p:nvSpPr>
                <p:spPr bwMode="auto">
                  <a:xfrm>
                    <a:off x="586186" y="3508746"/>
                    <a:ext cx="289950" cy="302430"/>
                  </a:xfrm>
                  <a:prstGeom prst="arc">
                    <a:avLst>
                      <a:gd name="adj1" fmla="val 16200000"/>
                      <a:gd name="adj2" fmla="val 4627864"/>
                    </a:avLst>
                  </a:prstGeom>
                  <a:noFill/>
                  <a:ln w="12700" cap="flat" cmpd="sng" algn="ctr">
                    <a:solidFill>
                      <a:srgbClr val="FF0000"/>
                    </a:solidFill>
                    <a:prstDash val="solid"/>
                    <a:round/>
                    <a:headEnd type="non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58" name="円弧 57"/>
                  <p:cNvSpPr/>
                  <p:nvPr/>
                </p:nvSpPr>
                <p:spPr bwMode="auto">
                  <a:xfrm rot="5400000" flipV="1">
                    <a:off x="585886" y="3214861"/>
                    <a:ext cx="289088" cy="303129"/>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grpSp>
            <p:sp>
              <p:nvSpPr>
                <p:cNvPr id="56"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sp>
            <p:nvSpPr>
              <p:cNvPr id="54" name="Oval 252"/>
              <p:cNvSpPr>
                <a:spLocks noChangeArrowheads="1"/>
              </p:cNvSpPr>
              <p:nvPr/>
            </p:nvSpPr>
            <p:spPr bwMode="auto">
              <a:xfrm>
                <a:off x="2195133" y="5572263"/>
                <a:ext cx="297835" cy="297482"/>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sz="1400"/>
              </a:p>
            </p:txBody>
          </p:sp>
        </p:grpSp>
        <p:grpSp>
          <p:nvGrpSpPr>
            <p:cNvPr id="35" name="グループ化 34"/>
            <p:cNvGrpSpPr/>
            <p:nvPr/>
          </p:nvGrpSpPr>
          <p:grpSpPr>
            <a:xfrm rot="14505817">
              <a:off x="8268867" y="2401675"/>
              <a:ext cx="392764" cy="617355"/>
              <a:chOff x="2195133" y="4596551"/>
              <a:chExt cx="720683" cy="1273194"/>
            </a:xfrm>
          </p:grpSpPr>
          <p:grpSp>
            <p:nvGrpSpPr>
              <p:cNvPr id="47" name="グループ化 364"/>
              <p:cNvGrpSpPr>
                <a:grpSpLocks/>
              </p:cNvGrpSpPr>
              <p:nvPr/>
            </p:nvGrpSpPr>
            <p:grpSpPr bwMode="auto">
              <a:xfrm rot="2237444">
                <a:off x="2545929" y="4596551"/>
                <a:ext cx="369887" cy="1100137"/>
                <a:chOff x="2623629" y="3013660"/>
                <a:chExt cx="198946" cy="512757"/>
              </a:xfrm>
            </p:grpSpPr>
            <p:grpSp>
              <p:nvGrpSpPr>
                <p:cNvPr id="49" name="グループ化 365"/>
                <p:cNvGrpSpPr>
                  <a:grpSpLocks/>
                </p:cNvGrpSpPr>
                <p:nvPr/>
              </p:nvGrpSpPr>
              <p:grpSpPr bwMode="auto">
                <a:xfrm>
                  <a:off x="2645780" y="3134087"/>
                  <a:ext cx="176795" cy="392330"/>
                  <a:chOff x="578781" y="3221614"/>
                  <a:chExt cx="303213" cy="589562"/>
                </a:xfrm>
              </p:grpSpPr>
              <p:sp>
                <p:nvSpPr>
                  <p:cNvPr id="51" name="円弧 50"/>
                  <p:cNvSpPr/>
                  <p:nvPr/>
                </p:nvSpPr>
                <p:spPr bwMode="auto">
                  <a:xfrm>
                    <a:off x="586186" y="3508746"/>
                    <a:ext cx="289950" cy="302430"/>
                  </a:xfrm>
                  <a:prstGeom prst="arc">
                    <a:avLst>
                      <a:gd name="adj1" fmla="val 16200000"/>
                      <a:gd name="adj2" fmla="val 4627864"/>
                    </a:avLst>
                  </a:prstGeom>
                  <a:noFill/>
                  <a:ln w="12700" cap="flat" cmpd="sng" algn="ctr">
                    <a:solidFill>
                      <a:srgbClr val="FF0000"/>
                    </a:solidFill>
                    <a:prstDash val="solid"/>
                    <a:round/>
                    <a:headEnd type="non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52" name="円弧 51"/>
                  <p:cNvSpPr/>
                  <p:nvPr/>
                </p:nvSpPr>
                <p:spPr bwMode="auto">
                  <a:xfrm rot="5400000" flipV="1">
                    <a:off x="585886" y="3214861"/>
                    <a:ext cx="289088" cy="303129"/>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grpSp>
            <p:sp>
              <p:nvSpPr>
                <p:cNvPr id="50"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sp>
            <p:nvSpPr>
              <p:cNvPr id="48" name="Oval 252"/>
              <p:cNvSpPr>
                <a:spLocks noChangeArrowheads="1"/>
              </p:cNvSpPr>
              <p:nvPr/>
            </p:nvSpPr>
            <p:spPr bwMode="auto">
              <a:xfrm>
                <a:off x="2195133" y="5572263"/>
                <a:ext cx="297835" cy="297482"/>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sz="1400"/>
              </a:p>
            </p:txBody>
          </p:sp>
        </p:grpSp>
        <p:sp>
          <p:nvSpPr>
            <p:cNvPr id="36" name="星 12 35"/>
            <p:cNvSpPr>
              <a:spLocks noChangeAspect="1"/>
            </p:cNvSpPr>
            <p:nvPr/>
          </p:nvSpPr>
          <p:spPr bwMode="auto">
            <a:xfrm>
              <a:off x="5666424" y="2634781"/>
              <a:ext cx="237635" cy="231918"/>
            </a:xfrm>
            <a:prstGeom prst="star12">
              <a:avLst/>
            </a:prstGeom>
            <a:gradFill flip="none" rotWithShape="1">
              <a:gsLst>
                <a:gs pos="0">
                  <a:srgbClr val="000082"/>
                </a:gs>
                <a:gs pos="30000">
                  <a:srgbClr val="66008F"/>
                </a:gs>
                <a:gs pos="64999">
                  <a:srgbClr val="BA0066"/>
                </a:gs>
                <a:gs pos="89999">
                  <a:srgbClr val="FF0000"/>
                </a:gs>
                <a:gs pos="100000">
                  <a:srgbClr val="FF8200"/>
                </a:gs>
              </a:gsLst>
              <a:lin ang="5400000" scaled="1"/>
              <a:tileRect/>
            </a:gradFill>
            <a:ln w="12700" cap="flat" cmpd="sng" algn="ctr">
              <a:solidFill>
                <a:schemeClr val="tx1"/>
              </a:solidFill>
              <a:prstDash val="solid"/>
              <a:round/>
              <a:headEnd type="none" w="med" len="med"/>
              <a:tailEnd type="none" w="med" len="med"/>
            </a:ln>
            <a:effectLst/>
          </p:spPr>
          <p:txBody>
            <a:bodyPr lIns="90000" tIns="46800" rIns="90000" bIns="46800" anchor="ctr" anchorCtr="1"/>
            <a:lstStyle/>
            <a:p>
              <a:pPr>
                <a:defRPr/>
              </a:pPr>
              <a:endParaRPr lang="ja-JP" altLang="en-US" sz="1600" dirty="0">
                <a:solidFill>
                  <a:srgbClr val="FFFF66"/>
                </a:solidFill>
                <a:latin typeface="HGP創英角ｺﾞｼｯｸUB" pitchFamily="50" charset="-128"/>
                <a:ea typeface="HGP創英角ｺﾞｼｯｸUB" pitchFamily="50" charset="-128"/>
              </a:endParaRPr>
            </a:p>
          </p:txBody>
        </p:sp>
        <p:sp>
          <p:nvSpPr>
            <p:cNvPr id="37" name="星 12 36"/>
            <p:cNvSpPr>
              <a:spLocks noChangeAspect="1"/>
            </p:cNvSpPr>
            <p:nvPr/>
          </p:nvSpPr>
          <p:spPr bwMode="auto">
            <a:xfrm>
              <a:off x="3967385" y="3118324"/>
              <a:ext cx="237635" cy="231918"/>
            </a:xfrm>
            <a:prstGeom prst="star12">
              <a:avLst/>
            </a:prstGeom>
            <a:gradFill flip="none" rotWithShape="1">
              <a:gsLst>
                <a:gs pos="0">
                  <a:srgbClr val="000082"/>
                </a:gs>
                <a:gs pos="30000">
                  <a:srgbClr val="66008F"/>
                </a:gs>
                <a:gs pos="64999">
                  <a:srgbClr val="BA0066"/>
                </a:gs>
                <a:gs pos="89999">
                  <a:srgbClr val="FF0000"/>
                </a:gs>
                <a:gs pos="100000">
                  <a:srgbClr val="FF8200"/>
                </a:gs>
              </a:gsLst>
              <a:lin ang="5400000" scaled="1"/>
              <a:tileRect/>
            </a:gradFill>
            <a:ln w="12700" cap="flat" cmpd="sng" algn="ctr">
              <a:solidFill>
                <a:schemeClr val="tx1"/>
              </a:solidFill>
              <a:prstDash val="solid"/>
              <a:round/>
              <a:headEnd type="none" w="med" len="med"/>
              <a:tailEnd type="none" w="med" len="med"/>
            </a:ln>
            <a:effectLst/>
          </p:spPr>
          <p:txBody>
            <a:bodyPr lIns="90000" tIns="46800" rIns="90000" bIns="46800" anchor="ctr" anchorCtr="1"/>
            <a:lstStyle/>
            <a:p>
              <a:pPr>
                <a:defRPr/>
              </a:pPr>
              <a:endParaRPr lang="ja-JP" altLang="en-US" sz="1600" dirty="0">
                <a:solidFill>
                  <a:srgbClr val="FFFF66"/>
                </a:solidFill>
                <a:latin typeface="HGP創英角ｺﾞｼｯｸUB" pitchFamily="50" charset="-128"/>
                <a:ea typeface="HGP創英角ｺﾞｼｯｸUB" pitchFamily="50" charset="-128"/>
              </a:endParaRPr>
            </a:p>
          </p:txBody>
        </p:sp>
        <p:sp>
          <p:nvSpPr>
            <p:cNvPr id="38" name="星 12 37"/>
            <p:cNvSpPr>
              <a:spLocks noChangeAspect="1"/>
            </p:cNvSpPr>
            <p:nvPr/>
          </p:nvSpPr>
          <p:spPr bwMode="auto">
            <a:xfrm>
              <a:off x="5029872" y="2996952"/>
              <a:ext cx="268941" cy="262471"/>
            </a:xfrm>
            <a:prstGeom prst="star12">
              <a:avLst/>
            </a:prstGeom>
            <a:gradFill flip="none" rotWithShape="1">
              <a:gsLst>
                <a:gs pos="0">
                  <a:srgbClr val="FFF200"/>
                </a:gs>
                <a:gs pos="45000">
                  <a:srgbClr val="FF7A00"/>
                </a:gs>
                <a:gs pos="70000">
                  <a:srgbClr val="FF0300"/>
                </a:gs>
                <a:gs pos="100000">
                  <a:srgbClr val="4D0808"/>
                </a:gs>
              </a:gsLst>
              <a:lin ang="5400000" scaled="0"/>
              <a:tileRect/>
            </a:gradFill>
            <a:ln w="12700" cap="flat" cmpd="sng" algn="ctr">
              <a:solidFill>
                <a:schemeClr val="tx1"/>
              </a:solidFill>
              <a:prstDash val="solid"/>
              <a:round/>
              <a:headEnd type="none" w="med" len="med"/>
              <a:tailEnd type="none" w="med" len="med"/>
            </a:ln>
            <a:effectLst/>
          </p:spPr>
          <p:txBody>
            <a:bodyPr lIns="90000" tIns="46800" rIns="90000" bIns="46800" anchor="ctr" anchorCtr="1"/>
            <a:lstStyle/>
            <a:p>
              <a:pPr>
                <a:defRPr/>
              </a:pPr>
              <a:endParaRPr lang="ja-JP" altLang="en-US" sz="1600" dirty="0">
                <a:solidFill>
                  <a:srgbClr val="FFFF66"/>
                </a:solidFill>
                <a:latin typeface="HGP創英角ｺﾞｼｯｸUB" pitchFamily="50" charset="-128"/>
                <a:ea typeface="HGP創英角ｺﾞｼｯｸUB" pitchFamily="50" charset="-128"/>
              </a:endParaRPr>
            </a:p>
          </p:txBody>
        </p:sp>
        <p:sp>
          <p:nvSpPr>
            <p:cNvPr id="39" name="星 12 38"/>
            <p:cNvSpPr>
              <a:spLocks noChangeAspect="1"/>
            </p:cNvSpPr>
            <p:nvPr/>
          </p:nvSpPr>
          <p:spPr bwMode="auto">
            <a:xfrm>
              <a:off x="6376758" y="2344800"/>
              <a:ext cx="268941" cy="262471"/>
            </a:xfrm>
            <a:prstGeom prst="star12">
              <a:avLst/>
            </a:prstGeom>
            <a:gradFill flip="none" rotWithShape="1">
              <a:gsLst>
                <a:gs pos="0">
                  <a:srgbClr val="FFF200"/>
                </a:gs>
                <a:gs pos="45000">
                  <a:srgbClr val="FF7A00"/>
                </a:gs>
                <a:gs pos="70000">
                  <a:srgbClr val="FF0300"/>
                </a:gs>
                <a:gs pos="100000">
                  <a:srgbClr val="4D0808"/>
                </a:gs>
              </a:gsLst>
              <a:lin ang="5400000" scaled="0"/>
              <a:tileRect/>
            </a:gradFill>
            <a:ln w="12700" cap="flat" cmpd="sng" algn="ctr">
              <a:solidFill>
                <a:schemeClr val="tx1"/>
              </a:solidFill>
              <a:prstDash val="solid"/>
              <a:round/>
              <a:headEnd type="none" w="med" len="med"/>
              <a:tailEnd type="none" w="med" len="med"/>
            </a:ln>
            <a:effectLst/>
          </p:spPr>
          <p:txBody>
            <a:bodyPr lIns="90000" tIns="46800" rIns="90000" bIns="46800" anchor="ctr" anchorCtr="1"/>
            <a:lstStyle/>
            <a:p>
              <a:pPr>
                <a:defRPr/>
              </a:pPr>
              <a:endParaRPr lang="ja-JP" altLang="en-US" sz="1600" dirty="0">
                <a:solidFill>
                  <a:srgbClr val="FFFF66"/>
                </a:solidFill>
                <a:latin typeface="HGP創英角ｺﾞｼｯｸUB" pitchFamily="50" charset="-128"/>
                <a:ea typeface="HGP創英角ｺﾞｼｯｸUB" pitchFamily="50" charset="-128"/>
              </a:endParaRPr>
            </a:p>
          </p:txBody>
        </p:sp>
        <p:sp>
          <p:nvSpPr>
            <p:cNvPr id="40" name="星 12 39"/>
            <p:cNvSpPr>
              <a:spLocks noChangeAspect="1"/>
            </p:cNvSpPr>
            <p:nvPr/>
          </p:nvSpPr>
          <p:spPr bwMode="auto">
            <a:xfrm>
              <a:off x="5723648" y="3206099"/>
              <a:ext cx="232606" cy="253133"/>
            </a:xfrm>
            <a:prstGeom prst="star12">
              <a:avLst/>
            </a:prstGeom>
            <a:pattFill prst="pct5">
              <a:fgClr>
                <a:srgbClr val="7030A0"/>
              </a:fgClr>
              <a:bgClr>
                <a:schemeClr val="bg1"/>
              </a:bgClr>
            </a:pattFill>
            <a:ln w="44450" cap="flat" cmpd="sng" algn="ctr">
              <a:solidFill>
                <a:srgbClr val="FF0000"/>
              </a:solidFill>
              <a:prstDash val="dashDot"/>
              <a:round/>
              <a:headEnd type="none" w="med" len="med"/>
              <a:tailEnd type="non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sp>
          <p:nvSpPr>
            <p:cNvPr id="41" name="星 12 40"/>
            <p:cNvSpPr>
              <a:spLocks noChangeAspect="1"/>
            </p:cNvSpPr>
            <p:nvPr/>
          </p:nvSpPr>
          <p:spPr bwMode="auto">
            <a:xfrm>
              <a:off x="7987497" y="1916974"/>
              <a:ext cx="232606" cy="253133"/>
            </a:xfrm>
            <a:prstGeom prst="star12">
              <a:avLst/>
            </a:prstGeom>
            <a:pattFill prst="pct5">
              <a:fgClr>
                <a:srgbClr val="7030A0"/>
              </a:fgClr>
              <a:bgClr>
                <a:schemeClr val="bg1"/>
              </a:bgClr>
            </a:pattFill>
            <a:ln w="44450" cap="flat" cmpd="sng" algn="ctr">
              <a:solidFill>
                <a:srgbClr val="FF0000"/>
              </a:solidFill>
              <a:prstDash val="dashDot"/>
              <a:round/>
              <a:headEnd type="none" w="med" len="med"/>
              <a:tailEnd type="non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sp>
          <p:nvSpPr>
            <p:cNvPr id="42" name="星 12 41"/>
            <p:cNvSpPr>
              <a:spLocks noChangeAspect="1"/>
            </p:cNvSpPr>
            <p:nvPr/>
          </p:nvSpPr>
          <p:spPr bwMode="auto">
            <a:xfrm>
              <a:off x="5823537" y="2039476"/>
              <a:ext cx="232606" cy="253133"/>
            </a:xfrm>
            <a:prstGeom prst="star12">
              <a:avLst/>
            </a:prstGeom>
            <a:pattFill prst="pct5">
              <a:fgClr>
                <a:srgbClr val="7030A0"/>
              </a:fgClr>
              <a:bgClr>
                <a:schemeClr val="bg1"/>
              </a:bgClr>
            </a:pattFill>
            <a:ln w="44450" cap="flat" cmpd="sng" algn="ctr">
              <a:solidFill>
                <a:srgbClr val="FF0000"/>
              </a:solidFill>
              <a:prstDash val="dashDot"/>
              <a:round/>
              <a:headEnd type="none" w="med" len="med"/>
              <a:tailEnd type="non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sp>
          <p:nvSpPr>
            <p:cNvPr id="43" name="星 12 42"/>
            <p:cNvSpPr>
              <a:spLocks noChangeAspect="1"/>
            </p:cNvSpPr>
            <p:nvPr/>
          </p:nvSpPr>
          <p:spPr bwMode="auto">
            <a:xfrm>
              <a:off x="4402263" y="3651434"/>
              <a:ext cx="232606" cy="253133"/>
            </a:xfrm>
            <a:prstGeom prst="star12">
              <a:avLst/>
            </a:prstGeom>
            <a:pattFill prst="pct5">
              <a:fgClr>
                <a:srgbClr val="7030A0"/>
              </a:fgClr>
              <a:bgClr>
                <a:schemeClr val="bg1"/>
              </a:bgClr>
            </a:pattFill>
            <a:ln w="44450" cap="flat" cmpd="sng" algn="ctr">
              <a:solidFill>
                <a:srgbClr val="7030A0"/>
              </a:solidFill>
              <a:prstDash val="dashDot"/>
              <a:round/>
              <a:headEnd type="none" w="med" len="med"/>
              <a:tailEnd type="non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sp>
          <p:nvSpPr>
            <p:cNvPr id="44" name="星 12 43"/>
            <p:cNvSpPr>
              <a:spLocks noChangeAspect="1"/>
            </p:cNvSpPr>
            <p:nvPr/>
          </p:nvSpPr>
          <p:spPr bwMode="auto">
            <a:xfrm>
              <a:off x="6577559" y="3040902"/>
              <a:ext cx="232606" cy="253133"/>
            </a:xfrm>
            <a:prstGeom prst="star12">
              <a:avLst/>
            </a:prstGeom>
            <a:pattFill prst="pct5">
              <a:fgClr>
                <a:srgbClr val="7030A0"/>
              </a:fgClr>
              <a:bgClr>
                <a:schemeClr val="bg1"/>
              </a:bgClr>
            </a:pattFill>
            <a:ln w="44450" cap="flat" cmpd="sng" algn="ctr">
              <a:solidFill>
                <a:srgbClr val="7030A0"/>
              </a:solidFill>
              <a:prstDash val="dashDot"/>
              <a:round/>
              <a:headEnd type="none" w="med" len="med"/>
              <a:tailEnd type="non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sp>
          <p:nvSpPr>
            <p:cNvPr id="45" name="星 12 44"/>
            <p:cNvSpPr>
              <a:spLocks noChangeAspect="1"/>
            </p:cNvSpPr>
            <p:nvPr/>
          </p:nvSpPr>
          <p:spPr bwMode="auto">
            <a:xfrm>
              <a:off x="8101514" y="3148952"/>
              <a:ext cx="232606" cy="253133"/>
            </a:xfrm>
            <a:prstGeom prst="star12">
              <a:avLst/>
            </a:prstGeom>
            <a:pattFill prst="pct5">
              <a:fgClr>
                <a:srgbClr val="7030A0"/>
              </a:fgClr>
              <a:bgClr>
                <a:schemeClr val="bg1"/>
              </a:bgClr>
            </a:pattFill>
            <a:ln w="44450" cap="flat" cmpd="sng" algn="ctr">
              <a:solidFill>
                <a:srgbClr val="7030A0"/>
              </a:solidFill>
              <a:prstDash val="dashDot"/>
              <a:round/>
              <a:headEnd type="none" w="med" len="med"/>
              <a:tailEnd type="non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sp>
          <p:nvSpPr>
            <p:cNvPr id="46" name="星 12 45"/>
            <p:cNvSpPr>
              <a:spLocks noChangeAspect="1"/>
            </p:cNvSpPr>
            <p:nvPr/>
          </p:nvSpPr>
          <p:spPr bwMode="auto">
            <a:xfrm>
              <a:off x="3101512" y="3036152"/>
              <a:ext cx="275518" cy="299832"/>
            </a:xfrm>
            <a:prstGeom prst="star12">
              <a:avLst/>
            </a:prstGeom>
            <a:pattFill prst="pct5">
              <a:fgClr>
                <a:srgbClr val="7030A0"/>
              </a:fgClr>
              <a:bgClr>
                <a:schemeClr val="bg1"/>
              </a:bgClr>
            </a:pattFill>
            <a:ln w="44450" cap="flat" cmpd="sng" algn="ctr">
              <a:solidFill>
                <a:srgbClr val="7030A0"/>
              </a:solidFill>
              <a:prstDash val="dashDot"/>
              <a:round/>
              <a:headEnd type="none" w="med" len="med"/>
              <a:tailEnd type="non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grpSp>
      <p:sp>
        <p:nvSpPr>
          <p:cNvPr id="143" name="正方形/長方形 142"/>
          <p:cNvSpPr/>
          <p:nvPr/>
        </p:nvSpPr>
        <p:spPr>
          <a:xfrm>
            <a:off x="107504" y="2543057"/>
            <a:ext cx="1584176" cy="666804"/>
          </a:xfrm>
          <a:prstGeom prst="rect">
            <a:avLst/>
          </a:prstGeom>
          <a:solidFill>
            <a:srgbClr val="00B050"/>
          </a:solidFill>
          <a:ln>
            <a:solidFill>
              <a:schemeClr val="tx1">
                <a:lumMod val="75000"/>
                <a:lumOff val="25000"/>
              </a:schemeClr>
            </a:solidFill>
          </a:ln>
        </p:spPr>
        <p:style>
          <a:lnRef idx="0">
            <a:schemeClr val="accent1"/>
          </a:lnRef>
          <a:fillRef idx="3">
            <a:schemeClr val="accent1"/>
          </a:fillRef>
          <a:effectRef idx="3">
            <a:schemeClr val="accent1"/>
          </a:effectRef>
          <a:fontRef idx="minor">
            <a:schemeClr val="lt1"/>
          </a:fontRef>
        </p:style>
        <p:txBody>
          <a:bodyPr anchor="ctr" anchorCtr="1"/>
          <a:lstStyle/>
          <a:p>
            <a:pPr algn="ctr">
              <a:defRPr/>
            </a:pPr>
            <a:r>
              <a:rPr kumimoji="0" lang="en-US" altLang="ja-JP" sz="1200" b="1" dirty="0" err="1" smtClean="0">
                <a:latin typeface="HGP創英角ｺﾞｼｯｸUB" pitchFamily="50" charset="-128"/>
                <a:ea typeface="HGP創英角ｺﾞｼｯｸUB" pitchFamily="50" charset="-128"/>
              </a:rPr>
              <a:t>Hotate</a:t>
            </a:r>
            <a:r>
              <a:rPr kumimoji="0" lang="en-US" altLang="ja-JP" sz="1200" b="1" dirty="0" smtClean="0">
                <a:latin typeface="HGP創英角ｺﾞｼｯｸUB" pitchFamily="50" charset="-128"/>
                <a:ea typeface="HGP創英角ｺﾞｼｯｸUB" pitchFamily="50" charset="-128"/>
              </a:rPr>
              <a:t> Powder</a:t>
            </a:r>
            <a:r>
              <a:rPr kumimoji="0" lang="ja-JP" altLang="en-US" sz="1200" b="1" dirty="0" smtClean="0">
                <a:latin typeface="HGP創英角ｺﾞｼｯｸUB" pitchFamily="50" charset="-128"/>
                <a:ea typeface="HGP創英角ｺﾞｼｯｸUB" pitchFamily="50" charset="-128"/>
              </a:rPr>
              <a:t>配合</a:t>
            </a:r>
            <a:endParaRPr kumimoji="0" lang="ja-JP" altLang="en-US" sz="1200" b="1" dirty="0">
              <a:latin typeface="HGP創英角ｺﾞｼｯｸUB" pitchFamily="50" charset="-128"/>
              <a:ea typeface="HGP創英角ｺﾞｼｯｸUB" pitchFamily="50" charset="-128"/>
            </a:endParaRPr>
          </a:p>
          <a:p>
            <a:pPr algn="ctr">
              <a:defRPr/>
            </a:pPr>
            <a:r>
              <a:rPr kumimoji="0" lang="ja-JP" altLang="en-US" sz="1200" b="1" dirty="0" smtClean="0">
                <a:latin typeface="HGP創英角ｺﾞｼｯｸUB" pitchFamily="50" charset="-128"/>
                <a:ea typeface="HGP創英角ｺﾞｼｯｸUB" pitchFamily="50" charset="-128"/>
              </a:rPr>
              <a:t>抗菌・消臭             合成皮革靴</a:t>
            </a:r>
            <a:endParaRPr kumimoji="0" lang="ja-JP" altLang="en-US" sz="1200" b="1" dirty="0">
              <a:latin typeface="HGP創英角ｺﾞｼｯｸUB" pitchFamily="50" charset="-128"/>
              <a:ea typeface="HGP創英角ｺﾞｼｯｸUB" pitchFamily="50" charset="-128"/>
            </a:endParaRPr>
          </a:p>
        </p:txBody>
      </p:sp>
      <p:sp>
        <p:nvSpPr>
          <p:cNvPr id="144" name="Text Box 255"/>
          <p:cNvSpPr txBox="1">
            <a:spLocks noChangeArrowheads="1"/>
          </p:cNvSpPr>
          <p:nvPr/>
        </p:nvSpPr>
        <p:spPr bwMode="auto">
          <a:xfrm>
            <a:off x="894151" y="3408656"/>
            <a:ext cx="1367682" cy="523220"/>
          </a:xfrm>
          <a:prstGeom prst="rect">
            <a:avLst/>
          </a:prstGeom>
          <a:noFill/>
          <a:ln w="9525" algn="ctr">
            <a:noFill/>
            <a:miter lim="800000"/>
            <a:headEnd/>
            <a:tailEnd/>
          </a:ln>
        </p:spPr>
        <p:txBody>
          <a:bodyPr wrap="none">
            <a:spAutoFit/>
          </a:bodyPr>
          <a:lstStyle/>
          <a:p>
            <a:r>
              <a:rPr kumimoji="0" lang="ja-JP" altLang="en-US" sz="1400" dirty="0">
                <a:latin typeface="HGP創英角ｺﾞｼｯｸUB" pitchFamily="50" charset="-128"/>
                <a:ea typeface="HGP創英角ｺﾞｼｯｸUB" pitchFamily="50" charset="-128"/>
              </a:rPr>
              <a:t>抗菌成分の　→</a:t>
            </a:r>
          </a:p>
          <a:p>
            <a:r>
              <a:rPr lang="ja-JP" altLang="en-US" sz="1400" dirty="0">
                <a:latin typeface="HGP創英角ｺﾞｼｯｸUB" pitchFamily="50" charset="-128"/>
                <a:ea typeface="HGP創英角ｺﾞｼｯｸUB" pitchFamily="50" charset="-128"/>
              </a:rPr>
              <a:t>　　　 （</a:t>
            </a:r>
            <a:r>
              <a:rPr kumimoji="0" lang="en-US" altLang="ja-JP" sz="1400" b="1" dirty="0"/>
              <a:t>OH</a:t>
            </a:r>
            <a:r>
              <a:rPr kumimoji="0" lang="en-US" altLang="ja-JP" sz="1400" b="1" baseline="30000" dirty="0"/>
              <a:t>−</a:t>
            </a:r>
            <a:r>
              <a:rPr lang="ja-JP" altLang="en-US" sz="1400" dirty="0">
                <a:latin typeface="HGP創英角ｺﾞｼｯｸUB" pitchFamily="50" charset="-128"/>
                <a:ea typeface="HGP創英角ｺﾞｼｯｸUB" pitchFamily="50" charset="-128"/>
              </a:rPr>
              <a:t>）</a:t>
            </a:r>
            <a:endParaRPr kumimoji="0" lang="ja-JP" altLang="en-US" sz="1400" dirty="0">
              <a:latin typeface="HGP創英角ｺﾞｼｯｸUB" pitchFamily="50" charset="-128"/>
              <a:ea typeface="HGP創英角ｺﾞｼｯｸUB" pitchFamily="50" charset="-128"/>
            </a:endParaRPr>
          </a:p>
        </p:txBody>
      </p:sp>
      <p:grpSp>
        <p:nvGrpSpPr>
          <p:cNvPr id="145" name="グループ化 364"/>
          <p:cNvGrpSpPr>
            <a:grpSpLocks/>
          </p:cNvGrpSpPr>
          <p:nvPr/>
        </p:nvGrpSpPr>
        <p:grpSpPr bwMode="auto">
          <a:xfrm>
            <a:off x="2346980" y="3425972"/>
            <a:ext cx="369887" cy="1100137"/>
            <a:chOff x="2623629" y="3013660"/>
            <a:chExt cx="198946" cy="512757"/>
          </a:xfrm>
        </p:grpSpPr>
        <p:grpSp>
          <p:nvGrpSpPr>
            <p:cNvPr id="146" name="グループ化 365"/>
            <p:cNvGrpSpPr>
              <a:grpSpLocks/>
            </p:cNvGrpSpPr>
            <p:nvPr/>
          </p:nvGrpSpPr>
          <p:grpSpPr bwMode="auto">
            <a:xfrm>
              <a:off x="2645780" y="3134087"/>
              <a:ext cx="176795" cy="392330"/>
              <a:chOff x="578781" y="3221614"/>
              <a:chExt cx="303213" cy="589562"/>
            </a:xfrm>
          </p:grpSpPr>
          <p:sp>
            <p:nvSpPr>
              <p:cNvPr id="148" name="円弧 147"/>
              <p:cNvSpPr/>
              <p:nvPr/>
            </p:nvSpPr>
            <p:spPr bwMode="auto">
              <a:xfrm>
                <a:off x="586186" y="3508746"/>
                <a:ext cx="289950" cy="302430"/>
              </a:xfrm>
              <a:prstGeom prst="arc">
                <a:avLst>
                  <a:gd name="adj1" fmla="val 16200000"/>
                  <a:gd name="adj2" fmla="val 4627864"/>
                </a:avLst>
              </a:prstGeom>
              <a:noFill/>
              <a:ln w="12700" cap="flat" cmpd="sng" algn="ctr">
                <a:solidFill>
                  <a:srgbClr val="FF0000"/>
                </a:solidFill>
                <a:prstDash val="solid"/>
                <a:round/>
                <a:headEnd type="non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149" name="円弧 148"/>
              <p:cNvSpPr/>
              <p:nvPr/>
            </p:nvSpPr>
            <p:spPr bwMode="auto">
              <a:xfrm rot="5400000" flipV="1">
                <a:off x="585886" y="3214861"/>
                <a:ext cx="289088" cy="303129"/>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grpSp>
        <p:sp>
          <p:nvSpPr>
            <p:cNvPr id="147"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cxnSp>
        <p:nvCxnSpPr>
          <p:cNvPr id="150" name="直線コネクタ 1562"/>
          <p:cNvCxnSpPr>
            <a:cxnSpLocks noChangeShapeType="1"/>
          </p:cNvCxnSpPr>
          <p:nvPr/>
        </p:nvCxnSpPr>
        <p:spPr bwMode="auto">
          <a:xfrm flipV="1">
            <a:off x="1958265" y="4080518"/>
            <a:ext cx="554856" cy="300832"/>
          </a:xfrm>
          <a:prstGeom prst="line">
            <a:avLst/>
          </a:prstGeom>
          <a:noFill/>
          <a:ln w="12700" algn="ctr">
            <a:solidFill>
              <a:srgbClr val="FF0000"/>
            </a:solidFill>
            <a:round/>
            <a:headEnd/>
            <a:tailEnd/>
          </a:ln>
        </p:spPr>
      </p:cxnSp>
      <p:sp>
        <p:nvSpPr>
          <p:cNvPr id="151" name="Text Box 255"/>
          <p:cNvSpPr txBox="1">
            <a:spLocks noChangeArrowheads="1"/>
          </p:cNvSpPr>
          <p:nvPr/>
        </p:nvSpPr>
        <p:spPr bwMode="auto">
          <a:xfrm>
            <a:off x="241470" y="4048599"/>
            <a:ext cx="1716795" cy="52322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kumimoji="0" lang="ja-JP" altLang="en-US" sz="1400" b="1" dirty="0">
                <a:latin typeface="HGP創英角ｺﾞｼｯｸUB" pitchFamily="50" charset="-128"/>
                <a:ea typeface="HGP創英角ｺﾞｼｯｸUB" pitchFamily="50" charset="-128"/>
              </a:rPr>
              <a:t>この現象が</a:t>
            </a:r>
            <a:endParaRPr kumimoji="0" lang="en-US" altLang="ja-JP" sz="1400" b="1" dirty="0">
              <a:latin typeface="HGP創英角ｺﾞｼｯｸUB" pitchFamily="50" charset="-128"/>
              <a:ea typeface="HGP創英角ｺﾞｼｯｸUB" pitchFamily="50" charset="-128"/>
            </a:endParaRPr>
          </a:p>
          <a:p>
            <a:pPr algn="ctr">
              <a:defRPr/>
            </a:pPr>
            <a:r>
              <a:rPr kumimoji="0" lang="ja-JP" altLang="en-US" sz="1400" b="1" dirty="0">
                <a:latin typeface="HGP創英角ｺﾞｼｯｸUB" pitchFamily="50" charset="-128"/>
                <a:ea typeface="HGP創英角ｺﾞｼｯｸUB" pitchFamily="50" charset="-128"/>
              </a:rPr>
              <a:t>「ブリードアウト」</a:t>
            </a:r>
          </a:p>
        </p:txBody>
      </p:sp>
      <p:grpSp>
        <p:nvGrpSpPr>
          <p:cNvPr id="152" name="グループ化 1140"/>
          <p:cNvGrpSpPr>
            <a:grpSpLocks/>
          </p:cNvGrpSpPr>
          <p:nvPr/>
        </p:nvGrpSpPr>
        <p:grpSpPr bwMode="auto">
          <a:xfrm>
            <a:off x="819532" y="4569570"/>
            <a:ext cx="1952271" cy="339054"/>
            <a:chOff x="2143576" y="6099089"/>
            <a:chExt cx="946929" cy="164650"/>
          </a:xfrm>
        </p:grpSpPr>
        <p:sp>
          <p:nvSpPr>
            <p:cNvPr id="153" name="Oval 252"/>
            <p:cNvSpPr>
              <a:spLocks noChangeArrowheads="1"/>
            </p:cNvSpPr>
            <p:nvPr/>
          </p:nvSpPr>
          <p:spPr bwMode="auto">
            <a:xfrm>
              <a:off x="2946043" y="6099089"/>
              <a:ext cx="144462" cy="144462"/>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sz="1400"/>
            </a:p>
          </p:txBody>
        </p:sp>
        <p:sp>
          <p:nvSpPr>
            <p:cNvPr id="154" name="Text Box 255"/>
            <p:cNvSpPr txBox="1">
              <a:spLocks noChangeArrowheads="1"/>
            </p:cNvSpPr>
            <p:nvPr/>
          </p:nvSpPr>
          <p:spPr bwMode="auto">
            <a:xfrm>
              <a:off x="2143576" y="6129224"/>
              <a:ext cx="801779" cy="134515"/>
            </a:xfrm>
            <a:prstGeom prst="rect">
              <a:avLst/>
            </a:prstGeom>
            <a:noFill/>
            <a:ln w="9525" algn="ctr">
              <a:noFill/>
              <a:miter lim="800000"/>
              <a:headEnd/>
              <a:tailEnd/>
            </a:ln>
          </p:spPr>
          <p:txBody>
            <a:bodyPr wrap="none">
              <a:spAutoFit/>
            </a:bodyPr>
            <a:lstStyle/>
            <a:p>
              <a:r>
                <a:rPr kumimoji="0" lang="ja-JP" altLang="en-US" sz="1200" dirty="0" smtClean="0">
                  <a:latin typeface="HGP創英角ｺﾞｼｯｸUB" pitchFamily="50" charset="-128"/>
                  <a:ea typeface="HGP創英角ｺﾞｼｯｸUB" pitchFamily="50" charset="-128"/>
                </a:rPr>
                <a:t>ホタテパウダー「粒子→</a:t>
              </a:r>
              <a:endParaRPr kumimoji="0" lang="ja-JP" altLang="en-US" sz="1200" dirty="0">
                <a:latin typeface="HGP創英角ｺﾞｼｯｸUB" pitchFamily="50" charset="-128"/>
                <a:ea typeface="HGP創英角ｺﾞｼｯｸUB" pitchFamily="50" charset="-128"/>
              </a:endParaRPr>
            </a:p>
          </p:txBody>
        </p:sp>
      </p:grpSp>
      <p:sp>
        <p:nvSpPr>
          <p:cNvPr id="155" name="Text Box 255"/>
          <p:cNvSpPr txBox="1">
            <a:spLocks noChangeArrowheads="1"/>
          </p:cNvSpPr>
          <p:nvPr/>
        </p:nvSpPr>
        <p:spPr bwMode="auto">
          <a:xfrm>
            <a:off x="22917" y="4862955"/>
            <a:ext cx="2567883" cy="246221"/>
          </a:xfrm>
          <a:prstGeom prst="rect">
            <a:avLst/>
          </a:prstGeom>
          <a:noFill/>
          <a:ln w="9525" algn="ctr">
            <a:noFill/>
            <a:miter lim="800000"/>
            <a:headEnd/>
            <a:tailEnd/>
          </a:ln>
        </p:spPr>
        <p:txBody>
          <a:bodyPr wrap="square">
            <a:spAutoFit/>
          </a:bodyPr>
          <a:lstStyle/>
          <a:p>
            <a:r>
              <a:rPr lang="ja-JP" altLang="en-US" sz="1000" dirty="0">
                <a:latin typeface="HGP創英角ｺﾞｼｯｸUB" pitchFamily="50" charset="-128"/>
                <a:ea typeface="HGP創英角ｺﾞｼｯｸUB" pitchFamily="50" charset="-128"/>
              </a:rPr>
              <a:t>ホタテパウダーに</a:t>
            </a:r>
            <a:r>
              <a:rPr kumimoji="0" lang="ja-JP" altLang="en-US" sz="1000" dirty="0" smtClean="0">
                <a:latin typeface="HGP創英角ｺﾞｼｯｸUB" pitchFamily="50" charset="-128"/>
                <a:ea typeface="HGP創英角ｺﾞｼｯｸUB" pitchFamily="50" charset="-128"/>
              </a:rPr>
              <a:t>より分解された菌類→</a:t>
            </a:r>
            <a:endParaRPr kumimoji="0" lang="ja-JP" altLang="en-US" sz="1000" dirty="0">
              <a:latin typeface="HGP創英角ｺﾞｼｯｸUB" pitchFamily="50" charset="-128"/>
              <a:ea typeface="HGP創英角ｺﾞｼｯｸUB" pitchFamily="50" charset="-128"/>
            </a:endParaRPr>
          </a:p>
        </p:txBody>
      </p:sp>
      <p:sp>
        <p:nvSpPr>
          <p:cNvPr id="156" name="星 12 155"/>
          <p:cNvSpPr>
            <a:spLocks noChangeAspect="1"/>
          </p:cNvSpPr>
          <p:nvPr/>
        </p:nvSpPr>
        <p:spPr bwMode="auto">
          <a:xfrm>
            <a:off x="2483768" y="4903375"/>
            <a:ext cx="232606" cy="253133"/>
          </a:xfrm>
          <a:prstGeom prst="star12">
            <a:avLst/>
          </a:prstGeom>
          <a:pattFill prst="pct5">
            <a:fgClr>
              <a:srgbClr val="7030A0"/>
            </a:fgClr>
            <a:bgClr>
              <a:schemeClr val="bg1"/>
            </a:bgClr>
          </a:pattFill>
          <a:ln w="44450" cap="flat" cmpd="sng" algn="ctr">
            <a:solidFill>
              <a:srgbClr val="FF0000"/>
            </a:solidFill>
            <a:prstDash val="dashDot"/>
            <a:round/>
            <a:headEnd type="none" w="med" len="med"/>
            <a:tailEnd type="non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sp>
        <p:nvSpPr>
          <p:cNvPr id="157" name="Text Box 255"/>
          <p:cNvSpPr txBox="1">
            <a:spLocks noChangeArrowheads="1"/>
          </p:cNvSpPr>
          <p:nvPr/>
        </p:nvSpPr>
        <p:spPr bwMode="auto">
          <a:xfrm>
            <a:off x="-103139" y="5166246"/>
            <a:ext cx="2645275" cy="276999"/>
          </a:xfrm>
          <a:prstGeom prst="rect">
            <a:avLst/>
          </a:prstGeom>
          <a:noFill/>
          <a:ln w="9525" algn="ctr">
            <a:noFill/>
            <a:miter lim="800000"/>
            <a:headEnd/>
            <a:tailEnd/>
          </a:ln>
        </p:spPr>
        <p:txBody>
          <a:bodyPr wrap="none">
            <a:spAutoFit/>
          </a:bodyPr>
          <a:lstStyle/>
          <a:p>
            <a:r>
              <a:rPr lang="ja-JP" altLang="en-US" sz="1050" dirty="0">
                <a:latin typeface="HGP創英角ｺﾞｼｯｸUB" pitchFamily="50" charset="-128"/>
                <a:ea typeface="HGP創英角ｺﾞｼｯｸUB" pitchFamily="50" charset="-128"/>
              </a:rPr>
              <a:t>ホタテパウダーに</a:t>
            </a:r>
            <a:r>
              <a:rPr kumimoji="0" lang="ja-JP" altLang="en-US" sz="1050" dirty="0" smtClean="0">
                <a:latin typeface="HGP創英角ｺﾞｼｯｸUB" pitchFamily="50" charset="-128"/>
                <a:ea typeface="HGP創英角ｺﾞｼｯｸUB" pitchFamily="50" charset="-128"/>
              </a:rPr>
              <a:t>より分解された臭い分子</a:t>
            </a:r>
            <a:r>
              <a:rPr kumimoji="0" lang="ja-JP" altLang="en-US" sz="1200" dirty="0" smtClean="0">
                <a:latin typeface="HGP創英角ｺﾞｼｯｸUB" pitchFamily="50" charset="-128"/>
                <a:ea typeface="HGP創英角ｺﾞｼｯｸUB" pitchFamily="50" charset="-128"/>
              </a:rPr>
              <a:t>→</a:t>
            </a:r>
            <a:endParaRPr kumimoji="0" lang="ja-JP" altLang="en-US" sz="1200" dirty="0">
              <a:latin typeface="HGP創英角ｺﾞｼｯｸUB" pitchFamily="50" charset="-128"/>
              <a:ea typeface="HGP創英角ｺﾞｼｯｸUB" pitchFamily="50" charset="-128"/>
            </a:endParaRPr>
          </a:p>
        </p:txBody>
      </p:sp>
      <p:sp>
        <p:nvSpPr>
          <p:cNvPr id="158" name="星 12 157"/>
          <p:cNvSpPr>
            <a:spLocks noChangeAspect="1"/>
          </p:cNvSpPr>
          <p:nvPr/>
        </p:nvSpPr>
        <p:spPr bwMode="auto">
          <a:xfrm>
            <a:off x="2483768" y="5168439"/>
            <a:ext cx="232606" cy="253133"/>
          </a:xfrm>
          <a:prstGeom prst="star12">
            <a:avLst/>
          </a:prstGeom>
          <a:pattFill prst="pct5">
            <a:fgClr>
              <a:srgbClr val="7030A0"/>
            </a:fgClr>
            <a:bgClr>
              <a:schemeClr val="bg1"/>
            </a:bgClr>
          </a:pattFill>
          <a:ln w="44450" cap="flat" cmpd="sng" algn="ctr">
            <a:solidFill>
              <a:srgbClr val="7030A0"/>
            </a:solidFill>
            <a:prstDash val="dashDot"/>
            <a:round/>
            <a:headEnd type="none" w="med" len="med"/>
            <a:tailEnd type="non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sp>
        <p:nvSpPr>
          <p:cNvPr id="159" name="Text Box 255"/>
          <p:cNvSpPr txBox="1">
            <a:spLocks noChangeArrowheads="1"/>
          </p:cNvSpPr>
          <p:nvPr/>
        </p:nvSpPr>
        <p:spPr bwMode="auto">
          <a:xfrm>
            <a:off x="1763688" y="5416539"/>
            <a:ext cx="646331" cy="276999"/>
          </a:xfrm>
          <a:prstGeom prst="rect">
            <a:avLst/>
          </a:prstGeom>
          <a:noFill/>
          <a:ln w="9525" algn="ctr">
            <a:noFill/>
            <a:miter lim="800000"/>
            <a:headEnd/>
            <a:tailEnd/>
          </a:ln>
        </p:spPr>
        <p:txBody>
          <a:bodyPr wrap="none">
            <a:spAutoFit/>
          </a:bodyPr>
          <a:lstStyle/>
          <a:p>
            <a:r>
              <a:rPr kumimoji="0" lang="ja-JP" altLang="en-US" sz="1200" dirty="0">
                <a:latin typeface="HGP創英角ｺﾞｼｯｸUB" pitchFamily="50" charset="-128"/>
                <a:ea typeface="HGP創英角ｺﾞｼｯｸUB" pitchFamily="50" charset="-128"/>
              </a:rPr>
              <a:t>菌類</a:t>
            </a:r>
            <a:r>
              <a:rPr kumimoji="0" lang="ja-JP" altLang="en-US" sz="1200" dirty="0" smtClean="0">
                <a:latin typeface="HGP創英角ｺﾞｼｯｸUB" pitchFamily="50" charset="-128"/>
                <a:ea typeface="HGP創英角ｺﾞｼｯｸUB" pitchFamily="50" charset="-128"/>
              </a:rPr>
              <a:t>→</a:t>
            </a:r>
            <a:endParaRPr kumimoji="0" lang="ja-JP" altLang="en-US" sz="1200" dirty="0">
              <a:latin typeface="HGP創英角ｺﾞｼｯｸUB" pitchFamily="50" charset="-128"/>
              <a:ea typeface="HGP創英角ｺﾞｼｯｸUB" pitchFamily="50" charset="-128"/>
            </a:endParaRPr>
          </a:p>
        </p:txBody>
      </p:sp>
      <p:sp>
        <p:nvSpPr>
          <p:cNvPr id="160" name="星 12 159"/>
          <p:cNvSpPr>
            <a:spLocks noChangeAspect="1"/>
          </p:cNvSpPr>
          <p:nvPr/>
        </p:nvSpPr>
        <p:spPr bwMode="auto">
          <a:xfrm>
            <a:off x="2466575" y="5421971"/>
            <a:ext cx="283269" cy="236026"/>
          </a:xfrm>
          <a:prstGeom prst="star12">
            <a:avLst/>
          </a:prstGeom>
          <a:gradFill flip="none" rotWithShape="1">
            <a:gsLst>
              <a:gs pos="0">
                <a:srgbClr val="000082"/>
              </a:gs>
              <a:gs pos="30000">
                <a:srgbClr val="66008F"/>
              </a:gs>
              <a:gs pos="64999">
                <a:srgbClr val="BA0066"/>
              </a:gs>
              <a:gs pos="89999">
                <a:srgbClr val="FF0000"/>
              </a:gs>
              <a:gs pos="100000">
                <a:srgbClr val="FF8200"/>
              </a:gs>
            </a:gsLst>
            <a:lin ang="5400000" scaled="1"/>
            <a:tileRect/>
          </a:gradFill>
          <a:ln w="12700" cap="flat" cmpd="sng" algn="ctr">
            <a:solidFill>
              <a:schemeClr val="tx1"/>
            </a:solidFill>
            <a:prstDash val="solid"/>
            <a:round/>
            <a:headEnd type="none" w="med" len="med"/>
            <a:tailEnd type="none" w="med" len="med"/>
          </a:ln>
          <a:effectLst/>
        </p:spPr>
        <p:txBody>
          <a:bodyPr lIns="90000" tIns="46800" rIns="90000" bIns="46800" anchor="ctr" anchorCtr="1"/>
          <a:lstStyle/>
          <a:p>
            <a:pPr>
              <a:defRPr/>
            </a:pPr>
            <a:endParaRPr lang="ja-JP" altLang="en-US" sz="1600" dirty="0">
              <a:solidFill>
                <a:srgbClr val="FFFF66"/>
              </a:solidFill>
              <a:latin typeface="HGP創英角ｺﾞｼｯｸUB" pitchFamily="50" charset="-128"/>
              <a:ea typeface="HGP創英角ｺﾞｼｯｸUB" pitchFamily="50" charset="-128"/>
            </a:endParaRPr>
          </a:p>
        </p:txBody>
      </p:sp>
      <p:sp>
        <p:nvSpPr>
          <p:cNvPr id="161" name="Text Box 255"/>
          <p:cNvSpPr txBox="1">
            <a:spLocks noChangeArrowheads="1"/>
          </p:cNvSpPr>
          <p:nvPr/>
        </p:nvSpPr>
        <p:spPr bwMode="auto">
          <a:xfrm>
            <a:off x="1481171" y="5709150"/>
            <a:ext cx="942887" cy="276999"/>
          </a:xfrm>
          <a:prstGeom prst="rect">
            <a:avLst/>
          </a:prstGeom>
          <a:noFill/>
          <a:ln w="9525" algn="ctr">
            <a:noFill/>
            <a:miter lim="800000"/>
            <a:headEnd/>
            <a:tailEnd/>
          </a:ln>
        </p:spPr>
        <p:txBody>
          <a:bodyPr wrap="none">
            <a:spAutoFit/>
          </a:bodyPr>
          <a:lstStyle/>
          <a:p>
            <a:r>
              <a:rPr kumimoji="0" lang="ja-JP" altLang="en-US" sz="1200" dirty="0" smtClean="0">
                <a:latin typeface="HGP創英角ｺﾞｼｯｸUB" pitchFamily="50" charset="-128"/>
                <a:ea typeface="HGP創英角ｺﾞｼｯｸUB" pitchFamily="50" charset="-128"/>
              </a:rPr>
              <a:t>臭い分子→</a:t>
            </a:r>
            <a:endParaRPr kumimoji="0" lang="ja-JP" altLang="en-US" sz="1200" dirty="0">
              <a:latin typeface="HGP創英角ｺﾞｼｯｸUB" pitchFamily="50" charset="-128"/>
              <a:ea typeface="HGP創英角ｺﾞｼｯｸUB" pitchFamily="50" charset="-128"/>
            </a:endParaRPr>
          </a:p>
        </p:txBody>
      </p:sp>
      <p:sp>
        <p:nvSpPr>
          <p:cNvPr id="162" name="星 12 161"/>
          <p:cNvSpPr>
            <a:spLocks noChangeAspect="1"/>
          </p:cNvSpPr>
          <p:nvPr/>
        </p:nvSpPr>
        <p:spPr bwMode="auto">
          <a:xfrm>
            <a:off x="2465494" y="5706806"/>
            <a:ext cx="283269" cy="302848"/>
          </a:xfrm>
          <a:prstGeom prst="star12">
            <a:avLst/>
          </a:prstGeom>
          <a:gradFill flip="none" rotWithShape="1">
            <a:gsLst>
              <a:gs pos="0">
                <a:srgbClr val="FFF200"/>
              </a:gs>
              <a:gs pos="45000">
                <a:srgbClr val="FF7A00"/>
              </a:gs>
              <a:gs pos="70000">
                <a:srgbClr val="FF0300"/>
              </a:gs>
              <a:gs pos="100000">
                <a:srgbClr val="4D0808"/>
              </a:gs>
            </a:gsLst>
            <a:lin ang="5400000" scaled="0"/>
            <a:tileRect/>
          </a:gradFill>
          <a:ln w="12700" cap="flat" cmpd="sng" algn="ctr">
            <a:solidFill>
              <a:schemeClr val="tx1"/>
            </a:solidFill>
            <a:prstDash val="solid"/>
            <a:round/>
            <a:headEnd type="none" w="med" len="med"/>
            <a:tailEnd type="none" w="med" len="med"/>
          </a:ln>
          <a:effectLst/>
        </p:spPr>
        <p:txBody>
          <a:bodyPr lIns="90000" tIns="46800" rIns="90000" bIns="46800" anchor="ctr" anchorCtr="1"/>
          <a:lstStyle/>
          <a:p>
            <a:pPr>
              <a:defRPr/>
            </a:pPr>
            <a:endParaRPr lang="ja-JP" altLang="en-US" sz="1600" dirty="0">
              <a:solidFill>
                <a:srgbClr val="FFFF66"/>
              </a:solidFill>
              <a:latin typeface="HGP創英角ｺﾞｼｯｸUB" pitchFamily="50" charset="-128"/>
              <a:ea typeface="HGP創英角ｺﾞｼｯｸUB" pitchFamily="50" charset="-128"/>
            </a:endParaRPr>
          </a:p>
        </p:txBody>
      </p:sp>
      <p:sp>
        <p:nvSpPr>
          <p:cNvPr id="163" name="Text Box 255"/>
          <p:cNvSpPr txBox="1">
            <a:spLocks noChangeArrowheads="1"/>
          </p:cNvSpPr>
          <p:nvPr/>
        </p:nvSpPr>
        <p:spPr bwMode="auto">
          <a:xfrm>
            <a:off x="1013571" y="6040234"/>
            <a:ext cx="1608184" cy="276999"/>
          </a:xfrm>
          <a:prstGeom prst="rect">
            <a:avLst/>
          </a:prstGeom>
          <a:noFill/>
          <a:ln w="9525" algn="ctr">
            <a:noFill/>
            <a:miter lim="800000"/>
            <a:headEnd/>
            <a:tailEnd/>
          </a:ln>
        </p:spPr>
        <p:txBody>
          <a:bodyPr wrap="square">
            <a:spAutoFit/>
          </a:bodyPr>
          <a:lstStyle/>
          <a:p>
            <a:r>
              <a:rPr kumimoji="0" lang="en-US" altLang="ja-JP" sz="1200" dirty="0" err="1" smtClean="0">
                <a:latin typeface="HGP創英角ｺﾞｼｯｸUB" pitchFamily="50" charset="-128"/>
                <a:ea typeface="HGP創英角ｺﾞｼｯｸUB" pitchFamily="50" charset="-128"/>
              </a:rPr>
              <a:t>HotatePowder</a:t>
            </a:r>
            <a:r>
              <a:rPr kumimoji="0" lang="ja-JP" altLang="en-US" sz="1200" dirty="0" smtClean="0">
                <a:latin typeface="HGP創英角ｺﾞｼｯｸUB" pitchFamily="50" charset="-128"/>
                <a:ea typeface="HGP創英角ｺﾞｼｯｸUB" pitchFamily="50" charset="-128"/>
              </a:rPr>
              <a:t> →</a:t>
            </a:r>
            <a:endParaRPr kumimoji="0" lang="ja-JP" altLang="en-US" sz="1200" dirty="0">
              <a:latin typeface="HGP創英角ｺﾞｼｯｸUB" pitchFamily="50" charset="-128"/>
              <a:ea typeface="HGP創英角ｺﾞｼｯｸUB" pitchFamily="50" charset="-128"/>
            </a:endParaRPr>
          </a:p>
        </p:txBody>
      </p:sp>
      <p:sp>
        <p:nvSpPr>
          <p:cNvPr id="164" name="Oval 252"/>
          <p:cNvSpPr>
            <a:spLocks noChangeArrowheads="1"/>
          </p:cNvSpPr>
          <p:nvPr/>
        </p:nvSpPr>
        <p:spPr bwMode="auto">
          <a:xfrm>
            <a:off x="2473456" y="6047223"/>
            <a:ext cx="261619" cy="266047"/>
          </a:xfrm>
          <a:prstGeom prst="ellipse">
            <a:avLst/>
          </a:prstGeom>
          <a:noFill/>
          <a:ln w="19050" algn="ctr">
            <a:solidFill>
              <a:schemeClr val="tx2">
                <a:lumMod val="75000"/>
              </a:schemeClr>
            </a:solidFill>
            <a:round/>
            <a:headEnd/>
            <a:tailEnd/>
          </a:ln>
        </p:spPr>
        <p:txBody>
          <a:bodyPr wrap="none" anchor="ctr"/>
          <a:lstStyle/>
          <a:p>
            <a:pPr algn="ctr"/>
            <a:endParaRPr kumimoji="0" lang="ja-JP" altLang="en-US" sz="1400"/>
          </a:p>
        </p:txBody>
      </p:sp>
      <p:pic>
        <p:nvPicPr>
          <p:cNvPr id="165" name="Picture 2" descr="C:\Users\響\Desktop\hyu-\PU断面図\200倍.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1927" y="2654310"/>
            <a:ext cx="2213936" cy="1289016"/>
          </a:xfrm>
          <a:prstGeom prst="rect">
            <a:avLst/>
          </a:prstGeom>
          <a:noFill/>
          <a:extLst>
            <a:ext uri="{909E8E84-426E-40DD-AFC4-6F175D3DCCD1}">
              <a14:hiddenFill xmlns:a14="http://schemas.microsoft.com/office/drawing/2010/main">
                <a:solidFill>
                  <a:srgbClr val="FFFFFF"/>
                </a:solidFill>
              </a14:hiddenFill>
            </a:ext>
          </a:extLst>
        </p:spPr>
      </p:pic>
      <p:sp>
        <p:nvSpPr>
          <p:cNvPr id="166" name="正方形/長方形 1549"/>
          <p:cNvSpPr>
            <a:spLocks noChangeArrowheads="1"/>
          </p:cNvSpPr>
          <p:nvPr/>
        </p:nvSpPr>
        <p:spPr bwMode="auto">
          <a:xfrm>
            <a:off x="3923928" y="2700670"/>
            <a:ext cx="831655" cy="276999"/>
          </a:xfrm>
          <a:prstGeom prst="rect">
            <a:avLst/>
          </a:prstGeom>
          <a:gradFill>
            <a:gsLst>
              <a:gs pos="0">
                <a:srgbClr val="7030A0"/>
              </a:gs>
              <a:gs pos="80000">
                <a:srgbClr val="7030A0"/>
              </a:gs>
              <a:gs pos="100000">
                <a:srgbClr val="7030A0"/>
              </a:gs>
            </a:gsLst>
          </a:gra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kumimoji="0" lang="ja-JP" altLang="en-US" sz="1200" b="1" dirty="0" smtClean="0">
                <a:solidFill>
                  <a:schemeClr val="bg1"/>
                </a:solidFill>
                <a:latin typeface="HGPｺﾞｼｯｸE" pitchFamily="50" charset="-128"/>
                <a:ea typeface="HGPｺﾞｼｯｸE" pitchFamily="50" charset="-128"/>
              </a:rPr>
              <a:t>表 面</a:t>
            </a:r>
            <a:endParaRPr kumimoji="0" lang="ja-JP" altLang="en-US" sz="1200" b="1" dirty="0">
              <a:solidFill>
                <a:schemeClr val="bg1"/>
              </a:solidFill>
              <a:latin typeface="HGPｺﾞｼｯｸE" pitchFamily="50" charset="-128"/>
              <a:ea typeface="HGPｺﾞｼｯｸE" pitchFamily="50" charset="-128"/>
            </a:endParaRPr>
          </a:p>
        </p:txBody>
      </p:sp>
      <p:sp>
        <p:nvSpPr>
          <p:cNvPr id="167" name="正方形/長方形 1549"/>
          <p:cNvSpPr>
            <a:spLocks noChangeArrowheads="1"/>
          </p:cNvSpPr>
          <p:nvPr/>
        </p:nvSpPr>
        <p:spPr bwMode="auto">
          <a:xfrm>
            <a:off x="3971929" y="3434516"/>
            <a:ext cx="783654" cy="276999"/>
          </a:xfrm>
          <a:prstGeom prst="rect">
            <a:avLst/>
          </a:prstGeom>
          <a:gradFill>
            <a:gsLst>
              <a:gs pos="0">
                <a:srgbClr val="7030A0"/>
              </a:gs>
              <a:gs pos="80000">
                <a:srgbClr val="7030A0"/>
              </a:gs>
              <a:gs pos="100000">
                <a:srgbClr val="7030A0"/>
              </a:gs>
            </a:gsLst>
          </a:gra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kumimoji="0" lang="ja-JP" altLang="en-US" sz="1200" b="1" dirty="0" smtClean="0">
                <a:solidFill>
                  <a:schemeClr val="bg1"/>
                </a:solidFill>
                <a:latin typeface="HGPｺﾞｼｯｸE" pitchFamily="50" charset="-128"/>
                <a:ea typeface="HGPｺﾞｼｯｸE" pitchFamily="50" charset="-128"/>
              </a:rPr>
              <a:t>断 面</a:t>
            </a:r>
            <a:endParaRPr kumimoji="0" lang="ja-JP" altLang="en-US" sz="1200" b="1" dirty="0">
              <a:solidFill>
                <a:schemeClr val="bg1"/>
              </a:solidFill>
              <a:latin typeface="HGPｺﾞｼｯｸE" pitchFamily="50" charset="-128"/>
              <a:ea typeface="HGPｺﾞｼｯｸE" pitchFamily="50" charset="-128"/>
            </a:endParaRPr>
          </a:p>
        </p:txBody>
      </p:sp>
      <p:sp>
        <p:nvSpPr>
          <p:cNvPr id="168" name="Text Box 255"/>
          <p:cNvSpPr txBox="1">
            <a:spLocks noChangeArrowheads="1"/>
          </p:cNvSpPr>
          <p:nvPr/>
        </p:nvSpPr>
        <p:spPr bwMode="auto">
          <a:xfrm>
            <a:off x="7258607" y="2912574"/>
            <a:ext cx="1628972" cy="307777"/>
          </a:xfrm>
          <a:prstGeom prst="rect">
            <a:avLst/>
          </a:prstGeom>
          <a:noFill/>
          <a:ln w="9525" algn="ctr">
            <a:noFill/>
            <a:miter lim="800000"/>
            <a:headEnd/>
            <a:tailEnd/>
          </a:ln>
        </p:spPr>
        <p:txBody>
          <a:bodyPr wrap="none">
            <a:spAutoFit/>
          </a:bodyPr>
          <a:lstStyle/>
          <a:p>
            <a:r>
              <a:rPr lang="ja-JP" altLang="en-US" sz="1400" dirty="0">
                <a:latin typeface="HGP創英角ｺﾞｼｯｸUB" pitchFamily="50" charset="-128"/>
                <a:ea typeface="HGP創英角ｺﾞｼｯｸUB" pitchFamily="50" charset="-128"/>
              </a:rPr>
              <a:t>ホタテパウダー粒子</a:t>
            </a:r>
            <a:endParaRPr kumimoji="0" lang="ja-JP" altLang="en-US" sz="1400" dirty="0">
              <a:latin typeface="HGP創英角ｺﾞｼｯｸUB" pitchFamily="50" charset="-128"/>
              <a:ea typeface="HGP創英角ｺﾞｼｯｸUB" pitchFamily="50" charset="-128"/>
            </a:endParaRPr>
          </a:p>
        </p:txBody>
      </p:sp>
      <p:sp>
        <p:nvSpPr>
          <p:cNvPr id="170" name="円/楕円 169"/>
          <p:cNvSpPr/>
          <p:nvPr/>
        </p:nvSpPr>
        <p:spPr>
          <a:xfrm>
            <a:off x="7201572" y="2906592"/>
            <a:ext cx="321260" cy="3321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円/楕円 170"/>
          <p:cNvSpPr/>
          <p:nvPr/>
        </p:nvSpPr>
        <p:spPr>
          <a:xfrm>
            <a:off x="5508104" y="3261777"/>
            <a:ext cx="656737" cy="290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Text Box 255"/>
          <p:cNvSpPr txBox="1">
            <a:spLocks noChangeArrowheads="1"/>
          </p:cNvSpPr>
          <p:nvPr/>
        </p:nvSpPr>
        <p:spPr bwMode="auto">
          <a:xfrm>
            <a:off x="7074315" y="3489556"/>
            <a:ext cx="2177032" cy="338554"/>
          </a:xfrm>
          <a:prstGeom prst="rect">
            <a:avLst/>
          </a:prstGeom>
          <a:noFill/>
          <a:ln w="9525" algn="ctr">
            <a:noFill/>
            <a:miter lim="800000"/>
            <a:headEnd/>
            <a:tailEnd/>
          </a:ln>
        </p:spPr>
        <p:txBody>
          <a:bodyPr wrap="square">
            <a:spAutoFit/>
          </a:bodyPr>
          <a:lstStyle/>
          <a:p>
            <a:pPr algn="l"/>
            <a:r>
              <a:rPr kumimoji="0" lang="ja-JP" altLang="en-US" sz="800" dirty="0" smtClean="0">
                <a:latin typeface="HGP創英角ｺﾞｼｯｸUB" pitchFamily="50" charset="-128"/>
                <a:ea typeface="HGP創英角ｺﾞｼｯｸUB" pitchFamily="50" charset="-128"/>
              </a:rPr>
              <a:t>一部のみ○印しましたが、白い粒状のものが　スカローです。</a:t>
            </a:r>
            <a:endParaRPr kumimoji="0" lang="ja-JP" altLang="en-US" sz="800" dirty="0">
              <a:latin typeface="HGP創英角ｺﾞｼｯｸUB" pitchFamily="50" charset="-128"/>
              <a:ea typeface="HGP創英角ｺﾞｼｯｸUB" pitchFamily="50" charset="-128"/>
            </a:endParaRPr>
          </a:p>
        </p:txBody>
      </p:sp>
      <p:pic>
        <p:nvPicPr>
          <p:cNvPr id="173" name="Picture 2" descr="G:\DCIM\260_1213\IMG_41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4772755"/>
            <a:ext cx="1328563" cy="996422"/>
          </a:xfrm>
          <a:prstGeom prst="rect">
            <a:avLst/>
          </a:prstGeom>
          <a:noFill/>
          <a:extLst>
            <a:ext uri="{909E8E84-426E-40DD-AFC4-6F175D3DCCD1}">
              <a14:hiddenFill xmlns:a14="http://schemas.microsoft.com/office/drawing/2010/main">
                <a:solidFill>
                  <a:srgbClr val="FFFFFF"/>
                </a:solidFill>
              </a14:hiddenFill>
            </a:ext>
          </a:extLst>
        </p:spPr>
      </p:pic>
      <p:grpSp>
        <p:nvGrpSpPr>
          <p:cNvPr id="174" name="グループ化 173"/>
          <p:cNvGrpSpPr/>
          <p:nvPr/>
        </p:nvGrpSpPr>
        <p:grpSpPr>
          <a:xfrm>
            <a:off x="5475135" y="4316909"/>
            <a:ext cx="3099092" cy="1956195"/>
            <a:chOff x="807762" y="536963"/>
            <a:chExt cx="7724678" cy="5303255"/>
          </a:xfrm>
        </p:grpSpPr>
        <p:pic>
          <p:nvPicPr>
            <p:cNvPr id="1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62" y="536963"/>
              <a:ext cx="7724678" cy="5303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6" name="正方形/長方形 175"/>
            <p:cNvSpPr/>
            <p:nvPr/>
          </p:nvSpPr>
          <p:spPr>
            <a:xfrm>
              <a:off x="1403648" y="4273038"/>
              <a:ext cx="3096344" cy="3339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rot="21065076" flipV="1">
              <a:off x="4430033" y="4122280"/>
              <a:ext cx="2100467" cy="3409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rot="21435333">
              <a:off x="6448503" y="3982989"/>
              <a:ext cx="1579920" cy="305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9" name="グループ化 178"/>
            <p:cNvGrpSpPr/>
            <p:nvPr/>
          </p:nvGrpSpPr>
          <p:grpSpPr>
            <a:xfrm>
              <a:off x="1495100" y="4077072"/>
              <a:ext cx="268588" cy="508781"/>
              <a:chOff x="1495100" y="4077072"/>
              <a:chExt cx="268588" cy="508781"/>
            </a:xfrm>
          </p:grpSpPr>
          <p:sp>
            <p:nvSpPr>
              <p:cNvPr id="242" name="Oval 252"/>
              <p:cNvSpPr>
                <a:spLocks noChangeArrowheads="1"/>
              </p:cNvSpPr>
              <p:nvPr/>
            </p:nvSpPr>
            <p:spPr bwMode="auto">
              <a:xfrm>
                <a:off x="1542762" y="4437112"/>
                <a:ext cx="148918" cy="148741"/>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a:p>
            </p:txBody>
          </p:sp>
          <p:grpSp>
            <p:nvGrpSpPr>
              <p:cNvPr id="243" name="グループ化 364"/>
              <p:cNvGrpSpPr>
                <a:grpSpLocks/>
              </p:cNvGrpSpPr>
              <p:nvPr/>
            </p:nvGrpSpPr>
            <p:grpSpPr bwMode="auto">
              <a:xfrm>
                <a:off x="1495100" y="4077072"/>
                <a:ext cx="268588" cy="396995"/>
                <a:chOff x="2623629" y="3013660"/>
                <a:chExt cx="198947" cy="312987"/>
              </a:xfrm>
            </p:grpSpPr>
            <p:sp>
              <p:nvSpPr>
                <p:cNvPr id="244" name="円弧 243"/>
                <p:cNvSpPr/>
                <p:nvPr/>
              </p:nvSpPr>
              <p:spPr bwMode="auto">
                <a:xfrm rot="5400000" flipV="1">
                  <a:off x="2638014" y="3142086"/>
                  <a:ext cx="192377" cy="176746"/>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245"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grpSp>
        <p:grpSp>
          <p:nvGrpSpPr>
            <p:cNvPr id="180" name="グループ化 179"/>
            <p:cNvGrpSpPr/>
            <p:nvPr/>
          </p:nvGrpSpPr>
          <p:grpSpPr>
            <a:xfrm>
              <a:off x="2071164" y="3933056"/>
              <a:ext cx="268588" cy="508781"/>
              <a:chOff x="1495100" y="4077072"/>
              <a:chExt cx="268588" cy="508781"/>
            </a:xfrm>
          </p:grpSpPr>
          <p:sp>
            <p:nvSpPr>
              <p:cNvPr id="238" name="Oval 252"/>
              <p:cNvSpPr>
                <a:spLocks noChangeArrowheads="1"/>
              </p:cNvSpPr>
              <p:nvPr/>
            </p:nvSpPr>
            <p:spPr bwMode="auto">
              <a:xfrm>
                <a:off x="1542762" y="4437112"/>
                <a:ext cx="148918" cy="148741"/>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a:p>
            </p:txBody>
          </p:sp>
          <p:grpSp>
            <p:nvGrpSpPr>
              <p:cNvPr id="239" name="グループ化 364"/>
              <p:cNvGrpSpPr>
                <a:grpSpLocks/>
              </p:cNvGrpSpPr>
              <p:nvPr/>
            </p:nvGrpSpPr>
            <p:grpSpPr bwMode="auto">
              <a:xfrm>
                <a:off x="1495100" y="4077072"/>
                <a:ext cx="268588" cy="396995"/>
                <a:chOff x="2623629" y="3013660"/>
                <a:chExt cx="198947" cy="312987"/>
              </a:xfrm>
            </p:grpSpPr>
            <p:sp>
              <p:nvSpPr>
                <p:cNvPr id="240" name="円弧 239"/>
                <p:cNvSpPr/>
                <p:nvPr/>
              </p:nvSpPr>
              <p:spPr bwMode="auto">
                <a:xfrm rot="5400000" flipV="1">
                  <a:off x="2638014" y="3142086"/>
                  <a:ext cx="192377" cy="176746"/>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241"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grpSp>
        <p:grpSp>
          <p:nvGrpSpPr>
            <p:cNvPr id="181" name="グループ化 180"/>
            <p:cNvGrpSpPr/>
            <p:nvPr/>
          </p:nvGrpSpPr>
          <p:grpSpPr>
            <a:xfrm>
              <a:off x="2719236" y="4072347"/>
              <a:ext cx="268588" cy="508781"/>
              <a:chOff x="1495100" y="4077072"/>
              <a:chExt cx="268588" cy="508781"/>
            </a:xfrm>
          </p:grpSpPr>
          <p:sp>
            <p:nvSpPr>
              <p:cNvPr id="234" name="Oval 252"/>
              <p:cNvSpPr>
                <a:spLocks noChangeArrowheads="1"/>
              </p:cNvSpPr>
              <p:nvPr/>
            </p:nvSpPr>
            <p:spPr bwMode="auto">
              <a:xfrm>
                <a:off x="1542762" y="4437112"/>
                <a:ext cx="148918" cy="148741"/>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a:p>
            </p:txBody>
          </p:sp>
          <p:grpSp>
            <p:nvGrpSpPr>
              <p:cNvPr id="235" name="グループ化 364"/>
              <p:cNvGrpSpPr>
                <a:grpSpLocks/>
              </p:cNvGrpSpPr>
              <p:nvPr/>
            </p:nvGrpSpPr>
            <p:grpSpPr bwMode="auto">
              <a:xfrm>
                <a:off x="1495100" y="4077072"/>
                <a:ext cx="268588" cy="396995"/>
                <a:chOff x="2623629" y="3013660"/>
                <a:chExt cx="198947" cy="312987"/>
              </a:xfrm>
            </p:grpSpPr>
            <p:sp>
              <p:nvSpPr>
                <p:cNvPr id="236" name="円弧 235"/>
                <p:cNvSpPr/>
                <p:nvPr/>
              </p:nvSpPr>
              <p:spPr bwMode="auto">
                <a:xfrm rot="5400000" flipV="1">
                  <a:off x="2638014" y="3142086"/>
                  <a:ext cx="192377" cy="176746"/>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237"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grpSp>
        <p:grpSp>
          <p:nvGrpSpPr>
            <p:cNvPr id="182" name="グループ化 181"/>
            <p:cNvGrpSpPr/>
            <p:nvPr/>
          </p:nvGrpSpPr>
          <p:grpSpPr>
            <a:xfrm>
              <a:off x="3419872" y="4005064"/>
              <a:ext cx="268588" cy="508781"/>
              <a:chOff x="1495100" y="4077072"/>
              <a:chExt cx="268588" cy="508781"/>
            </a:xfrm>
          </p:grpSpPr>
          <p:sp>
            <p:nvSpPr>
              <p:cNvPr id="230" name="Oval 252"/>
              <p:cNvSpPr>
                <a:spLocks noChangeArrowheads="1"/>
              </p:cNvSpPr>
              <p:nvPr/>
            </p:nvSpPr>
            <p:spPr bwMode="auto">
              <a:xfrm>
                <a:off x="1542762" y="4437112"/>
                <a:ext cx="148918" cy="148741"/>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a:p>
            </p:txBody>
          </p:sp>
          <p:grpSp>
            <p:nvGrpSpPr>
              <p:cNvPr id="231" name="グループ化 364"/>
              <p:cNvGrpSpPr>
                <a:grpSpLocks/>
              </p:cNvGrpSpPr>
              <p:nvPr/>
            </p:nvGrpSpPr>
            <p:grpSpPr bwMode="auto">
              <a:xfrm>
                <a:off x="1495100" y="4077072"/>
                <a:ext cx="268588" cy="396995"/>
                <a:chOff x="2623629" y="3013660"/>
                <a:chExt cx="198947" cy="312987"/>
              </a:xfrm>
            </p:grpSpPr>
            <p:sp>
              <p:nvSpPr>
                <p:cNvPr id="232" name="円弧 231"/>
                <p:cNvSpPr/>
                <p:nvPr/>
              </p:nvSpPr>
              <p:spPr bwMode="auto">
                <a:xfrm rot="5400000" flipV="1">
                  <a:off x="2638014" y="3142086"/>
                  <a:ext cx="192377" cy="176746"/>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233"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grpSp>
        <p:grpSp>
          <p:nvGrpSpPr>
            <p:cNvPr id="183" name="グループ化 182"/>
            <p:cNvGrpSpPr/>
            <p:nvPr/>
          </p:nvGrpSpPr>
          <p:grpSpPr>
            <a:xfrm>
              <a:off x="4087388" y="4077072"/>
              <a:ext cx="268588" cy="508781"/>
              <a:chOff x="1495100" y="4077072"/>
              <a:chExt cx="268588" cy="508781"/>
            </a:xfrm>
          </p:grpSpPr>
          <p:sp>
            <p:nvSpPr>
              <p:cNvPr id="226" name="Oval 252"/>
              <p:cNvSpPr>
                <a:spLocks noChangeArrowheads="1"/>
              </p:cNvSpPr>
              <p:nvPr/>
            </p:nvSpPr>
            <p:spPr bwMode="auto">
              <a:xfrm>
                <a:off x="1542762" y="4437112"/>
                <a:ext cx="148918" cy="148741"/>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a:p>
            </p:txBody>
          </p:sp>
          <p:grpSp>
            <p:nvGrpSpPr>
              <p:cNvPr id="227" name="グループ化 364"/>
              <p:cNvGrpSpPr>
                <a:grpSpLocks/>
              </p:cNvGrpSpPr>
              <p:nvPr/>
            </p:nvGrpSpPr>
            <p:grpSpPr bwMode="auto">
              <a:xfrm>
                <a:off x="1495100" y="4077072"/>
                <a:ext cx="268588" cy="396995"/>
                <a:chOff x="2623629" y="3013660"/>
                <a:chExt cx="198947" cy="312987"/>
              </a:xfrm>
            </p:grpSpPr>
            <p:sp>
              <p:nvSpPr>
                <p:cNvPr id="228" name="円弧 227"/>
                <p:cNvSpPr/>
                <p:nvPr/>
              </p:nvSpPr>
              <p:spPr bwMode="auto">
                <a:xfrm rot="5400000" flipV="1">
                  <a:off x="2638014" y="3142086"/>
                  <a:ext cx="192377" cy="176746"/>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229"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grpSp>
        <p:grpSp>
          <p:nvGrpSpPr>
            <p:cNvPr id="184" name="グループ化 183"/>
            <p:cNvGrpSpPr/>
            <p:nvPr/>
          </p:nvGrpSpPr>
          <p:grpSpPr>
            <a:xfrm>
              <a:off x="4591444" y="3933056"/>
              <a:ext cx="268588" cy="508781"/>
              <a:chOff x="1495100" y="4077072"/>
              <a:chExt cx="268588" cy="508781"/>
            </a:xfrm>
          </p:grpSpPr>
          <p:sp>
            <p:nvSpPr>
              <p:cNvPr id="222" name="Oval 252"/>
              <p:cNvSpPr>
                <a:spLocks noChangeArrowheads="1"/>
              </p:cNvSpPr>
              <p:nvPr/>
            </p:nvSpPr>
            <p:spPr bwMode="auto">
              <a:xfrm>
                <a:off x="1542762" y="4437112"/>
                <a:ext cx="148918" cy="148741"/>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a:p>
            </p:txBody>
          </p:sp>
          <p:grpSp>
            <p:nvGrpSpPr>
              <p:cNvPr id="223" name="グループ化 364"/>
              <p:cNvGrpSpPr>
                <a:grpSpLocks/>
              </p:cNvGrpSpPr>
              <p:nvPr/>
            </p:nvGrpSpPr>
            <p:grpSpPr bwMode="auto">
              <a:xfrm>
                <a:off x="1495100" y="4077072"/>
                <a:ext cx="268588" cy="396995"/>
                <a:chOff x="2623629" y="3013660"/>
                <a:chExt cx="198947" cy="312987"/>
              </a:xfrm>
            </p:grpSpPr>
            <p:sp>
              <p:nvSpPr>
                <p:cNvPr id="224" name="円弧 223"/>
                <p:cNvSpPr/>
                <p:nvPr/>
              </p:nvSpPr>
              <p:spPr bwMode="auto">
                <a:xfrm rot="5400000" flipV="1">
                  <a:off x="2638014" y="3142086"/>
                  <a:ext cx="192377" cy="176746"/>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225"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grpSp>
        <p:grpSp>
          <p:nvGrpSpPr>
            <p:cNvPr id="185" name="グループ化 184"/>
            <p:cNvGrpSpPr/>
            <p:nvPr/>
          </p:nvGrpSpPr>
          <p:grpSpPr>
            <a:xfrm>
              <a:off x="5220072" y="3928331"/>
              <a:ext cx="268588" cy="508781"/>
              <a:chOff x="1495100" y="4077072"/>
              <a:chExt cx="268588" cy="508781"/>
            </a:xfrm>
          </p:grpSpPr>
          <p:sp>
            <p:nvSpPr>
              <p:cNvPr id="218" name="Oval 252"/>
              <p:cNvSpPr>
                <a:spLocks noChangeArrowheads="1"/>
              </p:cNvSpPr>
              <p:nvPr/>
            </p:nvSpPr>
            <p:spPr bwMode="auto">
              <a:xfrm>
                <a:off x="1542762" y="4437112"/>
                <a:ext cx="148918" cy="148741"/>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a:p>
            </p:txBody>
          </p:sp>
          <p:grpSp>
            <p:nvGrpSpPr>
              <p:cNvPr id="219" name="グループ化 364"/>
              <p:cNvGrpSpPr>
                <a:grpSpLocks/>
              </p:cNvGrpSpPr>
              <p:nvPr/>
            </p:nvGrpSpPr>
            <p:grpSpPr bwMode="auto">
              <a:xfrm>
                <a:off x="1495100" y="4077072"/>
                <a:ext cx="268588" cy="396995"/>
                <a:chOff x="2623629" y="3013660"/>
                <a:chExt cx="198947" cy="312987"/>
              </a:xfrm>
            </p:grpSpPr>
            <p:sp>
              <p:nvSpPr>
                <p:cNvPr id="220" name="円弧 219"/>
                <p:cNvSpPr/>
                <p:nvPr/>
              </p:nvSpPr>
              <p:spPr bwMode="auto">
                <a:xfrm rot="5400000" flipV="1">
                  <a:off x="2638014" y="3142086"/>
                  <a:ext cx="192377" cy="176746"/>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221"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grpSp>
        <p:grpSp>
          <p:nvGrpSpPr>
            <p:cNvPr id="186" name="グループ化 185"/>
            <p:cNvGrpSpPr/>
            <p:nvPr/>
          </p:nvGrpSpPr>
          <p:grpSpPr>
            <a:xfrm>
              <a:off x="5868144" y="3717032"/>
              <a:ext cx="268588" cy="508781"/>
              <a:chOff x="1495100" y="4077072"/>
              <a:chExt cx="268588" cy="508781"/>
            </a:xfrm>
          </p:grpSpPr>
          <p:sp>
            <p:nvSpPr>
              <p:cNvPr id="214" name="Oval 252"/>
              <p:cNvSpPr>
                <a:spLocks noChangeArrowheads="1"/>
              </p:cNvSpPr>
              <p:nvPr/>
            </p:nvSpPr>
            <p:spPr bwMode="auto">
              <a:xfrm>
                <a:off x="1542762" y="4437112"/>
                <a:ext cx="148918" cy="148741"/>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a:p>
            </p:txBody>
          </p:sp>
          <p:grpSp>
            <p:nvGrpSpPr>
              <p:cNvPr id="215" name="グループ化 364"/>
              <p:cNvGrpSpPr>
                <a:grpSpLocks/>
              </p:cNvGrpSpPr>
              <p:nvPr/>
            </p:nvGrpSpPr>
            <p:grpSpPr bwMode="auto">
              <a:xfrm>
                <a:off x="1495100" y="4077072"/>
                <a:ext cx="268588" cy="396995"/>
                <a:chOff x="2623629" y="3013660"/>
                <a:chExt cx="198947" cy="312987"/>
              </a:xfrm>
            </p:grpSpPr>
            <p:sp>
              <p:nvSpPr>
                <p:cNvPr id="216" name="円弧 215"/>
                <p:cNvSpPr/>
                <p:nvPr/>
              </p:nvSpPr>
              <p:spPr bwMode="auto">
                <a:xfrm rot="5400000" flipV="1">
                  <a:off x="2638014" y="3142086"/>
                  <a:ext cx="192377" cy="176746"/>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217"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grpSp>
        <p:grpSp>
          <p:nvGrpSpPr>
            <p:cNvPr id="187" name="グループ化 186"/>
            <p:cNvGrpSpPr/>
            <p:nvPr/>
          </p:nvGrpSpPr>
          <p:grpSpPr>
            <a:xfrm>
              <a:off x="6588224" y="3640299"/>
              <a:ext cx="268588" cy="508781"/>
              <a:chOff x="1495100" y="4077072"/>
              <a:chExt cx="268588" cy="508781"/>
            </a:xfrm>
          </p:grpSpPr>
          <p:sp>
            <p:nvSpPr>
              <p:cNvPr id="210" name="Oval 252"/>
              <p:cNvSpPr>
                <a:spLocks noChangeArrowheads="1"/>
              </p:cNvSpPr>
              <p:nvPr/>
            </p:nvSpPr>
            <p:spPr bwMode="auto">
              <a:xfrm>
                <a:off x="1542762" y="4437112"/>
                <a:ext cx="148918" cy="148741"/>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a:p>
            </p:txBody>
          </p:sp>
          <p:grpSp>
            <p:nvGrpSpPr>
              <p:cNvPr id="211" name="グループ化 364"/>
              <p:cNvGrpSpPr>
                <a:grpSpLocks/>
              </p:cNvGrpSpPr>
              <p:nvPr/>
            </p:nvGrpSpPr>
            <p:grpSpPr bwMode="auto">
              <a:xfrm>
                <a:off x="1495100" y="4077072"/>
                <a:ext cx="268588" cy="396995"/>
                <a:chOff x="2623629" y="3013660"/>
                <a:chExt cx="198947" cy="312987"/>
              </a:xfrm>
            </p:grpSpPr>
            <p:sp>
              <p:nvSpPr>
                <p:cNvPr id="212" name="円弧 211"/>
                <p:cNvSpPr/>
                <p:nvPr/>
              </p:nvSpPr>
              <p:spPr bwMode="auto">
                <a:xfrm rot="5400000" flipV="1">
                  <a:off x="2638014" y="3142086"/>
                  <a:ext cx="192377" cy="176746"/>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213"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grpSp>
        <p:grpSp>
          <p:nvGrpSpPr>
            <p:cNvPr id="188" name="グループ化 187"/>
            <p:cNvGrpSpPr/>
            <p:nvPr/>
          </p:nvGrpSpPr>
          <p:grpSpPr>
            <a:xfrm>
              <a:off x="7308304" y="3640299"/>
              <a:ext cx="268588" cy="508781"/>
              <a:chOff x="1495100" y="4077072"/>
              <a:chExt cx="268588" cy="508781"/>
            </a:xfrm>
          </p:grpSpPr>
          <p:sp>
            <p:nvSpPr>
              <p:cNvPr id="206" name="Oval 252"/>
              <p:cNvSpPr>
                <a:spLocks noChangeArrowheads="1"/>
              </p:cNvSpPr>
              <p:nvPr/>
            </p:nvSpPr>
            <p:spPr bwMode="auto">
              <a:xfrm>
                <a:off x="1542762" y="4437112"/>
                <a:ext cx="148918" cy="148741"/>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a:p>
            </p:txBody>
          </p:sp>
          <p:grpSp>
            <p:nvGrpSpPr>
              <p:cNvPr id="207" name="グループ化 364"/>
              <p:cNvGrpSpPr>
                <a:grpSpLocks/>
              </p:cNvGrpSpPr>
              <p:nvPr/>
            </p:nvGrpSpPr>
            <p:grpSpPr bwMode="auto">
              <a:xfrm>
                <a:off x="1495100" y="4077072"/>
                <a:ext cx="268588" cy="396995"/>
                <a:chOff x="2623629" y="3013660"/>
                <a:chExt cx="198947" cy="312987"/>
              </a:xfrm>
            </p:grpSpPr>
            <p:sp>
              <p:nvSpPr>
                <p:cNvPr id="208" name="円弧 207"/>
                <p:cNvSpPr/>
                <p:nvPr/>
              </p:nvSpPr>
              <p:spPr bwMode="auto">
                <a:xfrm rot="5400000" flipV="1">
                  <a:off x="2638014" y="3142086"/>
                  <a:ext cx="192377" cy="176746"/>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209"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grpSp>
        <p:grpSp>
          <p:nvGrpSpPr>
            <p:cNvPr id="189" name="グループ化 188"/>
            <p:cNvGrpSpPr/>
            <p:nvPr/>
          </p:nvGrpSpPr>
          <p:grpSpPr>
            <a:xfrm>
              <a:off x="7687788" y="3640299"/>
              <a:ext cx="268588" cy="508781"/>
              <a:chOff x="1495100" y="4077072"/>
              <a:chExt cx="268588" cy="508781"/>
            </a:xfrm>
          </p:grpSpPr>
          <p:sp>
            <p:nvSpPr>
              <p:cNvPr id="202" name="Oval 252"/>
              <p:cNvSpPr>
                <a:spLocks noChangeArrowheads="1"/>
              </p:cNvSpPr>
              <p:nvPr/>
            </p:nvSpPr>
            <p:spPr bwMode="auto">
              <a:xfrm>
                <a:off x="1542762" y="4437112"/>
                <a:ext cx="148918" cy="148741"/>
              </a:xfrm>
              <a:prstGeom prst="ellipse">
                <a:avLst/>
              </a:prstGeom>
              <a:solidFill>
                <a:schemeClr val="accent1"/>
              </a:solidFill>
              <a:ln w="9525" algn="ctr">
                <a:solidFill>
                  <a:schemeClr val="tx1"/>
                </a:solidFill>
                <a:round/>
                <a:headEnd/>
                <a:tailEnd/>
              </a:ln>
            </p:spPr>
            <p:txBody>
              <a:bodyPr wrap="none" anchor="ctr"/>
              <a:lstStyle/>
              <a:p>
                <a:pPr algn="ctr"/>
                <a:endParaRPr kumimoji="0" lang="ja-JP" altLang="en-US"/>
              </a:p>
            </p:txBody>
          </p:sp>
          <p:grpSp>
            <p:nvGrpSpPr>
              <p:cNvPr id="203" name="グループ化 364"/>
              <p:cNvGrpSpPr>
                <a:grpSpLocks/>
              </p:cNvGrpSpPr>
              <p:nvPr/>
            </p:nvGrpSpPr>
            <p:grpSpPr bwMode="auto">
              <a:xfrm>
                <a:off x="1495100" y="4077072"/>
                <a:ext cx="268588" cy="396995"/>
                <a:chOff x="2623629" y="3013660"/>
                <a:chExt cx="198947" cy="312987"/>
              </a:xfrm>
            </p:grpSpPr>
            <p:sp>
              <p:nvSpPr>
                <p:cNvPr id="204" name="円弧 203"/>
                <p:cNvSpPr/>
                <p:nvPr/>
              </p:nvSpPr>
              <p:spPr bwMode="auto">
                <a:xfrm rot="5400000" flipV="1">
                  <a:off x="2638014" y="3142086"/>
                  <a:ext cx="192377" cy="176746"/>
                </a:xfrm>
                <a:prstGeom prst="arc">
                  <a:avLst>
                    <a:gd name="adj1" fmla="val 12400316"/>
                    <a:gd name="adj2" fmla="val 0"/>
                  </a:avLst>
                </a:prstGeom>
                <a:noFill/>
                <a:ln w="12700" cap="flat" cmpd="sng" algn="ctr">
                  <a:solidFill>
                    <a:srgbClr val="FF0000"/>
                  </a:solidFill>
                  <a:prstDash val="solid"/>
                  <a:round/>
                  <a:headEnd type="triangle" w="med" len="med"/>
                  <a:tailEnd type="none" w="med" len="med"/>
                </a:ln>
                <a:effectLst/>
              </p:spPr>
              <p:txBody>
                <a:bodyPr lIns="90000" tIns="46800" rIns="90000" bIns="46800" anchor="ctr" anchorCtr="1"/>
                <a:lstStyle/>
                <a:p>
                  <a:pPr algn="ctr">
                    <a:defRPr/>
                  </a:pPr>
                  <a:endParaRPr kumimoji="0" lang="ja-JP" altLang="en-US">
                    <a:latin typeface="Arial" pitchFamily="34" charset="0"/>
                    <a:ea typeface="ＭＳ Ｐゴシック" pitchFamily="50" charset="-128"/>
                  </a:endParaRPr>
                </a:p>
              </p:txBody>
            </p:sp>
            <p:sp>
              <p:nvSpPr>
                <p:cNvPr id="205" name="Oval 258"/>
                <p:cNvSpPr>
                  <a:spLocks noChangeArrowheads="1"/>
                </p:cNvSpPr>
                <p:nvPr/>
              </p:nvSpPr>
              <p:spPr bwMode="auto">
                <a:xfrm>
                  <a:off x="2623629" y="3013660"/>
                  <a:ext cx="144462" cy="144462"/>
                </a:xfrm>
                <a:prstGeom prst="ellipse">
                  <a:avLst/>
                </a:prstGeom>
                <a:pattFill prst="divot">
                  <a:fgClr>
                    <a:srgbClr val="0000FF"/>
                  </a:fgClr>
                  <a:bgClr>
                    <a:schemeClr val="bg1"/>
                  </a:bgClr>
                </a:pattFill>
                <a:ln w="9525" algn="ctr">
                  <a:solidFill>
                    <a:srgbClr val="0000FF"/>
                  </a:solidFill>
                  <a:prstDash val="sysDash"/>
                  <a:round/>
                  <a:headEnd/>
                  <a:tailEnd/>
                </a:ln>
                <a:effectLst>
                  <a:glow rad="228600">
                    <a:schemeClr val="accent1">
                      <a:satMod val="175000"/>
                      <a:alpha val="40000"/>
                    </a:schemeClr>
                  </a:glow>
                </a:effectLst>
              </p:spPr>
              <p:txBody>
                <a:bodyPr wrap="none" anchor="ctr"/>
                <a:lstStyle/>
                <a:p>
                  <a:pPr algn="ctr">
                    <a:defRPr/>
                  </a:pPr>
                  <a:endParaRPr kumimoji="0" lang="ja-JP" altLang="en-US">
                    <a:ea typeface="ＭＳ Ｐゴシック" pitchFamily="50" charset="-128"/>
                  </a:endParaRPr>
                </a:p>
              </p:txBody>
            </p:sp>
          </p:grpSp>
        </p:grpSp>
        <p:sp>
          <p:nvSpPr>
            <p:cNvPr id="190" name="星 12 189"/>
            <p:cNvSpPr>
              <a:spLocks noChangeAspect="1"/>
            </p:cNvSpPr>
            <p:nvPr/>
          </p:nvSpPr>
          <p:spPr bwMode="auto">
            <a:xfrm>
              <a:off x="2483768" y="3823939"/>
              <a:ext cx="232606" cy="253133"/>
            </a:xfrm>
            <a:prstGeom prst="star12">
              <a:avLst/>
            </a:prstGeom>
            <a:pattFill prst="pct5">
              <a:fgClr>
                <a:srgbClr val="7030A0"/>
              </a:fgClr>
              <a:bgClr>
                <a:schemeClr val="bg1"/>
              </a:bgClr>
            </a:pattFill>
            <a:ln w="44450" cap="flat" cmpd="sng" algn="ctr">
              <a:solidFill>
                <a:srgbClr val="7030A0"/>
              </a:solidFill>
              <a:prstDash val="dashDot"/>
              <a:round/>
              <a:headEnd type="none" w="med" len="med"/>
              <a:tailEnd type="non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sp>
          <p:nvSpPr>
            <p:cNvPr id="191" name="星 12 190"/>
            <p:cNvSpPr>
              <a:spLocks noChangeAspect="1"/>
            </p:cNvSpPr>
            <p:nvPr/>
          </p:nvSpPr>
          <p:spPr bwMode="auto">
            <a:xfrm>
              <a:off x="1819114" y="3823939"/>
              <a:ext cx="232606" cy="253133"/>
            </a:xfrm>
            <a:prstGeom prst="star12">
              <a:avLst/>
            </a:prstGeom>
            <a:pattFill prst="pct5">
              <a:fgClr>
                <a:srgbClr val="7030A0"/>
              </a:fgClr>
              <a:bgClr>
                <a:schemeClr val="bg1"/>
              </a:bgClr>
            </a:pattFill>
            <a:ln w="44450" cap="flat" cmpd="sng" algn="ctr">
              <a:solidFill>
                <a:srgbClr val="FF0000"/>
              </a:solidFill>
              <a:prstDash val="dashDot"/>
              <a:round/>
              <a:headEnd type="none" w="med" len="med"/>
              <a:tailEnd type="non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sp>
          <p:nvSpPr>
            <p:cNvPr id="192" name="星 12 191"/>
            <p:cNvSpPr>
              <a:spLocks noChangeAspect="1"/>
            </p:cNvSpPr>
            <p:nvPr/>
          </p:nvSpPr>
          <p:spPr bwMode="auto">
            <a:xfrm>
              <a:off x="3259274" y="3717032"/>
              <a:ext cx="232606" cy="253132"/>
            </a:xfrm>
            <a:prstGeom prst="star12">
              <a:avLst/>
            </a:prstGeom>
            <a:pattFill prst="pct5">
              <a:fgClr>
                <a:srgbClr val="7030A0"/>
              </a:fgClr>
              <a:bgClr>
                <a:schemeClr val="bg1"/>
              </a:bgClr>
            </a:pattFill>
            <a:ln w="44450" cap="flat" cmpd="sng" algn="ctr">
              <a:solidFill>
                <a:srgbClr val="FF0000"/>
              </a:solidFill>
              <a:prstDash val="dashDot"/>
              <a:round/>
              <a:headEnd type="none" w="med" len="med"/>
              <a:tailEnd type="non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sp>
          <p:nvSpPr>
            <p:cNvPr id="193" name="星 12 192"/>
            <p:cNvSpPr>
              <a:spLocks noChangeAspect="1"/>
            </p:cNvSpPr>
            <p:nvPr/>
          </p:nvSpPr>
          <p:spPr bwMode="auto">
            <a:xfrm>
              <a:off x="5728890" y="2276871"/>
              <a:ext cx="334285" cy="357389"/>
            </a:xfrm>
            <a:prstGeom prst="star12">
              <a:avLst/>
            </a:prstGeom>
            <a:gradFill flip="none" rotWithShape="1">
              <a:gsLst>
                <a:gs pos="0">
                  <a:srgbClr val="000082"/>
                </a:gs>
                <a:gs pos="30000">
                  <a:srgbClr val="66008F"/>
                </a:gs>
                <a:gs pos="64999">
                  <a:srgbClr val="BA0066"/>
                </a:gs>
                <a:gs pos="89999">
                  <a:srgbClr val="FF0000"/>
                </a:gs>
                <a:gs pos="100000">
                  <a:srgbClr val="FF8200"/>
                </a:gs>
              </a:gsLst>
              <a:lin ang="5400000" scaled="1"/>
              <a:tileRect/>
            </a:gradFill>
            <a:ln w="12700" cap="flat" cmpd="sng" algn="ctr">
              <a:solidFill>
                <a:schemeClr val="tx1"/>
              </a:solidFill>
              <a:prstDash val="solid"/>
              <a:round/>
              <a:headEnd type="none" w="med" len="med"/>
              <a:tailEnd type="none" w="med" len="med"/>
            </a:ln>
            <a:effectLst/>
          </p:spPr>
          <p:txBody>
            <a:bodyPr lIns="90000" tIns="46800" rIns="90000" bIns="46800" anchor="ctr" anchorCtr="1"/>
            <a:lstStyle/>
            <a:p>
              <a:pPr>
                <a:defRPr/>
              </a:pPr>
              <a:endParaRPr lang="ja-JP" altLang="en-US" sz="1600" dirty="0">
                <a:solidFill>
                  <a:srgbClr val="FFFF66"/>
                </a:solidFill>
                <a:latin typeface="HGP創英角ｺﾞｼｯｸUB" pitchFamily="50" charset="-128"/>
                <a:ea typeface="HGP創英角ｺﾞｼｯｸUB" pitchFamily="50" charset="-128"/>
              </a:endParaRPr>
            </a:p>
          </p:txBody>
        </p:sp>
        <p:sp>
          <p:nvSpPr>
            <p:cNvPr id="194" name="星 12 193"/>
            <p:cNvSpPr>
              <a:spLocks noChangeAspect="1"/>
            </p:cNvSpPr>
            <p:nvPr/>
          </p:nvSpPr>
          <p:spPr bwMode="auto">
            <a:xfrm>
              <a:off x="7238042" y="2564903"/>
              <a:ext cx="358296" cy="383060"/>
            </a:xfrm>
            <a:prstGeom prst="star12">
              <a:avLst/>
            </a:prstGeom>
            <a:gradFill flip="none" rotWithShape="1">
              <a:gsLst>
                <a:gs pos="0">
                  <a:srgbClr val="000082"/>
                </a:gs>
                <a:gs pos="30000">
                  <a:srgbClr val="66008F"/>
                </a:gs>
                <a:gs pos="64999">
                  <a:srgbClr val="BA0066"/>
                </a:gs>
                <a:gs pos="89999">
                  <a:srgbClr val="FF0000"/>
                </a:gs>
                <a:gs pos="100000">
                  <a:srgbClr val="FF8200"/>
                </a:gs>
              </a:gsLst>
              <a:lin ang="5400000" scaled="1"/>
              <a:tileRect/>
            </a:gradFill>
            <a:ln w="12700" cap="flat" cmpd="sng" algn="ctr">
              <a:solidFill>
                <a:schemeClr val="tx1"/>
              </a:solidFill>
              <a:prstDash val="solid"/>
              <a:round/>
              <a:headEnd type="none" w="med" len="med"/>
              <a:tailEnd type="none" w="med" len="med"/>
            </a:ln>
            <a:effectLst/>
          </p:spPr>
          <p:txBody>
            <a:bodyPr lIns="90000" tIns="46800" rIns="90000" bIns="46800" anchor="ctr" anchorCtr="1"/>
            <a:lstStyle/>
            <a:p>
              <a:pPr>
                <a:defRPr/>
              </a:pPr>
              <a:endParaRPr lang="ja-JP" altLang="en-US" sz="1600" dirty="0">
                <a:solidFill>
                  <a:srgbClr val="FFFF66"/>
                </a:solidFill>
                <a:latin typeface="HGP創英角ｺﾞｼｯｸUB" pitchFamily="50" charset="-128"/>
                <a:ea typeface="HGP創英角ｺﾞｼｯｸUB" pitchFamily="50" charset="-128"/>
              </a:endParaRPr>
            </a:p>
          </p:txBody>
        </p:sp>
        <p:sp>
          <p:nvSpPr>
            <p:cNvPr id="195" name="星 12 194"/>
            <p:cNvSpPr>
              <a:spLocks noChangeAspect="1"/>
            </p:cNvSpPr>
            <p:nvPr/>
          </p:nvSpPr>
          <p:spPr bwMode="auto">
            <a:xfrm>
              <a:off x="4821122" y="1988839"/>
              <a:ext cx="322180" cy="344448"/>
            </a:xfrm>
            <a:prstGeom prst="star12">
              <a:avLst/>
            </a:prstGeom>
            <a:gradFill flip="none" rotWithShape="1">
              <a:gsLst>
                <a:gs pos="0">
                  <a:srgbClr val="000082"/>
                </a:gs>
                <a:gs pos="30000">
                  <a:srgbClr val="66008F"/>
                </a:gs>
                <a:gs pos="64999">
                  <a:srgbClr val="BA0066"/>
                </a:gs>
                <a:gs pos="89999">
                  <a:srgbClr val="FF0000"/>
                </a:gs>
                <a:gs pos="100000">
                  <a:srgbClr val="FF8200"/>
                </a:gs>
              </a:gsLst>
              <a:lin ang="5400000" scaled="1"/>
              <a:tileRect/>
            </a:gradFill>
            <a:ln w="12700" cap="flat" cmpd="sng" algn="ctr">
              <a:solidFill>
                <a:schemeClr val="tx1"/>
              </a:solidFill>
              <a:prstDash val="solid"/>
              <a:round/>
              <a:headEnd type="none" w="med" len="med"/>
              <a:tailEnd type="none" w="med" len="med"/>
            </a:ln>
            <a:effectLst/>
          </p:spPr>
          <p:txBody>
            <a:bodyPr lIns="90000" tIns="46800" rIns="90000" bIns="46800" anchor="ctr" anchorCtr="1"/>
            <a:lstStyle/>
            <a:p>
              <a:pPr>
                <a:defRPr/>
              </a:pPr>
              <a:endParaRPr lang="ja-JP" altLang="en-US" sz="1600" dirty="0">
                <a:solidFill>
                  <a:srgbClr val="FFFF66"/>
                </a:solidFill>
                <a:latin typeface="HGP創英角ｺﾞｼｯｸUB" pitchFamily="50" charset="-128"/>
                <a:ea typeface="HGP創英角ｺﾞｼｯｸUB" pitchFamily="50" charset="-128"/>
              </a:endParaRPr>
            </a:p>
          </p:txBody>
        </p:sp>
        <p:sp>
          <p:nvSpPr>
            <p:cNvPr id="196" name="星 12 195"/>
            <p:cNvSpPr>
              <a:spLocks noChangeAspect="1"/>
            </p:cNvSpPr>
            <p:nvPr/>
          </p:nvSpPr>
          <p:spPr bwMode="auto">
            <a:xfrm>
              <a:off x="4627426" y="3645024"/>
              <a:ext cx="232606" cy="253133"/>
            </a:xfrm>
            <a:prstGeom prst="star12">
              <a:avLst/>
            </a:prstGeom>
            <a:pattFill prst="pct5">
              <a:fgClr>
                <a:srgbClr val="7030A0"/>
              </a:fgClr>
              <a:bgClr>
                <a:schemeClr val="bg1"/>
              </a:bgClr>
            </a:pattFill>
            <a:ln w="44450" cap="flat" cmpd="sng" algn="ctr">
              <a:solidFill>
                <a:srgbClr val="FF0000"/>
              </a:solidFill>
              <a:prstDash val="dashDot"/>
              <a:round/>
              <a:headEnd type="none" w="med" len="med"/>
              <a:tailEnd type="non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sp>
          <p:nvSpPr>
            <p:cNvPr id="197" name="星 12 196"/>
            <p:cNvSpPr>
              <a:spLocks noChangeAspect="1"/>
            </p:cNvSpPr>
            <p:nvPr/>
          </p:nvSpPr>
          <p:spPr bwMode="auto">
            <a:xfrm>
              <a:off x="5923570" y="3463899"/>
              <a:ext cx="232606" cy="253133"/>
            </a:xfrm>
            <a:prstGeom prst="star12">
              <a:avLst/>
            </a:prstGeom>
            <a:pattFill prst="pct5">
              <a:fgClr>
                <a:srgbClr val="7030A0"/>
              </a:fgClr>
              <a:bgClr>
                <a:schemeClr val="bg1"/>
              </a:bgClr>
            </a:pattFill>
            <a:ln w="44450" cap="flat" cmpd="sng" algn="ctr">
              <a:solidFill>
                <a:srgbClr val="FF0000"/>
              </a:solidFill>
              <a:prstDash val="dashDot"/>
              <a:round/>
              <a:headEnd type="none" w="med" len="med"/>
              <a:tailEnd type="non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sp>
          <p:nvSpPr>
            <p:cNvPr id="198" name="星 12 197"/>
            <p:cNvSpPr>
              <a:spLocks noChangeAspect="1"/>
            </p:cNvSpPr>
            <p:nvPr/>
          </p:nvSpPr>
          <p:spPr bwMode="auto">
            <a:xfrm>
              <a:off x="7524328" y="3391891"/>
              <a:ext cx="232606" cy="253133"/>
            </a:xfrm>
            <a:prstGeom prst="star12">
              <a:avLst/>
            </a:prstGeom>
            <a:pattFill prst="pct5">
              <a:fgClr>
                <a:srgbClr val="7030A0"/>
              </a:fgClr>
              <a:bgClr>
                <a:schemeClr val="bg1"/>
              </a:bgClr>
            </a:pattFill>
            <a:ln w="44450" cap="flat" cmpd="sng" algn="ctr">
              <a:solidFill>
                <a:srgbClr val="FF0000"/>
              </a:solidFill>
              <a:prstDash val="dashDot"/>
              <a:round/>
              <a:headEnd type="none" w="med" len="med"/>
              <a:tailEnd type="non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sp>
          <p:nvSpPr>
            <p:cNvPr id="199" name="星 12 198"/>
            <p:cNvSpPr>
              <a:spLocks noChangeAspect="1"/>
            </p:cNvSpPr>
            <p:nvPr/>
          </p:nvSpPr>
          <p:spPr bwMode="auto">
            <a:xfrm>
              <a:off x="5220072" y="3616883"/>
              <a:ext cx="232606" cy="253133"/>
            </a:xfrm>
            <a:prstGeom prst="star12">
              <a:avLst/>
            </a:prstGeom>
            <a:pattFill prst="pct5">
              <a:fgClr>
                <a:srgbClr val="7030A0"/>
              </a:fgClr>
              <a:bgClr>
                <a:schemeClr val="bg1"/>
              </a:bgClr>
            </a:pattFill>
            <a:ln w="44450" cap="flat" cmpd="sng" algn="ctr">
              <a:solidFill>
                <a:srgbClr val="7030A0"/>
              </a:solidFill>
              <a:prstDash val="dashDot"/>
              <a:round/>
              <a:headEnd type="none" w="med" len="med"/>
              <a:tailEnd type="non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sp>
          <p:nvSpPr>
            <p:cNvPr id="200" name="星 12 199"/>
            <p:cNvSpPr>
              <a:spLocks noChangeAspect="1"/>
            </p:cNvSpPr>
            <p:nvPr/>
          </p:nvSpPr>
          <p:spPr bwMode="auto">
            <a:xfrm>
              <a:off x="4001056" y="3808650"/>
              <a:ext cx="232606" cy="253133"/>
            </a:xfrm>
            <a:prstGeom prst="star12">
              <a:avLst/>
            </a:prstGeom>
            <a:pattFill prst="pct5">
              <a:fgClr>
                <a:srgbClr val="7030A0"/>
              </a:fgClr>
              <a:bgClr>
                <a:schemeClr val="bg1"/>
              </a:bgClr>
            </a:pattFill>
            <a:ln w="44450" cap="flat" cmpd="sng" algn="ctr">
              <a:solidFill>
                <a:srgbClr val="7030A0"/>
              </a:solidFill>
              <a:prstDash val="dashDot"/>
              <a:round/>
              <a:headEnd type="none" w="med" len="med"/>
              <a:tailEnd type="non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sp>
          <p:nvSpPr>
            <p:cNvPr id="201" name="星 12 200"/>
            <p:cNvSpPr>
              <a:spLocks noChangeAspect="1"/>
            </p:cNvSpPr>
            <p:nvPr/>
          </p:nvSpPr>
          <p:spPr bwMode="auto">
            <a:xfrm>
              <a:off x="6995165" y="3490316"/>
              <a:ext cx="232606" cy="253133"/>
            </a:xfrm>
            <a:prstGeom prst="star12">
              <a:avLst/>
            </a:prstGeom>
            <a:pattFill prst="pct5">
              <a:fgClr>
                <a:srgbClr val="7030A0"/>
              </a:fgClr>
              <a:bgClr>
                <a:schemeClr val="bg1"/>
              </a:bgClr>
            </a:pattFill>
            <a:ln w="44450" cap="flat" cmpd="sng" algn="ctr">
              <a:solidFill>
                <a:srgbClr val="7030A0"/>
              </a:solidFill>
              <a:prstDash val="dashDot"/>
              <a:round/>
              <a:headEnd type="none" w="med" len="med"/>
              <a:tailEnd type="non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grpSp>
      <p:sp>
        <p:nvSpPr>
          <p:cNvPr id="246" name="Text Box 255"/>
          <p:cNvSpPr txBox="1">
            <a:spLocks noChangeArrowheads="1"/>
          </p:cNvSpPr>
          <p:nvPr/>
        </p:nvSpPr>
        <p:spPr bwMode="auto">
          <a:xfrm>
            <a:off x="3888421" y="4731999"/>
            <a:ext cx="1410964" cy="276999"/>
          </a:xfrm>
          <a:prstGeom prst="rect">
            <a:avLst/>
          </a:prstGeom>
          <a:noFill/>
          <a:ln w="9525" algn="ctr">
            <a:noFill/>
            <a:miter lim="800000"/>
            <a:headEnd/>
            <a:tailEnd/>
          </a:ln>
        </p:spPr>
        <p:txBody>
          <a:bodyPr wrap="none">
            <a:spAutoFit/>
          </a:bodyPr>
          <a:lstStyle/>
          <a:p>
            <a:r>
              <a:rPr kumimoji="0" lang="en-US" altLang="ja-JP" sz="1200" dirty="0" smtClean="0">
                <a:solidFill>
                  <a:schemeClr val="bg1"/>
                </a:solidFill>
                <a:latin typeface="HGP創英角ｺﾞｼｯｸUB" pitchFamily="50" charset="-128"/>
                <a:ea typeface="HGP創英角ｺﾞｼｯｸUB" pitchFamily="50" charset="-128"/>
              </a:rPr>
              <a:t>EVA</a:t>
            </a:r>
            <a:r>
              <a:rPr kumimoji="0" lang="ja-JP" altLang="en-US" sz="1200" dirty="0" smtClean="0">
                <a:solidFill>
                  <a:schemeClr val="bg1"/>
                </a:solidFill>
                <a:latin typeface="HGP創英角ｺﾞｼｯｸUB" pitchFamily="50" charset="-128"/>
                <a:ea typeface="HGP創英角ｺﾞｼｯｸUB" pitchFamily="50" charset="-128"/>
              </a:rPr>
              <a:t>樹脂インソール</a:t>
            </a:r>
            <a:endParaRPr kumimoji="0" lang="ja-JP" altLang="en-US" sz="1200" dirty="0">
              <a:solidFill>
                <a:schemeClr val="bg1"/>
              </a:solidFill>
              <a:latin typeface="HGP創英角ｺﾞｼｯｸUB" pitchFamily="50" charset="-128"/>
              <a:ea typeface="HGP創英角ｺﾞｼｯｸUB" pitchFamily="50" charset="-128"/>
            </a:endParaRPr>
          </a:p>
        </p:txBody>
      </p:sp>
      <p:cxnSp>
        <p:nvCxnSpPr>
          <p:cNvPr id="247" name="直線コネクタ 246"/>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248" name="日付プレースホルダ 12"/>
          <p:cNvSpPr>
            <a:spLocks noGrp="1"/>
          </p:cNvSpPr>
          <p:nvPr>
            <p:ph type="dt" sz="half" idx="10"/>
          </p:nvPr>
        </p:nvSpPr>
        <p:spPr>
          <a:xfrm>
            <a:off x="457200" y="6356350"/>
            <a:ext cx="2133600" cy="365125"/>
          </a:xfrm>
        </p:spPr>
        <p:txBody>
          <a:bodyPr/>
          <a:lstStyle/>
          <a:p>
            <a:r>
              <a:rPr kumimoji="1" lang="ja-JP" altLang="en-US" dirty="0" smtClean="0"/>
              <a:t>次世代の 抗菌・消臭・洗浄</a:t>
            </a:r>
            <a:endParaRPr kumimoji="1" lang="ja-JP" altLang="en-US" dirty="0"/>
          </a:p>
        </p:txBody>
      </p:sp>
      <p:sp>
        <p:nvSpPr>
          <p:cNvPr id="250" name="スライド番号プレースホルダ 32"/>
          <p:cNvSpPr>
            <a:spLocks noGrp="1"/>
          </p:cNvSpPr>
          <p:nvPr>
            <p:ph type="sldNum" sz="quarter" idx="12"/>
          </p:nvPr>
        </p:nvSpPr>
        <p:spPr>
          <a:xfrm>
            <a:off x="6553200" y="6356350"/>
            <a:ext cx="2133600" cy="365125"/>
          </a:xfrm>
        </p:spPr>
        <p:txBody>
          <a:bodyPr/>
          <a:lstStyle/>
          <a:p>
            <a:fld id="{78899ED9-F9CC-3D48-9735-D0C30954A088}" type="slidenum">
              <a:rPr lang="ja-JP" altLang="en-US" smtClean="0"/>
              <a:pPr/>
              <a:t>13</a:t>
            </a:fld>
            <a:endParaRPr lang="ja-JP" altLang="en-US" dirty="0"/>
          </a:p>
        </p:txBody>
      </p:sp>
      <p:sp>
        <p:nvSpPr>
          <p:cNvPr id="252" name="フッター プレースホルダ 50"/>
          <p:cNvSpPr>
            <a:spLocks noGrp="1"/>
          </p:cNvSpPr>
          <p:nvPr>
            <p:ph type="ftr" sz="quarter" idx="11"/>
          </p:nvPr>
        </p:nvSpPr>
        <p:spPr>
          <a:xfrm>
            <a:off x="2622885" y="6390481"/>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253" name="正方形/長方形 252"/>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extLst>
      <p:ext uri="{BB962C8B-B14F-4D97-AF65-F5344CB8AC3E}">
        <p14:creationId xmlns:p14="http://schemas.microsoft.com/office/powerpoint/2010/main" val="2741360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線コネクタ 12"/>
          <p:cNvCxnSpPr/>
          <p:nvPr/>
        </p:nvCxnSpPr>
        <p:spPr>
          <a:xfrm flipV="1">
            <a:off x="498293" y="54140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cxnSp>
        <p:nvCxnSpPr>
          <p:cNvPr id="14" name="直線コネクタ 13"/>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15" name="スライド番号プレースホルダ 32"/>
          <p:cNvSpPr>
            <a:spLocks noGrp="1"/>
          </p:cNvSpPr>
          <p:nvPr>
            <p:ph type="sldNum" sz="quarter" idx="12"/>
          </p:nvPr>
        </p:nvSpPr>
        <p:spPr>
          <a:xfrm>
            <a:off x="6553200" y="6356350"/>
            <a:ext cx="2133600" cy="365125"/>
          </a:xfrm>
        </p:spPr>
        <p:txBody>
          <a:bodyPr/>
          <a:lstStyle/>
          <a:p>
            <a:fld id="{78899ED9-F9CC-3D48-9735-D0C30954A088}" type="slidenum">
              <a:rPr lang="ja-JP" altLang="en-US" smtClean="0"/>
              <a:pPr/>
              <a:t>14</a:t>
            </a:fld>
            <a:endParaRPr lang="ja-JP" altLang="en-US" dirty="0"/>
          </a:p>
        </p:txBody>
      </p:sp>
      <p:sp>
        <p:nvSpPr>
          <p:cNvPr id="3" name="正方形/長方形 2"/>
          <p:cNvSpPr/>
          <p:nvPr/>
        </p:nvSpPr>
        <p:spPr>
          <a:xfrm>
            <a:off x="179512" y="1269915"/>
            <a:ext cx="8712968" cy="4955203"/>
          </a:xfrm>
          <a:prstGeom prst="rect">
            <a:avLst/>
          </a:prstGeom>
        </p:spPr>
        <p:txBody>
          <a:bodyPr wrap="square">
            <a:spAutoFit/>
          </a:bodyPr>
          <a:lstStyle/>
          <a:p>
            <a:pPr algn="l"/>
            <a:r>
              <a:rPr lang="en-US" altLang="ja-JP"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a:t>
            </a:r>
            <a:r>
              <a:rPr lang="en-US" altLang="ja-JP"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ja-JP" altLang="ja-JP" b="1" dirty="0" smtClean="0"/>
              <a:t>：</a:t>
            </a:r>
            <a:r>
              <a:rPr lang="en-US" altLang="ja-JP" b="1" dirty="0" err="1" smtClean="0">
                <a:latin typeface="Arial" panose="020B0604020202020204" pitchFamily="34" charset="0"/>
                <a:ea typeface="HGP創英角ｺﾞｼｯｸUB" pitchFamily="50" charset="-128"/>
                <a:cs typeface="Arial" panose="020B0604020202020204" pitchFamily="34" charset="0"/>
              </a:rPr>
              <a:t>Hotate</a:t>
            </a:r>
            <a:r>
              <a:rPr lang="en-US" altLang="ja-JP" b="1" dirty="0" smtClean="0">
                <a:latin typeface="Arial" panose="020B0604020202020204" pitchFamily="34" charset="0"/>
                <a:ea typeface="HGP創英角ｺﾞｼｯｸUB" pitchFamily="50" charset="-128"/>
                <a:cs typeface="Arial" panose="020B0604020202020204" pitchFamily="34" charset="0"/>
              </a:rPr>
              <a:t> Powder</a:t>
            </a:r>
            <a:r>
              <a:rPr lang="ja-JP" altLang="ja-JP" b="1" dirty="0" err="1" smtClean="0">
                <a:latin typeface="HG丸ｺﾞｼｯｸM-PRO" pitchFamily="50" charset="-128"/>
                <a:ea typeface="HG丸ｺﾞｼｯｸM-PRO" pitchFamily="50" charset="-128"/>
              </a:rPr>
              <a:t>って</a:t>
            </a:r>
            <a:r>
              <a:rPr lang="ja-JP" altLang="ja-JP" b="1" dirty="0">
                <a:latin typeface="HG丸ｺﾞｼｯｸM-PRO" pitchFamily="50" charset="-128"/>
                <a:ea typeface="HG丸ｺﾞｼｯｸM-PRO" pitchFamily="50" charset="-128"/>
              </a:rPr>
              <a:t>何？</a:t>
            </a:r>
            <a:r>
              <a:rPr lang="en-US" altLang="ja-JP" b="1" dirty="0"/>
              <a:t>						</a:t>
            </a:r>
            <a:endParaRPr lang="ja-JP" altLang="ja-JP" b="1" dirty="0" smtClean="0"/>
          </a:p>
          <a:p>
            <a:pPr algn="l"/>
            <a:r>
              <a:rPr lang="en-US" altLang="ja-JP"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a:t>
            </a:r>
            <a:r>
              <a:rPr lang="en-US" altLang="ja-JP"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ja-JP" altLang="ja-JP" b="1" dirty="0" smtClean="0"/>
              <a:t>：</a:t>
            </a:r>
            <a:r>
              <a:rPr lang="ja-JP" altLang="en-US" sz="1600" dirty="0" smtClean="0">
                <a:latin typeface="HG丸ｺﾞｼｯｸM-PRO" pitchFamily="50" charset="-128"/>
                <a:ea typeface="HG丸ｺﾞｼｯｸM-PRO" pitchFamily="50" charset="-128"/>
              </a:rPr>
              <a:t>ホタテの貝殻を原料として、水酸化カルシウムにしたものを、弊社の商品名</a:t>
            </a:r>
            <a:endParaRPr lang="en-US" altLang="ja-JP" sz="1600" dirty="0" smtClean="0">
              <a:latin typeface="HG丸ｺﾞｼｯｸM-PRO" pitchFamily="50" charset="-128"/>
              <a:ea typeface="HG丸ｺﾞｼｯｸM-PRO" pitchFamily="50" charset="-128"/>
            </a:endParaRPr>
          </a:p>
          <a:p>
            <a:pPr algn="l"/>
            <a:r>
              <a:rPr lang="ja-JP" altLang="en-US" sz="1600" dirty="0" smtClean="0">
                <a:latin typeface="HG丸ｺﾞｼｯｸM-PRO" pitchFamily="50" charset="-128"/>
                <a:ea typeface="HG丸ｺﾞｼｯｸM-PRO" pitchFamily="50" charset="-128"/>
              </a:rPr>
              <a:t>　　  </a:t>
            </a:r>
            <a:r>
              <a:rPr lang="en-US" altLang="ja-JP" sz="1600" dirty="0" smtClean="0">
                <a:latin typeface="HG丸ｺﾞｼｯｸM-PRO" pitchFamily="50" charset="-128"/>
                <a:ea typeface="HG丸ｺﾞｼｯｸM-PRO" pitchFamily="50" charset="-128"/>
              </a:rPr>
              <a:t>『</a:t>
            </a:r>
            <a:r>
              <a:rPr lang="en-US" altLang="ja-JP" sz="1600" dirty="0" err="1" smtClean="0">
                <a:latin typeface="HG丸ｺﾞｼｯｸM-PRO" pitchFamily="50" charset="-128"/>
                <a:ea typeface="HG丸ｺﾞｼｯｸM-PRO" pitchFamily="50" charset="-128"/>
              </a:rPr>
              <a:t>Hotate</a:t>
            </a:r>
            <a:r>
              <a:rPr lang="en-US" altLang="ja-JP" sz="1600" dirty="0" smtClean="0">
                <a:latin typeface="HG丸ｺﾞｼｯｸM-PRO" pitchFamily="50" charset="-128"/>
                <a:ea typeface="HG丸ｺﾞｼｯｸM-PRO" pitchFamily="50" charset="-128"/>
              </a:rPr>
              <a:t> Powder』</a:t>
            </a:r>
            <a:r>
              <a:rPr lang="ja-JP" altLang="en-US" sz="1600" dirty="0" smtClean="0">
                <a:latin typeface="HG丸ｺﾞｼｯｸM-PRO" pitchFamily="50" charset="-128"/>
                <a:ea typeface="HG丸ｺﾞｼｯｸM-PRO" pitchFamily="50" charset="-128"/>
              </a:rPr>
              <a:t>として、商標登録しております</a:t>
            </a:r>
            <a:r>
              <a:rPr lang="ja-JP" altLang="en-US" dirty="0" smtClean="0">
                <a:latin typeface="HG丸ｺﾞｼｯｸM-PRO" pitchFamily="50" charset="-128"/>
                <a:ea typeface="HG丸ｺﾞｼｯｸM-PRO" pitchFamily="50" charset="-128"/>
              </a:rPr>
              <a:t>。</a:t>
            </a:r>
            <a:r>
              <a:rPr lang="en-US" altLang="ja-JP" b="1" dirty="0" smtClean="0"/>
              <a:t>					</a:t>
            </a:r>
            <a:endParaRPr lang="ja-JP" altLang="ja-JP" b="1" dirty="0" smtClean="0"/>
          </a:p>
          <a:p>
            <a:pPr algn="l"/>
            <a:r>
              <a:rPr lang="en-US" altLang="ja-JP"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a:t>
            </a:r>
            <a:r>
              <a:rPr lang="en-US" altLang="ja-JP"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ja-JP" altLang="ja-JP" b="1" dirty="0" smtClean="0"/>
              <a:t>：</a:t>
            </a:r>
            <a:r>
              <a:rPr lang="ja-JP" altLang="ja-JP" b="1" dirty="0" smtClean="0">
                <a:latin typeface="HG丸ｺﾞｼｯｸM-PRO" pitchFamily="50" charset="-128"/>
                <a:ea typeface="HG丸ｺﾞｼｯｸM-PRO" pitchFamily="50" charset="-128"/>
              </a:rPr>
              <a:t>ホタテの貝殻が除菌・消臭剤？</a:t>
            </a:r>
            <a:r>
              <a:rPr lang="en-US" altLang="ja-JP" dirty="0" smtClean="0">
                <a:latin typeface="HG丸ｺﾞｼｯｸM-PRO" pitchFamily="50" charset="-128"/>
                <a:ea typeface="HG丸ｺﾞｼｯｸM-PRO" pitchFamily="50" charset="-128"/>
              </a:rPr>
              <a:t>	</a:t>
            </a:r>
            <a:r>
              <a:rPr lang="en-US" altLang="ja-JP" b="1" dirty="0" smtClean="0"/>
              <a:t>			</a:t>
            </a:r>
            <a:endParaRPr lang="en-US" altLang="ja-JP" b="1" dirty="0"/>
          </a:p>
          <a:p>
            <a:pPr algn="l"/>
            <a:r>
              <a:rPr lang="en-US" altLang="ja-JP"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a:t>
            </a:r>
            <a:r>
              <a:rPr lang="en-US" altLang="ja-JP"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ja-JP" altLang="ja-JP" b="1" dirty="0" smtClean="0"/>
              <a:t>：</a:t>
            </a:r>
            <a:r>
              <a:rPr lang="ja-JP" altLang="ja-JP" sz="1600" dirty="0" smtClean="0">
                <a:latin typeface="HG丸ｺﾞｼｯｸM-PRO" pitchFamily="50" charset="-128"/>
                <a:ea typeface="HG丸ｺﾞｼｯｸM-PRO" pitchFamily="50" charset="-128"/>
              </a:rPr>
              <a:t>通称貝殻</a:t>
            </a:r>
            <a:r>
              <a:rPr lang="ja-JP" altLang="ja-JP" sz="1600" dirty="0">
                <a:latin typeface="HG丸ｺﾞｼｯｸM-PRO" pitchFamily="50" charset="-128"/>
                <a:ea typeface="HG丸ｺﾞｼｯｸM-PRO" pitchFamily="50" charset="-128"/>
              </a:rPr>
              <a:t>焼成カルシウムといい、ホタテの貝殻を焼成</a:t>
            </a:r>
            <a:r>
              <a:rPr lang="ja-JP" altLang="en-US" sz="1600" dirty="0">
                <a:latin typeface="HG丸ｺﾞｼｯｸM-PRO" pitchFamily="50" charset="-128"/>
                <a:ea typeface="HG丸ｺﾞｼｯｸM-PRO" pitchFamily="50" charset="-128"/>
              </a:rPr>
              <a:t>。酸化カルシウム＝</a:t>
            </a:r>
            <a:r>
              <a:rPr lang="en-US" altLang="ja-JP" sz="1600" dirty="0" err="1" smtClean="0">
                <a:latin typeface="HG丸ｺﾞｼｯｸM-PRO" pitchFamily="50" charset="-128"/>
                <a:ea typeface="HG丸ｺﾞｼｯｸM-PRO" pitchFamily="50" charset="-128"/>
              </a:rPr>
              <a:t>CaO</a:t>
            </a:r>
            <a:r>
              <a:rPr lang="ja-JP" altLang="en-US" sz="1600" dirty="0" smtClean="0">
                <a:latin typeface="HG丸ｺﾞｼｯｸM-PRO" pitchFamily="50" charset="-128"/>
                <a:ea typeface="HG丸ｺﾞｼｯｸM-PRO" pitchFamily="50" charset="-128"/>
              </a:rPr>
              <a:t>に</a:t>
            </a:r>
            <a:endParaRPr lang="en-US" altLang="ja-JP" sz="1600" dirty="0" smtClean="0">
              <a:latin typeface="HG丸ｺﾞｼｯｸM-PRO" pitchFamily="50" charset="-128"/>
              <a:ea typeface="HG丸ｺﾞｼｯｸM-PRO" pitchFamily="50" charset="-128"/>
            </a:endParaRPr>
          </a:p>
          <a:p>
            <a:pPr algn="l"/>
            <a:r>
              <a:rPr lang="ja-JP" altLang="en-US" sz="1600" dirty="0">
                <a:latin typeface="HG丸ｺﾞｼｯｸM-PRO" pitchFamily="50" charset="-128"/>
                <a:ea typeface="HG丸ｺﾞｼｯｸM-PRO" pitchFamily="50" charset="-128"/>
              </a:rPr>
              <a:t>　</a:t>
            </a:r>
            <a:r>
              <a:rPr lang="ja-JP" altLang="en-US" sz="1600" dirty="0" smtClean="0">
                <a:latin typeface="HG丸ｺﾞｼｯｸM-PRO" pitchFamily="50" charset="-128"/>
                <a:ea typeface="HG丸ｺﾞｼｯｸM-PRO" pitchFamily="50" charset="-128"/>
              </a:rPr>
              <a:t>　</a:t>
            </a:r>
            <a:r>
              <a:rPr lang="ja-JP" altLang="en-US" sz="1600" dirty="0">
                <a:latin typeface="HG丸ｺﾞｼｯｸM-PRO" pitchFamily="50" charset="-128"/>
                <a:ea typeface="HG丸ｺﾞｼｯｸM-PRO" pitchFamily="50" charset="-128"/>
              </a:rPr>
              <a:t> </a:t>
            </a:r>
            <a:r>
              <a:rPr lang="ja-JP" altLang="en-US" sz="1600" dirty="0" smtClean="0">
                <a:latin typeface="HG丸ｺﾞｼｯｸM-PRO" pitchFamily="50" charset="-128"/>
                <a:ea typeface="HG丸ｺﾞｼｯｸM-PRO" pitchFamily="50" charset="-128"/>
              </a:rPr>
              <a:t> </a:t>
            </a:r>
            <a:r>
              <a:rPr lang="ja-JP" altLang="ja-JP" sz="1600" dirty="0" smtClean="0">
                <a:latin typeface="HG丸ｺﾞｼｯｸM-PRO" pitchFamily="50" charset="-128"/>
                <a:ea typeface="HG丸ｺﾞｼｯｸM-PRO" pitchFamily="50" charset="-128"/>
              </a:rPr>
              <a:t>加水</a:t>
            </a:r>
            <a:r>
              <a:rPr lang="ja-JP" altLang="ja-JP" sz="1600" dirty="0">
                <a:latin typeface="HG丸ｺﾞｼｯｸM-PRO" pitchFamily="50" charset="-128"/>
                <a:ea typeface="HG丸ｺﾞｼｯｸM-PRO" pitchFamily="50" charset="-128"/>
              </a:rPr>
              <a:t>をすることに</a:t>
            </a:r>
            <a:r>
              <a:rPr lang="en-US" altLang="ja-JP" sz="1600" dirty="0">
                <a:latin typeface="HG丸ｺﾞｼｯｸM-PRO" pitchFamily="50" charset="-128"/>
                <a:ea typeface="HG丸ｺﾞｼｯｸM-PRO" pitchFamily="50" charset="-128"/>
              </a:rPr>
              <a:t> </a:t>
            </a:r>
            <a:r>
              <a:rPr lang="ja-JP" altLang="ja-JP" sz="1600" dirty="0">
                <a:latin typeface="HG丸ｺﾞｼｯｸM-PRO" pitchFamily="50" charset="-128"/>
                <a:ea typeface="HG丸ｺﾞｼｯｸM-PRO" pitchFamily="50" charset="-128"/>
              </a:rPr>
              <a:t>よって水酸化カルシウム</a:t>
            </a:r>
            <a:r>
              <a:rPr lang="ja-JP" altLang="en-US" sz="1600" dirty="0">
                <a:latin typeface="HG丸ｺﾞｼｯｸM-PRO" pitchFamily="50" charset="-128"/>
                <a:ea typeface="HG丸ｺﾞｼｯｸM-PRO" pitchFamily="50" charset="-128"/>
              </a:rPr>
              <a:t>＝</a:t>
            </a:r>
            <a:r>
              <a:rPr lang="en-US" altLang="ja-JP" sz="1600" dirty="0" smtClean="0">
                <a:latin typeface="HG丸ｺﾞｼｯｸM-PRO" pitchFamily="50" charset="-128"/>
                <a:ea typeface="HG丸ｺﾞｼｯｸM-PRO" pitchFamily="50" charset="-128"/>
              </a:rPr>
              <a:t>Ca(OH)²</a:t>
            </a:r>
            <a:r>
              <a:rPr lang="ja-JP" altLang="ja-JP" sz="1600" dirty="0" smtClean="0">
                <a:latin typeface="HG丸ｺﾞｼｯｸM-PRO" pitchFamily="50" charset="-128"/>
                <a:ea typeface="HG丸ｺﾞｼｯｸM-PRO" pitchFamily="50" charset="-128"/>
              </a:rPr>
              <a:t>へ</a:t>
            </a:r>
            <a:r>
              <a:rPr lang="ja-JP" altLang="ja-JP" sz="1600" dirty="0">
                <a:latin typeface="HG丸ｺﾞｼｯｸM-PRO" pitchFamily="50" charset="-128"/>
                <a:ea typeface="HG丸ｺﾞｼｯｸM-PRO" pitchFamily="50" charset="-128"/>
              </a:rPr>
              <a:t>変化させる</a:t>
            </a:r>
            <a:r>
              <a:rPr lang="ja-JP" altLang="ja-JP" sz="1600" dirty="0" smtClean="0">
                <a:latin typeface="HG丸ｺﾞｼｯｸM-PRO" pitchFamily="50" charset="-128"/>
                <a:ea typeface="HG丸ｺﾞｼｯｸM-PRO" pitchFamily="50" charset="-128"/>
              </a:rPr>
              <a:t>ことにより</a:t>
            </a:r>
            <a:endParaRPr lang="en-US" altLang="ja-JP" sz="1600" dirty="0" smtClean="0">
              <a:latin typeface="HG丸ｺﾞｼｯｸM-PRO" pitchFamily="50" charset="-128"/>
              <a:ea typeface="HG丸ｺﾞｼｯｸM-PRO" pitchFamily="50" charset="-128"/>
            </a:endParaRPr>
          </a:p>
          <a:p>
            <a:pPr algn="l"/>
            <a:r>
              <a:rPr lang="ja-JP" altLang="en-US" sz="1600" dirty="0" smtClean="0">
                <a:latin typeface="HG丸ｺﾞｼｯｸM-PRO" pitchFamily="50" charset="-128"/>
                <a:ea typeface="HG丸ｺﾞｼｯｸM-PRO" pitchFamily="50" charset="-128"/>
              </a:rPr>
              <a:t>　　</a:t>
            </a:r>
            <a:r>
              <a:rPr lang="ja-JP" altLang="en-US" sz="1600" dirty="0">
                <a:latin typeface="HG丸ｺﾞｼｯｸM-PRO" pitchFamily="50" charset="-128"/>
                <a:ea typeface="HG丸ｺﾞｼｯｸM-PRO" pitchFamily="50" charset="-128"/>
              </a:rPr>
              <a:t> </a:t>
            </a:r>
            <a:r>
              <a:rPr lang="ja-JP" altLang="en-US" sz="1600" dirty="0" smtClean="0">
                <a:latin typeface="HG丸ｺﾞｼｯｸM-PRO" pitchFamily="50" charset="-128"/>
                <a:ea typeface="HG丸ｺﾞｼｯｸM-PRO" pitchFamily="50" charset="-128"/>
              </a:rPr>
              <a:t> 二次</a:t>
            </a:r>
            <a:r>
              <a:rPr lang="ja-JP" altLang="en-US" sz="1600" dirty="0">
                <a:latin typeface="HG丸ｺﾞｼｯｸM-PRO" pitchFamily="50" charset="-128"/>
                <a:ea typeface="HG丸ｺﾞｼｯｸM-PRO" pitchFamily="50" charset="-128"/>
              </a:rPr>
              <a:t>加工時に発熱しなく、</a:t>
            </a:r>
            <a:r>
              <a:rPr lang="ja-JP" altLang="ja-JP" sz="1600" dirty="0">
                <a:latin typeface="HG丸ｺﾞｼｯｸM-PRO" pitchFamily="50" charset="-128"/>
                <a:ea typeface="HG丸ｺﾞｼｯｸM-PRO" pitchFamily="50" charset="-128"/>
              </a:rPr>
              <a:t>高性能且つ</a:t>
            </a:r>
            <a:r>
              <a:rPr lang="en-US" altLang="ja-JP" sz="1600" dirty="0">
                <a:latin typeface="HG丸ｺﾞｼｯｸM-PRO" pitchFamily="50" charset="-128"/>
                <a:ea typeface="HG丸ｺﾞｼｯｸM-PRO" pitchFamily="50" charset="-128"/>
              </a:rPr>
              <a:t> </a:t>
            </a:r>
            <a:r>
              <a:rPr lang="ja-JP" altLang="ja-JP" sz="1600" dirty="0">
                <a:latin typeface="HG丸ｺﾞｼｯｸM-PRO" pitchFamily="50" charset="-128"/>
                <a:ea typeface="HG丸ｺﾞｼｯｸM-PRO" pitchFamily="50" charset="-128"/>
              </a:rPr>
              <a:t>安全な除菌・消臭剤へ変化します。</a:t>
            </a:r>
          </a:p>
          <a:p>
            <a:r>
              <a:rPr lang="en-US" altLang="ja-JP" sz="1600" b="1" dirty="0"/>
              <a:t>						</a:t>
            </a:r>
            <a:endParaRPr lang="ja-JP" altLang="ja-JP" sz="1600" b="1" dirty="0" smtClean="0"/>
          </a:p>
          <a:p>
            <a:pPr algn="l"/>
            <a:r>
              <a:rPr lang="en-US" altLang="ja-JP"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a:t>
            </a:r>
            <a:r>
              <a:rPr lang="en-US" altLang="ja-JP"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ja-JP" altLang="ja-JP" b="1" dirty="0" smtClean="0"/>
              <a:t>：</a:t>
            </a:r>
            <a:r>
              <a:rPr lang="en-US" altLang="ja-JP" b="1" dirty="0" err="1" smtClean="0">
                <a:latin typeface="HG丸ｺﾞｼｯｸM-PRO" pitchFamily="50" charset="-128"/>
                <a:ea typeface="HG丸ｺﾞｼｯｸM-PRO" pitchFamily="50" charset="-128"/>
              </a:rPr>
              <a:t>Hotate</a:t>
            </a:r>
            <a:r>
              <a:rPr lang="en-US" altLang="ja-JP" b="1" dirty="0" smtClean="0">
                <a:latin typeface="HG丸ｺﾞｼｯｸM-PRO" pitchFamily="50" charset="-128"/>
                <a:ea typeface="HG丸ｺﾞｼｯｸM-PRO" pitchFamily="50" charset="-128"/>
              </a:rPr>
              <a:t> Powder</a:t>
            </a:r>
            <a:r>
              <a:rPr lang="ja-JP" altLang="ja-JP" b="1" dirty="0" smtClean="0">
                <a:latin typeface="HG丸ｺﾞｼｯｸM-PRO" pitchFamily="50" charset="-128"/>
                <a:ea typeface="HG丸ｺﾞｼｯｸM-PRO" pitchFamily="50" charset="-128"/>
              </a:rPr>
              <a:t>（</a:t>
            </a:r>
            <a:r>
              <a:rPr lang="ja-JP" altLang="en-US" b="1" dirty="0" smtClean="0">
                <a:latin typeface="HG丸ｺﾞｼｯｸM-PRO" pitchFamily="50" charset="-128"/>
                <a:ea typeface="HG丸ｺﾞｼｯｸM-PRO" pitchFamily="50" charset="-128"/>
              </a:rPr>
              <a:t>水酸化</a:t>
            </a:r>
            <a:r>
              <a:rPr lang="ja-JP" altLang="ja-JP" b="1" dirty="0" smtClean="0">
                <a:latin typeface="HG丸ｺﾞｼｯｸM-PRO" pitchFamily="50" charset="-128"/>
                <a:ea typeface="HG丸ｺﾞｼｯｸM-PRO" pitchFamily="50" charset="-128"/>
              </a:rPr>
              <a:t>カルシウム）に除菌作用とは？</a:t>
            </a:r>
            <a:endParaRPr lang="en-US" altLang="ja-JP" b="1" dirty="0" smtClean="0">
              <a:latin typeface="HG丸ｺﾞｼｯｸM-PRO" pitchFamily="50" charset="-128"/>
              <a:ea typeface="HG丸ｺﾞｼｯｸM-PRO" pitchFamily="50" charset="-128"/>
            </a:endParaRPr>
          </a:p>
          <a:p>
            <a:pPr algn="l"/>
            <a:r>
              <a:rPr lang="en-US" altLang="ja-JP"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a:t>
            </a:r>
            <a:r>
              <a:rPr lang="en-US" altLang="ja-JP"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ja-JP" altLang="ja-JP" b="1" dirty="0" smtClean="0"/>
              <a:t>：</a:t>
            </a:r>
            <a:r>
              <a:rPr lang="ja-JP" altLang="ja-JP" sz="1600" dirty="0">
                <a:latin typeface="HG丸ｺﾞｼｯｸM-PRO" pitchFamily="50" charset="-128"/>
                <a:ea typeface="HG丸ｺﾞｼｯｸM-PRO" pitchFamily="50" charset="-128"/>
              </a:rPr>
              <a:t>論文等によると</a:t>
            </a:r>
            <a:r>
              <a:rPr lang="ja-JP" altLang="ja-JP" sz="1600" dirty="0" smtClean="0">
                <a:latin typeface="HG丸ｺﾞｼｯｸM-PRO" pitchFamily="50" charset="-128"/>
                <a:ea typeface="HG丸ｺﾞｼｯｸM-PRO" pitchFamily="50" charset="-128"/>
              </a:rPr>
              <a:t>、</a:t>
            </a:r>
            <a:r>
              <a:rPr lang="en-US" altLang="ja-JP" sz="1600" dirty="0" err="1" smtClean="0">
                <a:latin typeface="HG丸ｺﾞｼｯｸM-PRO" pitchFamily="50" charset="-128"/>
                <a:ea typeface="HG丸ｺﾞｼｯｸM-PRO" pitchFamily="50" charset="-128"/>
              </a:rPr>
              <a:t>HotatePowder</a:t>
            </a:r>
            <a:r>
              <a:rPr lang="ja-JP" altLang="ja-JP" sz="1600" dirty="0" smtClean="0">
                <a:latin typeface="HG丸ｺﾞｼｯｸM-PRO" pitchFamily="50" charset="-128"/>
                <a:ea typeface="HG丸ｺﾞｼｯｸM-PRO" pitchFamily="50" charset="-128"/>
              </a:rPr>
              <a:t>（</a:t>
            </a:r>
            <a:r>
              <a:rPr lang="ja-JP" altLang="en-US" sz="1600" dirty="0" smtClean="0">
                <a:latin typeface="HG丸ｺﾞｼｯｸM-PRO" pitchFamily="50" charset="-128"/>
                <a:ea typeface="HG丸ｺﾞｼｯｸM-PRO" pitchFamily="50" charset="-128"/>
              </a:rPr>
              <a:t>水酸化</a:t>
            </a:r>
            <a:r>
              <a:rPr lang="ja-JP" altLang="ja-JP" sz="1600" dirty="0" smtClean="0">
                <a:latin typeface="HG丸ｺﾞｼｯｸM-PRO" pitchFamily="50" charset="-128"/>
                <a:ea typeface="HG丸ｺﾞｼｯｸM-PRO" pitchFamily="50" charset="-128"/>
              </a:rPr>
              <a:t>カルシウム</a:t>
            </a:r>
            <a:r>
              <a:rPr lang="ja-JP" altLang="ja-JP" sz="1600" dirty="0">
                <a:latin typeface="HG丸ｺﾞｼｯｸM-PRO" pitchFamily="50" charset="-128"/>
                <a:ea typeface="HG丸ｺﾞｼｯｸM-PRO" pitchFamily="50" charset="-128"/>
              </a:rPr>
              <a:t>）は</a:t>
            </a:r>
            <a:r>
              <a:rPr lang="ja-JP" altLang="ja-JP" sz="1600" dirty="0" smtClean="0">
                <a:latin typeface="HG丸ｺﾞｼｯｸM-PRO" pitchFamily="50" charset="-128"/>
                <a:ea typeface="HG丸ｺﾞｼｯｸM-PRO" pitchFamily="50" charset="-128"/>
              </a:rPr>
              <a:t>ｐＨ値１２．</a:t>
            </a:r>
            <a:r>
              <a:rPr lang="ja-JP" altLang="en-US" sz="1600" dirty="0" smtClean="0">
                <a:latin typeface="HG丸ｺﾞｼｯｸM-PRO" pitchFamily="50" charset="-128"/>
                <a:ea typeface="HG丸ｺﾞｼｯｸM-PRO" pitchFamily="50" charset="-128"/>
              </a:rPr>
              <a:t>５</a:t>
            </a:r>
            <a:r>
              <a:rPr lang="ja-JP" altLang="ja-JP" sz="1600" dirty="0" smtClean="0">
                <a:latin typeface="HG丸ｺﾞｼｯｸM-PRO" pitchFamily="50" charset="-128"/>
                <a:ea typeface="HG丸ｺﾞｼｯｸM-PRO" pitchFamily="50" charset="-128"/>
              </a:rPr>
              <a:t>～</a:t>
            </a:r>
            <a:r>
              <a:rPr lang="ja-JP" altLang="ja-JP" sz="1600" dirty="0">
                <a:latin typeface="HG丸ｺﾞｼｯｸM-PRO" pitchFamily="50" charset="-128"/>
                <a:ea typeface="HG丸ｺﾞｼｯｸM-PRO" pitchFamily="50" charset="-128"/>
              </a:rPr>
              <a:t>１３</a:t>
            </a:r>
            <a:r>
              <a:rPr lang="ja-JP" altLang="ja-JP" sz="1600" dirty="0" smtClean="0">
                <a:latin typeface="HG丸ｺﾞｼｯｸM-PRO" pitchFamily="50" charset="-128"/>
                <a:ea typeface="HG丸ｺﾞｼｯｸM-PRO" pitchFamily="50" charset="-128"/>
              </a:rPr>
              <a:t>以上</a:t>
            </a:r>
            <a:endParaRPr lang="en-US" altLang="ja-JP" sz="1600" dirty="0">
              <a:latin typeface="HG丸ｺﾞｼｯｸM-PRO" pitchFamily="50" charset="-128"/>
              <a:ea typeface="HG丸ｺﾞｼｯｸM-PRO" pitchFamily="50" charset="-128"/>
            </a:endParaRPr>
          </a:p>
          <a:p>
            <a:pPr algn="l"/>
            <a:r>
              <a:rPr lang="ja-JP" altLang="en-US" sz="1600" dirty="0" smtClean="0">
                <a:latin typeface="HG丸ｺﾞｼｯｸM-PRO" pitchFamily="50" charset="-128"/>
                <a:ea typeface="HG丸ｺﾞｼｯｸM-PRO" pitchFamily="50" charset="-128"/>
              </a:rPr>
              <a:t>　　  </a:t>
            </a:r>
            <a:r>
              <a:rPr lang="ja-JP" altLang="ja-JP" sz="1600" dirty="0" smtClean="0">
                <a:latin typeface="HG丸ｺﾞｼｯｸM-PRO" pitchFamily="50" charset="-128"/>
                <a:ea typeface="HG丸ｺﾞｼｯｸM-PRO" pitchFamily="50" charset="-128"/>
              </a:rPr>
              <a:t>強</a:t>
            </a:r>
            <a:r>
              <a:rPr lang="ja-JP" altLang="ja-JP" sz="1600" dirty="0">
                <a:latin typeface="HG丸ｺﾞｼｯｸM-PRO" pitchFamily="50" charset="-128"/>
                <a:ea typeface="HG丸ｺﾞｼｯｸM-PRO" pitchFamily="50" charset="-128"/>
              </a:rPr>
              <a:t>アルカリを示し、その強アルカリ及び活性酸素種（スーパーオキシド）</a:t>
            </a:r>
            <a:r>
              <a:rPr lang="ja-JP" altLang="ja-JP" sz="1600" dirty="0" smtClean="0">
                <a:latin typeface="HG丸ｺﾞｼｯｸM-PRO" pitchFamily="50" charset="-128"/>
                <a:ea typeface="HG丸ｺﾞｼｯｸM-PRO" pitchFamily="50" charset="-128"/>
              </a:rPr>
              <a:t>に起因</a:t>
            </a:r>
            <a:endParaRPr lang="en-US" altLang="ja-JP" sz="1600" dirty="0" smtClean="0">
              <a:latin typeface="HG丸ｺﾞｼｯｸM-PRO" pitchFamily="50" charset="-128"/>
              <a:ea typeface="HG丸ｺﾞｼｯｸM-PRO" pitchFamily="50" charset="-128"/>
            </a:endParaRPr>
          </a:p>
          <a:p>
            <a:pPr algn="l"/>
            <a:r>
              <a:rPr lang="en-US" altLang="ja-JP" sz="1600" dirty="0">
                <a:latin typeface="HG丸ｺﾞｼｯｸM-PRO" pitchFamily="50" charset="-128"/>
                <a:ea typeface="HG丸ｺﾞｼｯｸM-PRO" pitchFamily="50" charset="-128"/>
              </a:rPr>
              <a:t> </a:t>
            </a:r>
            <a:r>
              <a:rPr lang="en-US" altLang="ja-JP" sz="1600" dirty="0" smtClean="0">
                <a:latin typeface="HG丸ｺﾞｼｯｸM-PRO" pitchFamily="50" charset="-128"/>
                <a:ea typeface="HG丸ｺﾞｼｯｸM-PRO" pitchFamily="50" charset="-128"/>
              </a:rPr>
              <a:t>       </a:t>
            </a:r>
            <a:r>
              <a:rPr lang="ja-JP" altLang="ja-JP" sz="1600" dirty="0" smtClean="0">
                <a:latin typeface="HG丸ｺﾞｼｯｸM-PRO" pitchFamily="50" charset="-128"/>
                <a:ea typeface="HG丸ｺﾞｼｯｸM-PRO" pitchFamily="50" charset="-128"/>
              </a:rPr>
              <a:t>すると</a:t>
            </a:r>
            <a:r>
              <a:rPr lang="ja-JP" altLang="ja-JP" sz="1600" dirty="0">
                <a:latin typeface="HG丸ｺﾞｼｯｸM-PRO" pitchFamily="50" charset="-128"/>
                <a:ea typeface="HG丸ｺﾞｼｯｸM-PRO" pitchFamily="50" charset="-128"/>
              </a:rPr>
              <a:t>考えられています</a:t>
            </a:r>
            <a:r>
              <a:rPr lang="ja-JP" altLang="ja-JP" sz="1600" dirty="0" smtClean="0">
                <a:latin typeface="HG丸ｺﾞｼｯｸM-PRO" pitchFamily="50" charset="-128"/>
                <a:ea typeface="HG丸ｺﾞｼｯｸM-PRO" pitchFamily="50" charset="-128"/>
              </a:rPr>
              <a:t>。</a:t>
            </a:r>
            <a:r>
              <a:rPr lang="en-US" altLang="ja-JP" sz="1600" b="1" dirty="0"/>
              <a:t> </a:t>
            </a:r>
            <a:endParaRPr lang="ja-JP" altLang="ja-JP" sz="1600" b="1" dirty="0"/>
          </a:p>
        </p:txBody>
      </p:sp>
      <p:grpSp>
        <p:nvGrpSpPr>
          <p:cNvPr id="16" name="グループ化 35"/>
          <p:cNvGrpSpPr/>
          <p:nvPr/>
        </p:nvGrpSpPr>
        <p:grpSpPr>
          <a:xfrm>
            <a:off x="1223628" y="692744"/>
            <a:ext cx="6696744" cy="432000"/>
            <a:chOff x="1223628" y="692696"/>
            <a:chExt cx="6696744" cy="432000"/>
          </a:xfrm>
          <a:solidFill>
            <a:schemeClr val="accent1">
              <a:lumMod val="60000"/>
              <a:lumOff val="40000"/>
            </a:schemeClr>
          </a:solidFill>
        </p:grpSpPr>
        <p:sp>
          <p:nvSpPr>
            <p:cNvPr id="18" name="角丸四角形 17"/>
            <p:cNvSpPr/>
            <p:nvPr/>
          </p:nvSpPr>
          <p:spPr>
            <a:xfrm>
              <a:off x="1223628" y="692696"/>
              <a:ext cx="6696744" cy="432000"/>
            </a:xfrm>
            <a:prstGeom prst="round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19" name="テキスト ボックス 18"/>
            <p:cNvSpPr txBox="1"/>
            <p:nvPr/>
          </p:nvSpPr>
          <p:spPr>
            <a:xfrm>
              <a:off x="1331641" y="708641"/>
              <a:ext cx="6480719" cy="400110"/>
            </a:xfrm>
            <a:prstGeom prst="rect">
              <a:avLst/>
            </a:prstGeom>
            <a:noFill/>
          </p:spPr>
          <p:txBody>
            <a:bodyPr wrap="square" rtlCol="0">
              <a:spAutoFit/>
            </a:bodyPr>
            <a:lstStyle/>
            <a:p>
              <a:pPr algn="ctr"/>
              <a:r>
                <a:rPr lang="en-US" altLang="ja-JP" sz="2000" b="1" dirty="0" err="1" smtClean="0">
                  <a:solidFill>
                    <a:srgbClr val="000099"/>
                  </a:solidFill>
                  <a:latin typeface="Arial" panose="020B0604020202020204" pitchFamily="34" charset="0"/>
                  <a:ea typeface="HGP創英角ｺﾞｼｯｸUB" pitchFamily="50" charset="-128"/>
                  <a:cs typeface="Arial" panose="020B0604020202020204" pitchFamily="34" charset="0"/>
                </a:rPr>
                <a:t>Hotate</a:t>
              </a:r>
              <a:r>
                <a:rPr lang="en-US" altLang="ja-JP" sz="2000" b="1" dirty="0" smtClean="0">
                  <a:solidFill>
                    <a:srgbClr val="000099"/>
                  </a:solidFill>
                  <a:latin typeface="Arial" panose="020B0604020202020204" pitchFamily="34" charset="0"/>
                  <a:ea typeface="HGP創英角ｺﾞｼｯｸUB" pitchFamily="50" charset="-128"/>
                  <a:cs typeface="Arial" panose="020B0604020202020204" pitchFamily="34" charset="0"/>
                </a:rPr>
                <a:t> Powder </a:t>
              </a:r>
              <a:r>
                <a:rPr lang="en-US" altLang="ja-JP" sz="2000" dirty="0" smtClean="0">
                  <a:solidFill>
                    <a:srgbClr val="000099"/>
                  </a:solidFill>
                  <a:latin typeface="HGP創英角ｺﾞｼｯｸUB" pitchFamily="50" charset="-128"/>
                  <a:ea typeface="HGP創英角ｺﾞｼｯｸUB" pitchFamily="50" charset="-128"/>
                </a:rPr>
                <a:t>Q&amp;A</a:t>
              </a:r>
              <a:endParaRPr lang="ja-JP" altLang="en-US" sz="2000" dirty="0" smtClean="0">
                <a:solidFill>
                  <a:srgbClr val="000099"/>
                </a:solidFill>
                <a:latin typeface="HGP創英角ｺﾞｼｯｸUB" pitchFamily="50" charset="-128"/>
                <a:ea typeface="HGP創英角ｺﾞｼｯｸUB" pitchFamily="50" charset="-128"/>
              </a:endParaRPr>
            </a:p>
          </p:txBody>
        </p:sp>
      </p:grpSp>
      <p:sp>
        <p:nvSpPr>
          <p:cNvPr id="17" name="フッター プレースホルダ 50"/>
          <p:cNvSpPr>
            <a:spLocks noGrp="1"/>
          </p:cNvSpPr>
          <p:nvPr>
            <p:ph type="ftr" sz="quarter" idx="11"/>
          </p:nvPr>
        </p:nvSpPr>
        <p:spPr>
          <a:xfrm>
            <a:off x="2627784" y="6379281"/>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20" name="正方形/長方形 19"/>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extLst>
      <p:ext uri="{BB962C8B-B14F-4D97-AF65-F5344CB8AC3E}">
        <p14:creationId xmlns:p14="http://schemas.microsoft.com/office/powerpoint/2010/main" val="3391231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flipV="1">
            <a:off x="498293" y="54140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11" name="スライド番号プレースホルダ 32"/>
          <p:cNvSpPr>
            <a:spLocks noGrp="1"/>
          </p:cNvSpPr>
          <p:nvPr>
            <p:ph type="sldNum" sz="quarter" idx="12"/>
          </p:nvPr>
        </p:nvSpPr>
        <p:spPr>
          <a:xfrm>
            <a:off x="6553200" y="6356350"/>
            <a:ext cx="2133600" cy="365125"/>
          </a:xfrm>
        </p:spPr>
        <p:txBody>
          <a:bodyPr/>
          <a:lstStyle/>
          <a:p>
            <a:fld id="{78899ED9-F9CC-3D48-9735-D0C30954A088}" type="slidenum">
              <a:rPr lang="ja-JP" altLang="en-US" smtClean="0"/>
              <a:pPr/>
              <a:t>15</a:t>
            </a:fld>
            <a:endParaRPr lang="ja-JP" altLang="en-US" dirty="0"/>
          </a:p>
        </p:txBody>
      </p:sp>
      <p:sp>
        <p:nvSpPr>
          <p:cNvPr id="19" name="正方形/長方形 18"/>
          <p:cNvSpPr/>
          <p:nvPr/>
        </p:nvSpPr>
        <p:spPr>
          <a:xfrm>
            <a:off x="143652" y="980728"/>
            <a:ext cx="8856984" cy="5355312"/>
          </a:xfrm>
          <a:prstGeom prst="rect">
            <a:avLst/>
          </a:prstGeom>
        </p:spPr>
        <p:txBody>
          <a:bodyPr wrap="square">
            <a:spAutoFit/>
          </a:bodyPr>
          <a:lstStyle/>
          <a:p>
            <a:pPr algn="l"/>
            <a:r>
              <a:rPr lang="en-US" altLang="ja-JP"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a:t>
            </a:r>
            <a:r>
              <a:rPr lang="en-US" altLang="ja-JP"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ja-JP" altLang="ja-JP" dirty="0" smtClean="0"/>
              <a:t>：</a:t>
            </a:r>
            <a:r>
              <a:rPr lang="en-US" altLang="ja-JP" b="1" dirty="0" err="1" smtClean="0">
                <a:latin typeface="HG丸ｺﾞｼｯｸM-PRO" pitchFamily="50" charset="-128"/>
                <a:ea typeface="HG丸ｺﾞｼｯｸM-PRO" pitchFamily="50" charset="-128"/>
              </a:rPr>
              <a:t>Hotate</a:t>
            </a:r>
            <a:r>
              <a:rPr lang="en-US" altLang="ja-JP" b="1" dirty="0" smtClean="0">
                <a:latin typeface="HG丸ｺﾞｼｯｸM-PRO" pitchFamily="50" charset="-128"/>
                <a:ea typeface="HG丸ｺﾞｼｯｸM-PRO" pitchFamily="50" charset="-128"/>
              </a:rPr>
              <a:t> Powder</a:t>
            </a:r>
            <a:r>
              <a:rPr lang="ja-JP" altLang="ja-JP" b="1" dirty="0" smtClean="0">
                <a:latin typeface="HG丸ｺﾞｼｯｸM-PRO" pitchFamily="50" charset="-128"/>
                <a:ea typeface="HG丸ｺﾞｼｯｸM-PRO" pitchFamily="50" charset="-128"/>
              </a:rPr>
              <a:t>水溶液</a:t>
            </a:r>
            <a:r>
              <a:rPr lang="ja-JP" altLang="ja-JP" b="1" dirty="0">
                <a:latin typeface="HG丸ｺﾞｼｯｸM-PRO" pitchFamily="50" charset="-128"/>
                <a:ea typeface="HG丸ｺﾞｼｯｸM-PRO" pitchFamily="50" charset="-128"/>
              </a:rPr>
              <a:t>はどんな菌・ウイルスに効果があるのか？</a:t>
            </a:r>
          </a:p>
          <a:p>
            <a:pPr algn="l"/>
            <a:r>
              <a:rPr lang="en-US" altLang="ja-JP"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a:t>
            </a:r>
            <a:r>
              <a:rPr lang="en-US" altLang="ja-JP"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ja-JP" altLang="ja-JP" dirty="0" smtClean="0"/>
              <a:t>：</a:t>
            </a:r>
            <a:r>
              <a:rPr lang="ja-JP" altLang="ja-JP" sz="1600" dirty="0">
                <a:latin typeface="HG丸ｺﾞｼｯｸM-PRO" pitchFamily="50" charset="-128"/>
                <a:ea typeface="HG丸ｺﾞｼｯｸM-PRO" pitchFamily="50" charset="-128"/>
              </a:rPr>
              <a:t>エビデンスを完備しているものとして下記の菌・ウイルスがあります。</a:t>
            </a:r>
          </a:p>
          <a:p>
            <a:pPr algn="l"/>
            <a:r>
              <a:rPr lang="en-US" altLang="ja-JP" sz="1600" dirty="0">
                <a:latin typeface="HG丸ｺﾞｼｯｸM-PRO" pitchFamily="50" charset="-128"/>
                <a:ea typeface="HG丸ｺﾞｼｯｸM-PRO" pitchFamily="50" charset="-128"/>
              </a:rPr>
              <a:t>      </a:t>
            </a:r>
            <a:r>
              <a:rPr lang="en-US" altLang="ja-JP" sz="1600" dirty="0" smtClean="0">
                <a:latin typeface="HG丸ｺﾞｼｯｸM-PRO" pitchFamily="50" charset="-128"/>
                <a:ea typeface="HG丸ｺﾞｼｯｸM-PRO" pitchFamily="50" charset="-128"/>
              </a:rPr>
              <a:t>  </a:t>
            </a:r>
            <a:r>
              <a:rPr lang="ja-JP" altLang="ja-JP" sz="1600" dirty="0">
                <a:latin typeface="HG丸ｺﾞｼｯｸM-PRO" pitchFamily="50" charset="-128"/>
                <a:ea typeface="HG丸ｺﾞｼｯｸM-PRO" pitchFamily="50" charset="-128"/>
              </a:rPr>
              <a:t>◆菌不活性</a:t>
            </a:r>
            <a:r>
              <a:rPr lang="ja-JP" altLang="ja-JP" sz="1600" dirty="0" smtClean="0">
                <a:latin typeface="HG丸ｺﾞｼｯｸM-PRO" pitchFamily="50" charset="-128"/>
                <a:ea typeface="HG丸ｺﾞｼｯｸM-PRO" pitchFamily="50" charset="-128"/>
              </a:rPr>
              <a:t>試験</a:t>
            </a:r>
            <a:r>
              <a:rPr lang="en-US" altLang="ja-JP" sz="1600" dirty="0" smtClean="0">
                <a:latin typeface="HG丸ｺﾞｼｯｸM-PRO" pitchFamily="50" charset="-128"/>
                <a:ea typeface="HG丸ｺﾞｼｯｸM-PRO" pitchFamily="50" charset="-128"/>
              </a:rPr>
              <a:t>  </a:t>
            </a:r>
            <a:r>
              <a:rPr lang="ja-JP" altLang="ja-JP" sz="1600" dirty="0">
                <a:latin typeface="HG丸ｺﾞｼｯｸM-PRO" pitchFamily="50" charset="-128"/>
                <a:ea typeface="HG丸ｺﾞｼｯｸM-PRO" pitchFamily="50" charset="-128"/>
              </a:rPr>
              <a:t>黄色ぶどう球菌、大腸菌、大腸菌</a:t>
            </a:r>
            <a:r>
              <a:rPr lang="en-US" altLang="ja-JP" sz="1600" dirty="0">
                <a:latin typeface="HG丸ｺﾞｼｯｸM-PRO" pitchFamily="50" charset="-128"/>
                <a:ea typeface="HG丸ｺﾞｼｯｸM-PRO" pitchFamily="50" charset="-128"/>
              </a:rPr>
              <a:t>O-157</a:t>
            </a:r>
            <a:r>
              <a:rPr lang="ja-JP" altLang="ja-JP" sz="1600" dirty="0" err="1">
                <a:latin typeface="HG丸ｺﾞｼｯｸM-PRO" pitchFamily="50" charset="-128"/>
                <a:ea typeface="HG丸ｺﾞｼｯｸM-PRO" pitchFamily="50" charset="-128"/>
              </a:rPr>
              <a:t>、</a:t>
            </a:r>
            <a:r>
              <a:rPr lang="ja-JP" altLang="ja-JP" sz="1600" dirty="0">
                <a:latin typeface="HG丸ｺﾞｼｯｸM-PRO" pitchFamily="50" charset="-128"/>
                <a:ea typeface="HG丸ｺﾞｼｯｸM-PRO" pitchFamily="50" charset="-128"/>
              </a:rPr>
              <a:t>ＭＡＳＡ</a:t>
            </a:r>
            <a:r>
              <a:rPr lang="ja-JP" altLang="ja-JP" sz="1600" dirty="0" smtClean="0">
                <a:latin typeface="HG丸ｺﾞｼｯｸM-PRO" pitchFamily="50" charset="-128"/>
                <a:ea typeface="HG丸ｺﾞｼｯｸM-PRO" pitchFamily="50" charset="-128"/>
              </a:rPr>
              <a:t>、</a:t>
            </a:r>
            <a:endParaRPr lang="en-US" altLang="ja-JP" sz="1600" dirty="0" smtClean="0">
              <a:latin typeface="HG丸ｺﾞｼｯｸM-PRO" pitchFamily="50" charset="-128"/>
              <a:ea typeface="HG丸ｺﾞｼｯｸM-PRO" pitchFamily="50" charset="-128"/>
            </a:endParaRPr>
          </a:p>
          <a:p>
            <a:pPr algn="l"/>
            <a:r>
              <a:rPr lang="en-US" altLang="ja-JP" sz="1600" dirty="0">
                <a:latin typeface="HG丸ｺﾞｼｯｸM-PRO" pitchFamily="50" charset="-128"/>
                <a:ea typeface="HG丸ｺﾞｼｯｸM-PRO" pitchFamily="50" charset="-128"/>
              </a:rPr>
              <a:t> </a:t>
            </a:r>
            <a:r>
              <a:rPr lang="en-US" altLang="ja-JP" sz="1600" dirty="0" smtClean="0">
                <a:latin typeface="HG丸ｺﾞｼｯｸM-PRO" pitchFamily="50" charset="-128"/>
                <a:ea typeface="HG丸ｺﾞｼｯｸM-PRO" pitchFamily="50" charset="-128"/>
              </a:rPr>
              <a:t>          </a:t>
            </a:r>
            <a:r>
              <a:rPr lang="ja-JP" altLang="ja-JP" sz="1600" dirty="0" smtClean="0">
                <a:latin typeface="HG丸ｺﾞｼｯｸM-PRO" pitchFamily="50" charset="-128"/>
                <a:ea typeface="HG丸ｺﾞｼｯｸM-PRO" pitchFamily="50" charset="-128"/>
              </a:rPr>
              <a:t>サルモネラ</a:t>
            </a:r>
            <a:r>
              <a:rPr lang="ja-JP" altLang="ja-JP" sz="1600" dirty="0">
                <a:latin typeface="HG丸ｺﾞｼｯｸM-PRO" pitchFamily="50" charset="-128"/>
                <a:ea typeface="HG丸ｺﾞｼｯｸM-PRO" pitchFamily="50" charset="-128"/>
              </a:rPr>
              <a:t>菌、モルガン</a:t>
            </a:r>
            <a:r>
              <a:rPr lang="ja-JP" altLang="ja-JP" sz="1600" dirty="0" smtClean="0">
                <a:latin typeface="HG丸ｺﾞｼｯｸM-PRO" pitchFamily="50" charset="-128"/>
                <a:ea typeface="HG丸ｺﾞｼｯｸM-PRO" pitchFamily="50" charset="-128"/>
              </a:rPr>
              <a:t>菌</a:t>
            </a:r>
            <a:r>
              <a:rPr lang="ja-JP" altLang="en-US" sz="1600" dirty="0" smtClean="0">
                <a:latin typeface="HG丸ｺﾞｼｯｸM-PRO" pitchFamily="50" charset="-128"/>
                <a:ea typeface="HG丸ｺﾞｼｯｸM-PRO" pitchFamily="50" charset="-128"/>
              </a:rPr>
              <a:t>、</a:t>
            </a:r>
            <a:r>
              <a:rPr lang="ja-JP" altLang="ja-JP" sz="1600" dirty="0" smtClean="0">
                <a:latin typeface="HG丸ｺﾞｼｯｸM-PRO" pitchFamily="50" charset="-128"/>
                <a:ea typeface="HG丸ｺﾞｼｯｸM-PRO" pitchFamily="50" charset="-128"/>
              </a:rPr>
              <a:t>ミュータンス</a:t>
            </a:r>
            <a:r>
              <a:rPr lang="ja-JP" altLang="ja-JP" sz="1600" dirty="0">
                <a:latin typeface="HG丸ｺﾞｼｯｸM-PRO" pitchFamily="50" charset="-128"/>
                <a:ea typeface="HG丸ｺﾞｼｯｸM-PRO" pitchFamily="50" charset="-128"/>
              </a:rPr>
              <a:t>菌、インフルエンザウイルス</a:t>
            </a:r>
            <a:r>
              <a:rPr lang="ja-JP" altLang="ja-JP" sz="1600" dirty="0" smtClean="0">
                <a:latin typeface="HG丸ｺﾞｼｯｸM-PRO" pitchFamily="50" charset="-128"/>
                <a:ea typeface="HG丸ｺﾞｼｯｸM-PRO" pitchFamily="50" charset="-128"/>
              </a:rPr>
              <a:t>、</a:t>
            </a:r>
            <a:endParaRPr lang="en-US" altLang="ja-JP" sz="1600" dirty="0" smtClean="0">
              <a:latin typeface="HG丸ｺﾞｼｯｸM-PRO" pitchFamily="50" charset="-128"/>
              <a:ea typeface="HG丸ｺﾞｼｯｸM-PRO" pitchFamily="50" charset="-128"/>
            </a:endParaRPr>
          </a:p>
          <a:p>
            <a:pPr algn="l"/>
            <a:r>
              <a:rPr lang="en-US" altLang="ja-JP" sz="1600" dirty="0">
                <a:latin typeface="HG丸ｺﾞｼｯｸM-PRO" pitchFamily="50" charset="-128"/>
                <a:ea typeface="HG丸ｺﾞｼｯｸM-PRO" pitchFamily="50" charset="-128"/>
              </a:rPr>
              <a:t> </a:t>
            </a:r>
            <a:r>
              <a:rPr lang="en-US" altLang="ja-JP" sz="1600" dirty="0" smtClean="0">
                <a:latin typeface="HG丸ｺﾞｼｯｸM-PRO" pitchFamily="50" charset="-128"/>
                <a:ea typeface="HG丸ｺﾞｼｯｸM-PRO" pitchFamily="50" charset="-128"/>
              </a:rPr>
              <a:t>          </a:t>
            </a:r>
            <a:r>
              <a:rPr lang="ja-JP" altLang="ja-JP" sz="1600" dirty="0" smtClean="0">
                <a:latin typeface="HG丸ｺﾞｼｯｸM-PRO" pitchFamily="50" charset="-128"/>
                <a:ea typeface="HG丸ｺﾞｼｯｸM-PRO" pitchFamily="50" charset="-128"/>
              </a:rPr>
              <a:t>ビブリオ菌</a:t>
            </a:r>
            <a:r>
              <a:rPr lang="ja-JP" altLang="ja-JP" sz="1600" dirty="0">
                <a:latin typeface="HG丸ｺﾞｼｯｸM-PRO" pitchFamily="50" charset="-128"/>
                <a:ea typeface="HG丸ｺﾞｼｯｸM-PRO" pitchFamily="50" charset="-128"/>
              </a:rPr>
              <a:t>、白癬菌、緑膿</a:t>
            </a:r>
            <a:r>
              <a:rPr lang="ja-JP" altLang="ja-JP" sz="1600" dirty="0" smtClean="0">
                <a:latin typeface="HG丸ｺﾞｼｯｸM-PRO" pitchFamily="50" charset="-128"/>
                <a:ea typeface="HG丸ｺﾞｼｯｸM-PRO" pitchFamily="50" charset="-128"/>
              </a:rPr>
              <a:t>菌</a:t>
            </a:r>
            <a:r>
              <a:rPr lang="ja-JP" altLang="en-US" sz="1600" dirty="0" smtClean="0">
                <a:latin typeface="HG丸ｺﾞｼｯｸM-PRO" pitchFamily="50" charset="-128"/>
                <a:ea typeface="HG丸ｺﾞｼｯｸM-PRO" pitchFamily="50" charset="-128"/>
              </a:rPr>
              <a:t>等</a:t>
            </a:r>
            <a:endParaRPr lang="en-US" altLang="ja-JP" sz="1600" dirty="0">
              <a:latin typeface="HG丸ｺﾞｼｯｸM-PRO" pitchFamily="50" charset="-128"/>
              <a:ea typeface="HG丸ｺﾞｼｯｸM-PRO" pitchFamily="50" charset="-128"/>
            </a:endParaRPr>
          </a:p>
          <a:p>
            <a:pPr algn="l"/>
            <a:endParaRPr lang="ja-JP" altLang="ja-JP" sz="1600" dirty="0">
              <a:latin typeface="HG丸ｺﾞｼｯｸM-PRO" pitchFamily="50" charset="-128"/>
              <a:ea typeface="HG丸ｺﾞｼｯｸM-PRO" pitchFamily="50" charset="-128"/>
            </a:endParaRPr>
          </a:p>
          <a:p>
            <a:pPr algn="l"/>
            <a:r>
              <a:rPr lang="en-US" altLang="ja-JP" sz="1600" dirty="0">
                <a:latin typeface="HG丸ｺﾞｼｯｸM-PRO" pitchFamily="50" charset="-128"/>
                <a:ea typeface="HG丸ｺﾞｼｯｸM-PRO" pitchFamily="50" charset="-128"/>
              </a:rPr>
              <a:t>  </a:t>
            </a:r>
            <a:r>
              <a:rPr lang="en-US" altLang="ja-JP" sz="1600" dirty="0" smtClean="0">
                <a:latin typeface="HG丸ｺﾞｼｯｸM-PRO" pitchFamily="50" charset="-128"/>
                <a:ea typeface="HG丸ｺﾞｼｯｸM-PRO" pitchFamily="50" charset="-128"/>
              </a:rPr>
              <a:t>      </a:t>
            </a:r>
            <a:r>
              <a:rPr lang="ja-JP" altLang="ja-JP" sz="1600" dirty="0" smtClean="0">
                <a:latin typeface="HG丸ｺﾞｼｯｸM-PRO" pitchFamily="50" charset="-128"/>
                <a:ea typeface="HG丸ｺﾞｼｯｸM-PRO" pitchFamily="50" charset="-128"/>
              </a:rPr>
              <a:t>◆</a:t>
            </a:r>
            <a:r>
              <a:rPr lang="ja-JP" altLang="ja-JP" sz="1600" dirty="0">
                <a:latin typeface="HG丸ｺﾞｼｯｸM-PRO" pitchFamily="50" charset="-128"/>
                <a:ea typeface="HG丸ｺﾞｼｯｸM-PRO" pitchFamily="50" charset="-128"/>
              </a:rPr>
              <a:t>抗ウイルス作用確認</a:t>
            </a:r>
          </a:p>
          <a:p>
            <a:pPr algn="l"/>
            <a:r>
              <a:rPr lang="en-US" altLang="ja-JP" sz="1600" dirty="0">
                <a:latin typeface="HG丸ｺﾞｼｯｸM-PRO" pitchFamily="50" charset="-128"/>
                <a:ea typeface="HG丸ｺﾞｼｯｸM-PRO" pitchFamily="50" charset="-128"/>
              </a:rPr>
              <a:t>        </a:t>
            </a:r>
            <a:r>
              <a:rPr lang="en-US" altLang="ja-JP" sz="1600" dirty="0" smtClean="0">
                <a:latin typeface="HG丸ｺﾞｼｯｸM-PRO" pitchFamily="50" charset="-128"/>
                <a:ea typeface="HG丸ｺﾞｼｯｸM-PRO" pitchFamily="50" charset="-128"/>
              </a:rPr>
              <a:t>   </a:t>
            </a:r>
            <a:r>
              <a:rPr lang="ja-JP" altLang="ja-JP" sz="1600" dirty="0">
                <a:latin typeface="HG丸ｺﾞｼｯｸM-PRO" pitchFamily="50" charset="-128"/>
                <a:ea typeface="HG丸ｺﾞｼｯｸM-PRO" pitchFamily="50" charset="-128"/>
              </a:rPr>
              <a:t>ネコカリシウイルス（ノロ代替ウイルス）、ネコパルボウイルス</a:t>
            </a:r>
            <a:r>
              <a:rPr lang="ja-JP" altLang="ja-JP" sz="1600" dirty="0" smtClean="0">
                <a:latin typeface="HG丸ｺﾞｼｯｸM-PRO" pitchFamily="50" charset="-128"/>
                <a:ea typeface="HG丸ｺﾞｼｯｸM-PRO" pitchFamily="50" charset="-128"/>
              </a:rPr>
              <a:t>、</a:t>
            </a:r>
            <a:endParaRPr lang="en-US" altLang="ja-JP" sz="1600" dirty="0" smtClean="0">
              <a:latin typeface="HG丸ｺﾞｼｯｸM-PRO" pitchFamily="50" charset="-128"/>
              <a:ea typeface="HG丸ｺﾞｼｯｸM-PRO" pitchFamily="50" charset="-128"/>
            </a:endParaRPr>
          </a:p>
          <a:p>
            <a:pPr algn="l"/>
            <a:r>
              <a:rPr lang="en-US" altLang="ja-JP" sz="1600" dirty="0">
                <a:latin typeface="HG丸ｺﾞｼｯｸM-PRO" pitchFamily="50" charset="-128"/>
                <a:ea typeface="HG丸ｺﾞｼｯｸM-PRO" pitchFamily="50" charset="-128"/>
              </a:rPr>
              <a:t> </a:t>
            </a:r>
            <a:r>
              <a:rPr lang="en-US" altLang="ja-JP" sz="1600" dirty="0" smtClean="0">
                <a:latin typeface="HG丸ｺﾞｼｯｸM-PRO" pitchFamily="50" charset="-128"/>
                <a:ea typeface="HG丸ｺﾞｼｯｸM-PRO" pitchFamily="50" charset="-128"/>
              </a:rPr>
              <a:t>          </a:t>
            </a:r>
            <a:r>
              <a:rPr lang="ja-JP" altLang="ja-JP" sz="1600" dirty="0" smtClean="0">
                <a:latin typeface="HG丸ｺﾞｼｯｸM-PRO" pitchFamily="50" charset="-128"/>
                <a:ea typeface="HG丸ｺﾞｼｯｸM-PRO" pitchFamily="50" charset="-128"/>
              </a:rPr>
              <a:t>ネコヘルペスウイルス</a:t>
            </a:r>
            <a:r>
              <a:rPr lang="ja-JP" altLang="en-US" sz="1600" dirty="0" smtClean="0">
                <a:latin typeface="HG丸ｺﾞｼｯｸM-PRO" pitchFamily="50" charset="-128"/>
                <a:ea typeface="HG丸ｺﾞｼｯｸM-PRO" pitchFamily="50" charset="-128"/>
              </a:rPr>
              <a:t>、</a:t>
            </a:r>
            <a:r>
              <a:rPr lang="ja-JP" altLang="ja-JP" sz="1600" dirty="0" smtClean="0">
                <a:latin typeface="HG丸ｺﾞｼｯｸM-PRO" pitchFamily="50" charset="-128"/>
                <a:ea typeface="HG丸ｺﾞｼｯｸM-PRO" pitchFamily="50" charset="-128"/>
              </a:rPr>
              <a:t>ネコ</a:t>
            </a:r>
            <a:r>
              <a:rPr lang="ja-JP" altLang="ja-JP" sz="1600" dirty="0">
                <a:latin typeface="HG丸ｺﾞｼｯｸM-PRO" pitchFamily="50" charset="-128"/>
                <a:ea typeface="HG丸ｺﾞｼｯｸM-PRO" pitchFamily="50" charset="-128"/>
              </a:rPr>
              <a:t>伝染性腹膜炎ウイルス</a:t>
            </a:r>
            <a:endParaRPr lang="en-US" altLang="ja-JP" sz="1600" dirty="0">
              <a:latin typeface="HG丸ｺﾞｼｯｸM-PRO" pitchFamily="50" charset="-128"/>
              <a:ea typeface="HG丸ｺﾞｼｯｸM-PRO" pitchFamily="50" charset="-128"/>
            </a:endParaRPr>
          </a:p>
          <a:p>
            <a:pPr algn="l"/>
            <a:endParaRPr lang="ja-JP" altLang="ja-JP" sz="400" dirty="0"/>
          </a:p>
          <a:p>
            <a:pPr algn="l"/>
            <a:r>
              <a:rPr lang="en-US" altLang="ja-JP"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a:t>
            </a:r>
            <a:r>
              <a:rPr lang="en-US" altLang="ja-JP"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altLang="ja-JP" dirty="0" smtClean="0"/>
              <a:t>: </a:t>
            </a:r>
            <a:r>
              <a:rPr lang="ja-JP" altLang="ja-JP" b="1" dirty="0" smtClean="0">
                <a:latin typeface="HG丸ｺﾞｼｯｸM-PRO" pitchFamily="50" charset="-128"/>
                <a:ea typeface="HG丸ｺﾞｼｯｸM-PRO" pitchFamily="50" charset="-128"/>
              </a:rPr>
              <a:t>効果</a:t>
            </a:r>
            <a:r>
              <a:rPr lang="ja-JP" altLang="ja-JP" b="1" dirty="0">
                <a:latin typeface="HG丸ｺﾞｼｯｸM-PRO" pitchFamily="50" charset="-128"/>
                <a:ea typeface="HG丸ｺﾞｼｯｸM-PRO" pitchFamily="50" charset="-128"/>
              </a:rPr>
              <a:t>のなかった菌はあるのか？</a:t>
            </a:r>
          </a:p>
          <a:p>
            <a:pPr algn="l"/>
            <a:r>
              <a:rPr lang="en-US" altLang="ja-JP"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a:t>
            </a:r>
            <a:r>
              <a:rPr lang="en-US" altLang="ja-JP"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altLang="ja-JP"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altLang="ja-JP" dirty="0" smtClean="0"/>
              <a:t>: </a:t>
            </a:r>
            <a:r>
              <a:rPr lang="ja-JP" altLang="ja-JP" sz="1600" dirty="0" smtClean="0">
                <a:latin typeface="HG丸ｺﾞｼｯｸM-PRO" pitchFamily="50" charset="-128"/>
                <a:ea typeface="HG丸ｺﾞｼｯｸM-PRO" pitchFamily="50" charset="-128"/>
              </a:rPr>
              <a:t>レジオネラ</a:t>
            </a:r>
            <a:r>
              <a:rPr lang="ja-JP" altLang="ja-JP" sz="1600" dirty="0">
                <a:latin typeface="HG丸ｺﾞｼｯｸM-PRO" pitchFamily="50" charset="-128"/>
                <a:ea typeface="HG丸ｺﾞｼｯｸM-PRO" pitchFamily="50" charset="-128"/>
              </a:rPr>
              <a:t>菌には効果は見られませんでした。</a:t>
            </a:r>
            <a:endParaRPr lang="en-US" altLang="ja-JP" sz="1600" dirty="0">
              <a:latin typeface="HG丸ｺﾞｼｯｸM-PRO" pitchFamily="50" charset="-128"/>
              <a:ea typeface="HG丸ｺﾞｼｯｸM-PRO" pitchFamily="50" charset="-128"/>
            </a:endParaRPr>
          </a:p>
          <a:p>
            <a:pPr algn="l"/>
            <a:endParaRPr lang="ja-JP" altLang="ja-JP" dirty="0"/>
          </a:p>
          <a:p>
            <a:pPr algn="l"/>
            <a:r>
              <a:rPr lang="en-US" altLang="ja-JP"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a:t>
            </a:r>
            <a:r>
              <a:rPr lang="en-US" altLang="ja-JP"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ja-JP" altLang="ja-JP" dirty="0" smtClean="0"/>
              <a:t>：</a:t>
            </a:r>
            <a:r>
              <a:rPr lang="en-US" altLang="ja-JP" b="1" dirty="0" err="1" smtClean="0">
                <a:latin typeface="HG丸ｺﾞｼｯｸM-PRO" pitchFamily="50" charset="-128"/>
                <a:ea typeface="HG丸ｺﾞｼｯｸM-PRO" pitchFamily="50" charset="-128"/>
              </a:rPr>
              <a:t>Hotate</a:t>
            </a:r>
            <a:r>
              <a:rPr lang="en-US" altLang="ja-JP" b="1" dirty="0" smtClean="0">
                <a:latin typeface="HG丸ｺﾞｼｯｸM-PRO" pitchFamily="50" charset="-128"/>
                <a:ea typeface="HG丸ｺﾞｼｯｸM-PRO" pitchFamily="50" charset="-128"/>
              </a:rPr>
              <a:t> Powder</a:t>
            </a:r>
            <a:r>
              <a:rPr lang="ja-JP" altLang="ja-JP" b="1" dirty="0" smtClean="0">
                <a:latin typeface="HG丸ｺﾞｼｯｸM-PRO" pitchFamily="50" charset="-128"/>
                <a:ea typeface="HG丸ｺﾞｼｯｸM-PRO" pitchFamily="50" charset="-128"/>
              </a:rPr>
              <a:t>の</a:t>
            </a:r>
            <a:r>
              <a:rPr lang="ja-JP" altLang="ja-JP" b="1" dirty="0">
                <a:latin typeface="HG丸ｺﾞｼｯｸM-PRO" pitchFamily="50" charset="-128"/>
                <a:ea typeface="HG丸ｺﾞｼｯｸM-PRO" pitchFamily="50" charset="-128"/>
              </a:rPr>
              <a:t>消臭作用とは？</a:t>
            </a:r>
          </a:p>
          <a:p>
            <a:pPr algn="l"/>
            <a:r>
              <a:rPr lang="en-US" altLang="ja-JP"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a:t>
            </a:r>
            <a:r>
              <a:rPr lang="en-US" altLang="ja-JP"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ja-JP" altLang="ja-JP" dirty="0" smtClean="0"/>
              <a:t>：</a:t>
            </a:r>
            <a:r>
              <a:rPr lang="ja-JP" altLang="ja-JP" sz="1600" dirty="0">
                <a:latin typeface="HG丸ｺﾞｼｯｸM-PRO" pitchFamily="50" charset="-128"/>
                <a:ea typeface="HG丸ｺﾞｼｯｸM-PRO" pitchFamily="50" charset="-128"/>
              </a:rPr>
              <a:t>強アルカリによる中和分解及び多孔質分子への吸着</a:t>
            </a:r>
            <a:r>
              <a:rPr lang="ja-JP" altLang="en-US" sz="1600" dirty="0">
                <a:latin typeface="HG丸ｺﾞｼｯｸM-PRO" pitchFamily="50" charset="-128"/>
                <a:ea typeface="HG丸ｺﾞｼｯｸM-PRO" pitchFamily="50" charset="-128"/>
              </a:rPr>
              <a:t>と</a:t>
            </a:r>
            <a:r>
              <a:rPr lang="en-US" altLang="ja-JP" sz="1600" dirty="0">
                <a:latin typeface="HG丸ｺﾞｼｯｸM-PRO" pitchFamily="50" charset="-128"/>
                <a:ea typeface="HG丸ｺﾞｼｯｸM-PRO" pitchFamily="50" charset="-128"/>
              </a:rPr>
              <a:t>OH</a:t>
            </a:r>
            <a:r>
              <a:rPr lang="ja-JP" altLang="en-US" sz="1600" baseline="30000" dirty="0">
                <a:latin typeface="HG丸ｺﾞｼｯｸM-PRO" pitchFamily="50" charset="-128"/>
                <a:ea typeface="HG丸ｺﾞｼｯｸM-PRO" pitchFamily="50" charset="-128"/>
              </a:rPr>
              <a:t>－</a:t>
            </a:r>
            <a:r>
              <a:rPr lang="ja-JP" altLang="en-US" sz="1600" dirty="0">
                <a:latin typeface="HG丸ｺﾞｼｯｸM-PRO" pitchFamily="50" charset="-128"/>
                <a:ea typeface="HG丸ｺﾞｼｯｸM-PRO" pitchFamily="50" charset="-128"/>
              </a:rPr>
              <a:t>反応</a:t>
            </a:r>
            <a:r>
              <a:rPr lang="ja-JP" altLang="ja-JP" sz="1600" dirty="0">
                <a:latin typeface="HG丸ｺﾞｼｯｸM-PRO" pitchFamily="50" charset="-128"/>
                <a:ea typeface="HG丸ｺﾞｼｯｸM-PRO" pitchFamily="50" charset="-128"/>
              </a:rPr>
              <a:t>によるもの</a:t>
            </a:r>
            <a:r>
              <a:rPr lang="ja-JP" altLang="ja-JP" sz="1600" dirty="0" smtClean="0">
                <a:latin typeface="HG丸ｺﾞｼｯｸM-PRO" pitchFamily="50" charset="-128"/>
                <a:ea typeface="HG丸ｺﾞｼｯｸM-PRO" pitchFamily="50" charset="-128"/>
              </a:rPr>
              <a:t>と</a:t>
            </a:r>
            <a:r>
              <a:rPr lang="en-US" altLang="ja-JP" sz="1600" dirty="0" smtClean="0">
                <a:latin typeface="HG丸ｺﾞｼｯｸM-PRO" pitchFamily="50" charset="-128"/>
                <a:ea typeface="HG丸ｺﾞｼｯｸM-PRO" pitchFamily="50" charset="-128"/>
              </a:rPr>
              <a:t/>
            </a:r>
            <a:br>
              <a:rPr lang="en-US" altLang="ja-JP" sz="1600" dirty="0" smtClean="0">
                <a:latin typeface="HG丸ｺﾞｼｯｸM-PRO" pitchFamily="50" charset="-128"/>
                <a:ea typeface="HG丸ｺﾞｼｯｸM-PRO" pitchFamily="50" charset="-128"/>
              </a:rPr>
            </a:br>
            <a:r>
              <a:rPr lang="en-US" altLang="ja-JP" sz="1600" dirty="0" smtClean="0">
                <a:latin typeface="HG丸ｺﾞｼｯｸM-PRO" pitchFamily="50" charset="-128"/>
                <a:ea typeface="HG丸ｺﾞｼｯｸM-PRO" pitchFamily="50" charset="-128"/>
              </a:rPr>
              <a:t>        </a:t>
            </a:r>
            <a:r>
              <a:rPr lang="ja-JP" altLang="ja-JP" sz="1600" dirty="0" smtClean="0">
                <a:latin typeface="HG丸ｺﾞｼｯｸM-PRO" pitchFamily="50" charset="-128"/>
                <a:ea typeface="HG丸ｺﾞｼｯｸM-PRO" pitchFamily="50" charset="-128"/>
              </a:rPr>
              <a:t>考えられ</a:t>
            </a:r>
            <a:r>
              <a:rPr lang="ja-JP" altLang="en-US" sz="1600" dirty="0" smtClean="0">
                <a:latin typeface="HG丸ｺﾞｼｯｸM-PRO" pitchFamily="50" charset="-128"/>
                <a:ea typeface="HG丸ｺﾞｼｯｸM-PRO" pitchFamily="50" charset="-128"/>
              </a:rPr>
              <a:t>ます。</a:t>
            </a:r>
            <a:endParaRPr lang="en-US" altLang="ja-JP" sz="1600" dirty="0">
              <a:latin typeface="HG丸ｺﾞｼｯｸM-PRO" pitchFamily="50" charset="-128"/>
              <a:ea typeface="HG丸ｺﾞｼｯｸM-PRO" pitchFamily="50" charset="-128"/>
            </a:endParaRPr>
          </a:p>
        </p:txBody>
      </p:sp>
      <p:cxnSp>
        <p:nvCxnSpPr>
          <p:cNvPr id="20" name="直線コネクタ 19"/>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grpSp>
        <p:nvGrpSpPr>
          <p:cNvPr id="15" name="グループ化 35"/>
          <p:cNvGrpSpPr/>
          <p:nvPr/>
        </p:nvGrpSpPr>
        <p:grpSpPr>
          <a:xfrm>
            <a:off x="1223628" y="692744"/>
            <a:ext cx="6696744" cy="432000"/>
            <a:chOff x="1223628" y="692696"/>
            <a:chExt cx="6696744" cy="432000"/>
          </a:xfrm>
          <a:solidFill>
            <a:schemeClr val="accent1">
              <a:lumMod val="60000"/>
              <a:lumOff val="40000"/>
            </a:schemeClr>
          </a:solidFill>
        </p:grpSpPr>
        <p:sp>
          <p:nvSpPr>
            <p:cNvPr id="16" name="角丸四角形 15"/>
            <p:cNvSpPr/>
            <p:nvPr/>
          </p:nvSpPr>
          <p:spPr>
            <a:xfrm>
              <a:off x="1223628" y="692696"/>
              <a:ext cx="6696744" cy="432000"/>
            </a:xfrm>
            <a:prstGeom prst="round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17" name="テキスト ボックス 16"/>
            <p:cNvSpPr txBox="1"/>
            <p:nvPr/>
          </p:nvSpPr>
          <p:spPr>
            <a:xfrm>
              <a:off x="1331641" y="708641"/>
              <a:ext cx="6480719" cy="400110"/>
            </a:xfrm>
            <a:prstGeom prst="rect">
              <a:avLst/>
            </a:prstGeom>
            <a:noFill/>
          </p:spPr>
          <p:txBody>
            <a:bodyPr wrap="square" rtlCol="0">
              <a:spAutoFit/>
            </a:bodyPr>
            <a:lstStyle/>
            <a:p>
              <a:pPr algn="ctr"/>
              <a:r>
                <a:rPr lang="en-US" altLang="ja-JP" sz="2000" b="1" dirty="0" err="1" smtClean="0">
                  <a:solidFill>
                    <a:srgbClr val="000099"/>
                  </a:solidFill>
                  <a:latin typeface="Arial" panose="020B0604020202020204" pitchFamily="34" charset="0"/>
                  <a:ea typeface="HGP創英角ｺﾞｼｯｸUB" pitchFamily="50" charset="-128"/>
                  <a:cs typeface="Arial" panose="020B0604020202020204" pitchFamily="34" charset="0"/>
                </a:rPr>
                <a:t>Hotate</a:t>
              </a:r>
              <a:r>
                <a:rPr lang="en-US" altLang="ja-JP" sz="2000" b="1" dirty="0" smtClean="0">
                  <a:solidFill>
                    <a:srgbClr val="000099"/>
                  </a:solidFill>
                  <a:latin typeface="Arial" panose="020B0604020202020204" pitchFamily="34" charset="0"/>
                  <a:ea typeface="HGP創英角ｺﾞｼｯｸUB" pitchFamily="50" charset="-128"/>
                  <a:cs typeface="Arial" panose="020B0604020202020204" pitchFamily="34" charset="0"/>
                </a:rPr>
                <a:t> Powder </a:t>
              </a:r>
              <a:r>
                <a:rPr lang="en-US" altLang="ja-JP" sz="2000" dirty="0" smtClean="0">
                  <a:solidFill>
                    <a:srgbClr val="000099"/>
                  </a:solidFill>
                  <a:latin typeface="HGP創英角ｺﾞｼｯｸUB" pitchFamily="50" charset="-128"/>
                  <a:ea typeface="HGP創英角ｺﾞｼｯｸUB" pitchFamily="50" charset="-128"/>
                </a:rPr>
                <a:t>Q&amp;A</a:t>
              </a:r>
              <a:endParaRPr lang="ja-JP" altLang="en-US" sz="2000" dirty="0" smtClean="0">
                <a:solidFill>
                  <a:srgbClr val="000099"/>
                </a:solidFill>
                <a:latin typeface="HGP創英角ｺﾞｼｯｸUB" pitchFamily="50" charset="-128"/>
                <a:ea typeface="HGP創英角ｺﾞｼｯｸUB" pitchFamily="50" charset="-128"/>
              </a:endParaRPr>
            </a:p>
          </p:txBody>
        </p:sp>
      </p:grpSp>
      <p:sp>
        <p:nvSpPr>
          <p:cNvPr id="13" name="フッター プレースホルダ 50"/>
          <p:cNvSpPr>
            <a:spLocks noGrp="1"/>
          </p:cNvSpPr>
          <p:nvPr>
            <p:ph type="ftr" sz="quarter" idx="11"/>
          </p:nvPr>
        </p:nvSpPr>
        <p:spPr>
          <a:xfrm>
            <a:off x="2627784" y="6403981"/>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18" name="正方形/長方形 17"/>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extLst>
      <p:ext uri="{BB962C8B-B14F-4D97-AF65-F5344CB8AC3E}">
        <p14:creationId xmlns:p14="http://schemas.microsoft.com/office/powerpoint/2010/main" val="3171589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flipV="1">
            <a:off x="498293" y="54140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11" name="スライド番号プレースホルダ 32"/>
          <p:cNvSpPr>
            <a:spLocks noGrp="1"/>
          </p:cNvSpPr>
          <p:nvPr>
            <p:ph type="sldNum" sz="quarter" idx="12"/>
          </p:nvPr>
        </p:nvSpPr>
        <p:spPr>
          <a:xfrm>
            <a:off x="6553200" y="6356350"/>
            <a:ext cx="2133600" cy="365125"/>
          </a:xfrm>
        </p:spPr>
        <p:txBody>
          <a:bodyPr/>
          <a:lstStyle/>
          <a:p>
            <a:fld id="{78899ED9-F9CC-3D48-9735-D0C30954A088}" type="slidenum">
              <a:rPr lang="ja-JP" altLang="en-US" smtClean="0"/>
              <a:pPr/>
              <a:t>16</a:t>
            </a:fld>
            <a:endParaRPr lang="ja-JP" altLang="en-US" dirty="0"/>
          </a:p>
        </p:txBody>
      </p:sp>
      <p:sp>
        <p:nvSpPr>
          <p:cNvPr id="19" name="正方形/長方形 18"/>
          <p:cNvSpPr/>
          <p:nvPr/>
        </p:nvSpPr>
        <p:spPr>
          <a:xfrm>
            <a:off x="143652" y="1196752"/>
            <a:ext cx="8856984" cy="4585871"/>
          </a:xfrm>
          <a:prstGeom prst="rect">
            <a:avLst/>
          </a:prstGeom>
        </p:spPr>
        <p:txBody>
          <a:bodyPr wrap="square">
            <a:spAutoFit/>
          </a:bodyPr>
          <a:lstStyle/>
          <a:p>
            <a:pPr algn="l"/>
            <a:r>
              <a:rPr lang="en-US" altLang="ja-JP"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a:t>
            </a:r>
            <a:r>
              <a:rPr lang="ja-JP" altLang="ja-JP" dirty="0"/>
              <a:t> </a:t>
            </a:r>
            <a:r>
              <a:rPr lang="ja-JP" altLang="ja-JP" dirty="0" smtClean="0"/>
              <a:t>：</a:t>
            </a:r>
            <a:r>
              <a:rPr lang="en-US" altLang="ja-JP" b="1" dirty="0" err="1" smtClean="0">
                <a:latin typeface="HG丸ｺﾞｼｯｸM-PRO" pitchFamily="50" charset="-128"/>
                <a:ea typeface="HG丸ｺﾞｼｯｸM-PRO" pitchFamily="50" charset="-128"/>
              </a:rPr>
              <a:t>Hotate</a:t>
            </a:r>
            <a:r>
              <a:rPr lang="en-US" altLang="ja-JP" b="1" dirty="0" smtClean="0">
                <a:latin typeface="HG丸ｺﾞｼｯｸM-PRO" pitchFamily="50" charset="-128"/>
                <a:ea typeface="HG丸ｺﾞｼｯｸM-PRO" pitchFamily="50" charset="-128"/>
              </a:rPr>
              <a:t> Powder</a:t>
            </a:r>
            <a:r>
              <a:rPr lang="ja-JP" altLang="en-US" b="1" dirty="0" smtClean="0">
                <a:latin typeface="HG丸ｺﾞｼｯｸM-PRO" pitchFamily="50" charset="-128"/>
                <a:ea typeface="HG丸ｺﾞｼｯｸM-PRO" pitchFamily="50" charset="-128"/>
              </a:rPr>
              <a:t>の</a:t>
            </a:r>
            <a:r>
              <a:rPr lang="ja-JP" altLang="en-US" b="1" dirty="0">
                <a:latin typeface="HG丸ｺﾞｼｯｸM-PRO" pitchFamily="50" charset="-128"/>
                <a:ea typeface="HG丸ｺﾞｼｯｸM-PRO" pitchFamily="50" charset="-128"/>
              </a:rPr>
              <a:t>抗菌作用</a:t>
            </a:r>
            <a:endParaRPr lang="en-US" altLang="ja-JP" b="1" dirty="0">
              <a:latin typeface="HG丸ｺﾞｼｯｸM-PRO" pitchFamily="50" charset="-128"/>
              <a:ea typeface="HG丸ｺﾞｼｯｸM-PRO" pitchFamily="50" charset="-128"/>
            </a:endParaRPr>
          </a:p>
          <a:p>
            <a:pPr algn="l"/>
            <a:r>
              <a:rPr lang="en-US" altLang="ja-JP"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a:t>
            </a:r>
            <a:r>
              <a:rPr lang="ja-JP" altLang="ja-JP" dirty="0"/>
              <a:t> </a:t>
            </a:r>
            <a:r>
              <a:rPr lang="en-US" altLang="ja-JP" dirty="0" smtClean="0"/>
              <a:t> </a:t>
            </a:r>
            <a:r>
              <a:rPr lang="ja-JP" altLang="ja-JP" dirty="0" smtClean="0"/>
              <a:t>：</a:t>
            </a:r>
            <a:r>
              <a:rPr lang="en-US" altLang="ja-JP" sz="1600" dirty="0">
                <a:latin typeface="HG丸ｺﾞｼｯｸM-PRO" pitchFamily="50" charset="-128"/>
                <a:ea typeface="HG丸ｺﾞｼｯｸM-PRO" pitchFamily="50" charset="-128"/>
              </a:rPr>
              <a:t>pH</a:t>
            </a:r>
            <a:r>
              <a:rPr lang="ja-JP" altLang="en-US" sz="1600" dirty="0">
                <a:latin typeface="HG丸ｺﾞｼｯｸM-PRO" pitchFamily="50" charset="-128"/>
                <a:ea typeface="HG丸ｺﾞｼｯｸM-PRO" pitchFamily="50" charset="-128"/>
              </a:rPr>
              <a:t>１２以上の強い</a:t>
            </a:r>
            <a:r>
              <a:rPr lang="ja-JP" altLang="en-US" sz="1600" dirty="0" smtClean="0">
                <a:latin typeface="HG丸ｺﾞｼｯｸM-PRO" pitchFamily="50" charset="-128"/>
                <a:ea typeface="HG丸ｺﾞｼｯｸM-PRO" pitchFamily="50" charset="-128"/>
              </a:rPr>
              <a:t>塩基性（アルカリ性）に</a:t>
            </a:r>
            <a:r>
              <a:rPr lang="ja-JP" altLang="en-US" sz="1600" dirty="0">
                <a:latin typeface="HG丸ｺﾞｼｯｸM-PRO" pitchFamily="50" charset="-128"/>
                <a:ea typeface="HG丸ｺﾞｼｯｸM-PRO" pitchFamily="50" charset="-128"/>
              </a:rPr>
              <a:t>より、細菌・ウィルスが生存できない</a:t>
            </a:r>
            <a:r>
              <a:rPr lang="ja-JP" altLang="en-US" sz="1600" dirty="0" smtClean="0">
                <a:latin typeface="HG丸ｺﾞｼｯｸM-PRO" pitchFamily="50" charset="-128"/>
                <a:ea typeface="HG丸ｺﾞｼｯｸM-PRO" pitchFamily="50" charset="-128"/>
              </a:rPr>
              <a:t>環境</a:t>
            </a:r>
            <a:endParaRPr lang="en-US" altLang="ja-JP" sz="1600" dirty="0" smtClean="0">
              <a:latin typeface="HG丸ｺﾞｼｯｸM-PRO" pitchFamily="50" charset="-128"/>
              <a:ea typeface="HG丸ｺﾞｼｯｸM-PRO" pitchFamily="50" charset="-128"/>
            </a:endParaRPr>
          </a:p>
          <a:p>
            <a:pPr algn="l"/>
            <a:r>
              <a:rPr lang="ja-JP" altLang="en-US" sz="1600" dirty="0">
                <a:latin typeface="HG丸ｺﾞｼｯｸM-PRO" pitchFamily="50" charset="-128"/>
                <a:ea typeface="HG丸ｺﾞｼｯｸM-PRO" pitchFamily="50" charset="-128"/>
              </a:rPr>
              <a:t>　</a:t>
            </a:r>
            <a:r>
              <a:rPr lang="ja-JP" altLang="en-US" sz="1600" dirty="0" smtClean="0">
                <a:latin typeface="HG丸ｺﾞｼｯｸM-PRO" pitchFamily="50" charset="-128"/>
                <a:ea typeface="HG丸ｺﾞｼｯｸM-PRO" pitchFamily="50" charset="-128"/>
              </a:rPr>
              <a:t>　  となります。水酸化物</a:t>
            </a:r>
            <a:r>
              <a:rPr lang="ja-JP" altLang="en-US" sz="1600" dirty="0">
                <a:latin typeface="HG丸ｺﾞｼｯｸM-PRO" pitchFamily="50" charset="-128"/>
                <a:ea typeface="HG丸ｺﾞｼｯｸM-PRO" pitchFamily="50" charset="-128"/>
              </a:rPr>
              <a:t>イオン効果に</a:t>
            </a:r>
            <a:r>
              <a:rPr lang="ja-JP" altLang="en-US" sz="1600" dirty="0" smtClean="0">
                <a:latin typeface="HG丸ｺﾞｼｯｸM-PRO" pitchFamily="50" charset="-128"/>
                <a:ea typeface="HG丸ｺﾞｼｯｸM-PRO" pitchFamily="50" charset="-128"/>
              </a:rPr>
              <a:t>よる</a:t>
            </a:r>
            <a:r>
              <a:rPr lang="ja-JP" altLang="en-US" sz="1600" dirty="0">
                <a:latin typeface="HG丸ｺﾞｼｯｸM-PRO" pitchFamily="50" charset="-128"/>
                <a:ea typeface="HG丸ｺﾞｼｯｸM-PRO" pitchFamily="50" charset="-128"/>
              </a:rPr>
              <a:t>強アルカリにより、一度破壊された、細菌</a:t>
            </a:r>
            <a:r>
              <a:rPr lang="ja-JP" altLang="en-US" sz="1600" dirty="0" smtClean="0">
                <a:latin typeface="HG丸ｺﾞｼｯｸM-PRO" pitchFamily="50" charset="-128"/>
                <a:ea typeface="HG丸ｺﾞｼｯｸM-PRO" pitchFamily="50" charset="-128"/>
              </a:rPr>
              <a:t>や</a:t>
            </a:r>
            <a:endParaRPr lang="en-US" altLang="ja-JP" sz="1600" dirty="0" smtClean="0">
              <a:latin typeface="HG丸ｺﾞｼｯｸM-PRO" pitchFamily="50" charset="-128"/>
              <a:ea typeface="HG丸ｺﾞｼｯｸM-PRO" pitchFamily="50" charset="-128"/>
            </a:endParaRPr>
          </a:p>
          <a:p>
            <a:pPr algn="l"/>
            <a:r>
              <a:rPr lang="ja-JP" altLang="en-US" sz="1600" dirty="0">
                <a:latin typeface="HG丸ｺﾞｼｯｸM-PRO" pitchFamily="50" charset="-128"/>
                <a:ea typeface="HG丸ｺﾞｼｯｸM-PRO" pitchFamily="50" charset="-128"/>
              </a:rPr>
              <a:t>　</a:t>
            </a:r>
            <a:r>
              <a:rPr lang="ja-JP" altLang="en-US" sz="1600" dirty="0" smtClean="0">
                <a:latin typeface="HG丸ｺﾞｼｯｸM-PRO" pitchFamily="50" charset="-128"/>
                <a:ea typeface="HG丸ｺﾞｼｯｸM-PRO" pitchFamily="50" charset="-128"/>
              </a:rPr>
              <a:t>　  ウィルス</a:t>
            </a:r>
            <a:r>
              <a:rPr lang="ja-JP" altLang="en-US" sz="1600" dirty="0">
                <a:latin typeface="HG丸ｺﾞｼｯｸM-PRO" pitchFamily="50" charset="-128"/>
                <a:ea typeface="HG丸ｺﾞｼｯｸM-PRO" pitchFamily="50" charset="-128"/>
              </a:rPr>
              <a:t>は、自ら修復できない状態となります。</a:t>
            </a:r>
            <a:r>
              <a:rPr lang="ja-JP" altLang="en-US" dirty="0">
                <a:latin typeface="HG丸ｺﾞｼｯｸM-PRO" pitchFamily="50" charset="-128"/>
                <a:ea typeface="HG丸ｺﾞｼｯｸM-PRO" pitchFamily="50" charset="-128"/>
              </a:rPr>
              <a:t>　</a:t>
            </a:r>
          </a:p>
          <a:p>
            <a:pPr algn="l"/>
            <a:endParaRPr lang="en-US" altLang="ja-JP" spc="300" dirty="0">
              <a:ln w="11430" cmpd="sng">
                <a:solidFill>
                  <a:schemeClr val="accent1">
                    <a:tint val="10000"/>
                  </a:schemeClr>
                </a:solidFill>
                <a:prstDash val="solid"/>
                <a:miter lim="800000"/>
              </a:ln>
              <a:effectLst>
                <a:glow rad="45500">
                  <a:schemeClr val="accent1">
                    <a:satMod val="220000"/>
                    <a:alpha val="35000"/>
                  </a:schemeClr>
                </a:glow>
              </a:effectLst>
              <a:latin typeface="+mn-ea"/>
            </a:endParaRPr>
          </a:p>
          <a:p>
            <a:pPr algn="l"/>
            <a:r>
              <a:rPr lang="en-US" altLang="ja-JP"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a:t>
            </a:r>
            <a:r>
              <a:rPr lang="en-US" altLang="ja-JP"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ja-JP" altLang="ja-JP" dirty="0" smtClean="0"/>
              <a:t>：</a:t>
            </a:r>
            <a:r>
              <a:rPr lang="en-US" altLang="ja-JP" b="1" dirty="0" err="1" smtClean="0">
                <a:latin typeface="HG丸ｺﾞｼｯｸM-PRO" pitchFamily="50" charset="-128"/>
                <a:ea typeface="HG丸ｺﾞｼｯｸM-PRO" pitchFamily="50" charset="-128"/>
              </a:rPr>
              <a:t>Hotate</a:t>
            </a:r>
            <a:r>
              <a:rPr lang="en-US" altLang="ja-JP" b="1" dirty="0" smtClean="0">
                <a:latin typeface="HG丸ｺﾞｼｯｸM-PRO" pitchFamily="50" charset="-128"/>
                <a:ea typeface="HG丸ｺﾞｼｯｸM-PRO" pitchFamily="50" charset="-128"/>
              </a:rPr>
              <a:t> Powder</a:t>
            </a:r>
            <a:r>
              <a:rPr lang="ja-JP" altLang="ja-JP" b="1" dirty="0" smtClean="0">
                <a:latin typeface="HG丸ｺﾞｼｯｸM-PRO" pitchFamily="50" charset="-128"/>
                <a:ea typeface="HG丸ｺﾞｼｯｸM-PRO" pitchFamily="50" charset="-128"/>
              </a:rPr>
              <a:t>水溶液は</a:t>
            </a:r>
            <a:r>
              <a:rPr lang="ja-JP" altLang="en-US" b="1" dirty="0" smtClean="0">
                <a:latin typeface="HG丸ｺﾞｼｯｸM-PRO" pitchFamily="50" charset="-128"/>
                <a:ea typeface="HG丸ｺﾞｼｯｸM-PRO" pitchFamily="50" charset="-128"/>
              </a:rPr>
              <a:t>、</a:t>
            </a:r>
            <a:r>
              <a:rPr lang="ja-JP" altLang="ja-JP" b="1" dirty="0" smtClean="0">
                <a:latin typeface="HG丸ｺﾞｼｯｸM-PRO" pitchFamily="50" charset="-128"/>
                <a:ea typeface="HG丸ｺﾞｼｯｸM-PRO" pitchFamily="50" charset="-128"/>
              </a:rPr>
              <a:t>どんな</a:t>
            </a:r>
            <a:r>
              <a:rPr lang="ja-JP" altLang="ja-JP" b="1" dirty="0">
                <a:latin typeface="HG丸ｺﾞｼｯｸM-PRO" pitchFamily="50" charset="-128"/>
                <a:ea typeface="HG丸ｺﾞｼｯｸM-PRO" pitchFamily="50" charset="-128"/>
              </a:rPr>
              <a:t>臭いに効果があるのか？</a:t>
            </a:r>
          </a:p>
          <a:p>
            <a:pPr algn="l"/>
            <a:r>
              <a:rPr lang="en-US" altLang="ja-JP"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a:t>
            </a:r>
            <a:r>
              <a:rPr lang="en-US" altLang="ja-JP"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altLang="ja-JP"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ja-JP" altLang="ja-JP" dirty="0" smtClean="0"/>
              <a:t>：</a:t>
            </a:r>
            <a:r>
              <a:rPr lang="ja-JP" altLang="ja-JP" sz="1600" dirty="0">
                <a:latin typeface="HG丸ｺﾞｼｯｸM-PRO" pitchFamily="50" charset="-128"/>
                <a:ea typeface="HG丸ｺﾞｼｯｸM-PRO" pitchFamily="50" charset="-128"/>
              </a:rPr>
              <a:t>エビデンスを完備しているものとして下記の臭いがあり、特に酸性の臭いに即効性</a:t>
            </a:r>
            <a:r>
              <a:rPr lang="ja-JP" altLang="ja-JP" sz="1600" dirty="0" smtClean="0">
                <a:latin typeface="HG丸ｺﾞｼｯｸM-PRO" pitchFamily="50" charset="-128"/>
                <a:ea typeface="HG丸ｺﾞｼｯｸM-PRO" pitchFamily="50" charset="-128"/>
              </a:rPr>
              <a:t>を</a:t>
            </a:r>
            <a:endParaRPr lang="en-US" altLang="ja-JP" sz="1600" dirty="0" smtClean="0">
              <a:latin typeface="HG丸ｺﾞｼｯｸM-PRO" pitchFamily="50" charset="-128"/>
              <a:ea typeface="HG丸ｺﾞｼｯｸM-PRO" pitchFamily="50" charset="-128"/>
            </a:endParaRPr>
          </a:p>
          <a:p>
            <a:pPr algn="l"/>
            <a:r>
              <a:rPr lang="en-US" altLang="ja-JP" sz="1600" dirty="0">
                <a:latin typeface="HG丸ｺﾞｼｯｸM-PRO" pitchFamily="50" charset="-128"/>
                <a:ea typeface="HG丸ｺﾞｼｯｸM-PRO" pitchFamily="50" charset="-128"/>
              </a:rPr>
              <a:t> </a:t>
            </a:r>
            <a:r>
              <a:rPr lang="en-US" altLang="ja-JP" sz="1600" dirty="0" smtClean="0">
                <a:latin typeface="HG丸ｺﾞｼｯｸM-PRO" pitchFamily="50" charset="-128"/>
                <a:ea typeface="HG丸ｺﾞｼｯｸM-PRO" pitchFamily="50" charset="-128"/>
              </a:rPr>
              <a:t>       </a:t>
            </a:r>
            <a:r>
              <a:rPr lang="ja-JP" altLang="ja-JP" sz="1600" dirty="0" smtClean="0">
                <a:latin typeface="HG丸ｺﾞｼｯｸM-PRO" pitchFamily="50" charset="-128"/>
                <a:ea typeface="HG丸ｺﾞｼｯｸM-PRO" pitchFamily="50" charset="-128"/>
              </a:rPr>
              <a:t>発揮します。</a:t>
            </a:r>
            <a:endParaRPr lang="en-US" altLang="ja-JP" sz="1600" dirty="0" smtClean="0">
              <a:latin typeface="HG丸ｺﾞｼｯｸM-PRO" pitchFamily="50" charset="-128"/>
              <a:ea typeface="HG丸ｺﾞｼｯｸM-PRO" pitchFamily="50" charset="-128"/>
            </a:endParaRPr>
          </a:p>
          <a:p>
            <a:pPr algn="l"/>
            <a:r>
              <a:rPr lang="ja-JP" altLang="en-US" sz="1600" dirty="0">
                <a:latin typeface="HG丸ｺﾞｼｯｸM-PRO" pitchFamily="50" charset="-128"/>
                <a:ea typeface="HG丸ｺﾞｼｯｸM-PRO" pitchFamily="50" charset="-128"/>
              </a:rPr>
              <a:t>　</a:t>
            </a:r>
            <a:r>
              <a:rPr lang="ja-JP" altLang="en-US" sz="1600" dirty="0" smtClean="0">
                <a:latin typeface="HG丸ｺﾞｼｯｸM-PRO" pitchFamily="50" charset="-128"/>
                <a:ea typeface="HG丸ｺﾞｼｯｸM-PRO" pitchFamily="50" charset="-128"/>
              </a:rPr>
              <a:t>　  </a:t>
            </a:r>
            <a:r>
              <a:rPr lang="ja-JP" altLang="ja-JP" sz="1600" dirty="0" smtClean="0">
                <a:latin typeface="HG丸ｺﾞｼｯｸM-PRO" pitchFamily="50" charset="-128"/>
                <a:ea typeface="HG丸ｺﾞｼｯｸM-PRO" pitchFamily="50" charset="-128"/>
              </a:rPr>
              <a:t>酢酸</a:t>
            </a:r>
            <a:r>
              <a:rPr lang="ja-JP" altLang="ja-JP" sz="1600" dirty="0">
                <a:latin typeface="HG丸ｺﾞｼｯｸM-PRO" pitchFamily="50" charset="-128"/>
                <a:ea typeface="HG丸ｺﾞｼｯｸM-PRO" pitchFamily="50" charset="-128"/>
              </a:rPr>
              <a:t>ガス（汗）、イソ吉草酸ガス（足・靴）、ノネナールガス（加齢臭</a:t>
            </a:r>
            <a:r>
              <a:rPr lang="ja-JP" altLang="ja-JP" sz="1600" dirty="0" smtClean="0">
                <a:latin typeface="HG丸ｺﾞｼｯｸM-PRO" pitchFamily="50" charset="-128"/>
                <a:ea typeface="HG丸ｺﾞｼｯｸM-PRO" pitchFamily="50" charset="-128"/>
              </a:rPr>
              <a:t>）</a:t>
            </a:r>
            <a:endParaRPr lang="en-US" altLang="ja-JP" sz="1600" dirty="0">
              <a:latin typeface="HG丸ｺﾞｼｯｸM-PRO" pitchFamily="50" charset="-128"/>
              <a:ea typeface="HG丸ｺﾞｼｯｸM-PRO" pitchFamily="50" charset="-128"/>
            </a:endParaRPr>
          </a:p>
          <a:p>
            <a:pPr algn="l"/>
            <a:r>
              <a:rPr lang="en-US" altLang="ja-JP" sz="1600" dirty="0" smtClean="0">
                <a:latin typeface="HG丸ｺﾞｼｯｸM-PRO" pitchFamily="50" charset="-128"/>
                <a:ea typeface="HG丸ｺﾞｼｯｸM-PRO" pitchFamily="50" charset="-128"/>
              </a:rPr>
              <a:t>        </a:t>
            </a:r>
            <a:r>
              <a:rPr lang="ja-JP" altLang="ja-JP" sz="1600" dirty="0" smtClean="0">
                <a:latin typeface="HG丸ｺﾞｼｯｸM-PRO" pitchFamily="50" charset="-128"/>
                <a:ea typeface="HG丸ｺﾞｼｯｸM-PRO" pitchFamily="50" charset="-128"/>
              </a:rPr>
              <a:t>硫化水素ガス（</a:t>
            </a:r>
            <a:r>
              <a:rPr lang="ja-JP" altLang="ja-JP" sz="1600" dirty="0">
                <a:latin typeface="HG丸ｺﾞｼｯｸM-PRO" pitchFamily="50" charset="-128"/>
                <a:ea typeface="HG丸ｺﾞｼｯｸM-PRO" pitchFamily="50" charset="-128"/>
              </a:rPr>
              <a:t>排泄物）アセドアルデヒド（ＶＯＣ</a:t>
            </a:r>
            <a:r>
              <a:rPr lang="ja-JP" altLang="ja-JP" sz="1600" dirty="0" smtClean="0">
                <a:latin typeface="HG丸ｺﾞｼｯｸM-PRO" pitchFamily="50" charset="-128"/>
                <a:ea typeface="HG丸ｺﾞｼｯｸM-PRO" pitchFamily="50" charset="-128"/>
              </a:rPr>
              <a:t>）</a:t>
            </a:r>
            <a:endParaRPr lang="en-US" altLang="ja-JP" sz="1600" dirty="0" smtClean="0">
              <a:latin typeface="HG丸ｺﾞｼｯｸM-PRO" pitchFamily="50" charset="-128"/>
              <a:ea typeface="HG丸ｺﾞｼｯｸM-PRO" pitchFamily="50" charset="-128"/>
            </a:endParaRPr>
          </a:p>
          <a:p>
            <a:pPr algn="l"/>
            <a:endParaRPr lang="en-US" altLang="ja-JP" sz="1600" dirty="0" smtClean="0">
              <a:latin typeface="HG丸ｺﾞｼｯｸM-PRO" pitchFamily="50" charset="-128"/>
              <a:ea typeface="HG丸ｺﾞｼｯｸM-PRO" pitchFamily="50" charset="-128"/>
            </a:endParaRPr>
          </a:p>
          <a:p>
            <a:pPr algn="l"/>
            <a:r>
              <a:rPr lang="ja-JP" altLang="en-US" sz="1600" dirty="0" smtClean="0"/>
              <a:t>　　    </a:t>
            </a:r>
            <a:r>
              <a:rPr lang="en-US" altLang="ja-JP" sz="1600" dirty="0" smtClean="0">
                <a:solidFill>
                  <a:srgbClr val="FF0000"/>
                </a:solidFill>
                <a:latin typeface="HG丸ｺﾞｼｯｸM-PRO" pitchFamily="50" charset="-128"/>
                <a:ea typeface="HG丸ｺﾞｼｯｸM-PRO" pitchFamily="50" charset="-128"/>
              </a:rPr>
              <a:t>※</a:t>
            </a:r>
            <a:r>
              <a:rPr lang="ja-JP" altLang="en-US" sz="1600" dirty="0" smtClean="0">
                <a:latin typeface="HG丸ｺﾞｼｯｸM-PRO" pitchFamily="50" charset="-128"/>
                <a:ea typeface="HG丸ｺﾞｼｯｸM-PRO" pitchFamily="50" charset="-128"/>
              </a:rPr>
              <a:t>アンモニア臭は同じアルカリ性の為、減少はしますが減少率が</a:t>
            </a:r>
            <a:r>
              <a:rPr lang="en-US" altLang="ja-JP" sz="1600" dirty="0" smtClean="0">
                <a:latin typeface="HG丸ｺﾞｼｯｸM-PRO" pitchFamily="50" charset="-128"/>
                <a:ea typeface="HG丸ｺﾞｼｯｸM-PRO" pitchFamily="50" charset="-128"/>
              </a:rPr>
              <a:t>16</a:t>
            </a:r>
            <a:r>
              <a:rPr lang="ja-JP" altLang="en-US" sz="1600" dirty="0" smtClean="0">
                <a:latin typeface="HG丸ｺﾞｼｯｸM-PRO" pitchFamily="50" charset="-128"/>
                <a:ea typeface="HG丸ｺﾞｼｯｸM-PRO" pitchFamily="50" charset="-128"/>
              </a:rPr>
              <a:t>％と大きな効果は</a:t>
            </a:r>
            <a:endParaRPr lang="en-US" altLang="ja-JP" sz="1600" dirty="0" smtClean="0">
              <a:latin typeface="HG丸ｺﾞｼｯｸM-PRO" pitchFamily="50" charset="-128"/>
              <a:ea typeface="HG丸ｺﾞｼｯｸM-PRO" pitchFamily="50" charset="-128"/>
            </a:endParaRPr>
          </a:p>
          <a:p>
            <a:pPr algn="l"/>
            <a:r>
              <a:rPr lang="en-US" altLang="ja-JP" sz="1600" dirty="0">
                <a:latin typeface="HG丸ｺﾞｼｯｸM-PRO" pitchFamily="50" charset="-128"/>
                <a:ea typeface="HG丸ｺﾞｼｯｸM-PRO" pitchFamily="50" charset="-128"/>
              </a:rPr>
              <a:t> </a:t>
            </a:r>
            <a:r>
              <a:rPr lang="en-US" altLang="ja-JP" sz="1600" dirty="0" smtClean="0">
                <a:latin typeface="HG丸ｺﾞｼｯｸM-PRO" pitchFamily="50" charset="-128"/>
                <a:ea typeface="HG丸ｺﾞｼｯｸM-PRO" pitchFamily="50" charset="-128"/>
              </a:rPr>
              <a:t>         </a:t>
            </a:r>
            <a:r>
              <a:rPr lang="ja-JP" altLang="en-US" sz="1600" dirty="0" smtClean="0">
                <a:latin typeface="HG丸ｺﾞｼｯｸM-PRO" pitchFamily="50" charset="-128"/>
                <a:ea typeface="HG丸ｺﾞｼｯｸM-PRO" pitchFamily="50" charset="-128"/>
              </a:rPr>
              <a:t>望めませんでした。但し、合成皮革へ配合した際は</a:t>
            </a:r>
            <a:r>
              <a:rPr lang="en-US" altLang="ja-JP" sz="1600" dirty="0" smtClean="0">
                <a:latin typeface="HG丸ｺﾞｼｯｸM-PRO" pitchFamily="50" charset="-128"/>
                <a:ea typeface="HG丸ｺﾞｼｯｸM-PRO" pitchFamily="50" charset="-128"/>
              </a:rPr>
              <a:t>93%</a:t>
            </a:r>
            <a:r>
              <a:rPr lang="ja-JP" altLang="en-US" sz="1600" dirty="0" smtClean="0">
                <a:latin typeface="HG丸ｺﾞｼｯｸM-PRO" pitchFamily="50" charset="-128"/>
                <a:ea typeface="HG丸ｺﾞｼｯｸM-PRO" pitchFamily="50" charset="-128"/>
              </a:rPr>
              <a:t>の効果が確認できました。</a:t>
            </a:r>
            <a:endParaRPr lang="en-US" altLang="ja-JP" sz="1600" dirty="0" smtClean="0">
              <a:latin typeface="HG丸ｺﾞｼｯｸM-PRO" pitchFamily="50" charset="-128"/>
              <a:ea typeface="HG丸ｺﾞｼｯｸM-PRO" pitchFamily="50" charset="-128"/>
            </a:endParaRPr>
          </a:p>
          <a:p>
            <a:pPr algn="l"/>
            <a:endParaRPr lang="ja-JP" altLang="ja-JP" sz="1600" dirty="0"/>
          </a:p>
        </p:txBody>
      </p:sp>
      <p:cxnSp>
        <p:nvCxnSpPr>
          <p:cNvPr id="20" name="直線コネクタ 19"/>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grpSp>
        <p:nvGrpSpPr>
          <p:cNvPr id="15" name="グループ化 35"/>
          <p:cNvGrpSpPr/>
          <p:nvPr/>
        </p:nvGrpSpPr>
        <p:grpSpPr>
          <a:xfrm>
            <a:off x="1223628" y="692744"/>
            <a:ext cx="6696744" cy="432000"/>
            <a:chOff x="1223628" y="692696"/>
            <a:chExt cx="6696744" cy="432000"/>
          </a:xfrm>
          <a:solidFill>
            <a:schemeClr val="accent1">
              <a:lumMod val="60000"/>
              <a:lumOff val="40000"/>
            </a:schemeClr>
          </a:solidFill>
        </p:grpSpPr>
        <p:sp>
          <p:nvSpPr>
            <p:cNvPr id="16" name="角丸四角形 15"/>
            <p:cNvSpPr/>
            <p:nvPr/>
          </p:nvSpPr>
          <p:spPr>
            <a:xfrm>
              <a:off x="1223628" y="692696"/>
              <a:ext cx="6696744" cy="432000"/>
            </a:xfrm>
            <a:prstGeom prst="round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17" name="テキスト ボックス 16"/>
            <p:cNvSpPr txBox="1"/>
            <p:nvPr/>
          </p:nvSpPr>
          <p:spPr>
            <a:xfrm>
              <a:off x="1331641" y="708641"/>
              <a:ext cx="6480719" cy="400110"/>
            </a:xfrm>
            <a:prstGeom prst="rect">
              <a:avLst/>
            </a:prstGeom>
            <a:noFill/>
          </p:spPr>
          <p:txBody>
            <a:bodyPr wrap="square" rtlCol="0">
              <a:spAutoFit/>
            </a:bodyPr>
            <a:lstStyle/>
            <a:p>
              <a:pPr algn="ctr"/>
              <a:r>
                <a:rPr lang="en-US" altLang="ja-JP" sz="2000" b="1" dirty="0" err="1" smtClean="0">
                  <a:solidFill>
                    <a:srgbClr val="000099"/>
                  </a:solidFill>
                  <a:latin typeface="Arial" panose="020B0604020202020204" pitchFamily="34" charset="0"/>
                  <a:ea typeface="HGP創英角ｺﾞｼｯｸUB" pitchFamily="50" charset="-128"/>
                  <a:cs typeface="Arial" panose="020B0604020202020204" pitchFamily="34" charset="0"/>
                </a:rPr>
                <a:t>Hotate</a:t>
              </a:r>
              <a:r>
                <a:rPr lang="en-US" altLang="ja-JP" sz="2000" b="1" dirty="0" smtClean="0">
                  <a:solidFill>
                    <a:srgbClr val="000099"/>
                  </a:solidFill>
                  <a:latin typeface="Arial" panose="020B0604020202020204" pitchFamily="34" charset="0"/>
                  <a:ea typeface="HGP創英角ｺﾞｼｯｸUB" pitchFamily="50" charset="-128"/>
                  <a:cs typeface="Arial" panose="020B0604020202020204" pitchFamily="34" charset="0"/>
                </a:rPr>
                <a:t> Powder </a:t>
              </a:r>
              <a:r>
                <a:rPr lang="en-US" altLang="ja-JP" sz="2000" dirty="0" smtClean="0">
                  <a:solidFill>
                    <a:srgbClr val="000099"/>
                  </a:solidFill>
                  <a:latin typeface="HGP創英角ｺﾞｼｯｸUB" pitchFamily="50" charset="-128"/>
                  <a:ea typeface="HGP創英角ｺﾞｼｯｸUB" pitchFamily="50" charset="-128"/>
                </a:rPr>
                <a:t>Q&amp;A</a:t>
              </a:r>
              <a:endParaRPr lang="ja-JP" altLang="en-US" sz="2000" dirty="0" smtClean="0">
                <a:solidFill>
                  <a:srgbClr val="000099"/>
                </a:solidFill>
                <a:latin typeface="HGP創英角ｺﾞｼｯｸUB" pitchFamily="50" charset="-128"/>
                <a:ea typeface="HGP創英角ｺﾞｼｯｸUB" pitchFamily="50" charset="-128"/>
              </a:endParaRPr>
            </a:p>
          </p:txBody>
        </p:sp>
      </p:grpSp>
      <p:sp>
        <p:nvSpPr>
          <p:cNvPr id="13" name="フッター プレースホルダ 50"/>
          <p:cNvSpPr>
            <a:spLocks noGrp="1"/>
          </p:cNvSpPr>
          <p:nvPr>
            <p:ph type="ftr" sz="quarter" idx="11"/>
          </p:nvPr>
        </p:nvSpPr>
        <p:spPr>
          <a:xfrm>
            <a:off x="2627784" y="6428344"/>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18" name="正方形/長方形 17"/>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extLst>
      <p:ext uri="{BB962C8B-B14F-4D97-AF65-F5344CB8AC3E}">
        <p14:creationId xmlns:p14="http://schemas.microsoft.com/office/powerpoint/2010/main" val="3109645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52080" y="1492616"/>
            <a:ext cx="885698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spc="300" normalizeH="0" baseline="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ea"/>
                <a:ea typeface="+mn-ea"/>
                <a:cs typeface="Times New Roman" pitchFamily="18" charset="0"/>
              </a:rPr>
              <a:t>Q</a:t>
            </a:r>
            <a:r>
              <a:rPr lang="en-US" altLang="ja-JP"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ea"/>
                <a:ea typeface="+mn-ea"/>
                <a:cs typeface="Times New Roman" pitchFamily="18" charset="0"/>
              </a:rPr>
              <a:t> </a:t>
            </a:r>
            <a:r>
              <a:rPr kumimoji="1" lang="ja-JP" altLang="en-US" b="0" i="0" u="none" strike="noStrike" cap="none" normalizeH="0" baseline="0" dirty="0" smtClean="0">
                <a:ln>
                  <a:noFill/>
                </a:ln>
                <a:solidFill>
                  <a:schemeClr val="tx1"/>
                </a:solidFill>
                <a:effectLst/>
                <a:latin typeface="+mn-ea"/>
                <a:ea typeface="+mn-ea"/>
                <a:cs typeface="Times New Roman" pitchFamily="18" charset="0"/>
              </a:rPr>
              <a:t>：</a:t>
            </a:r>
            <a:r>
              <a:rPr lang="ja-JP" altLang="en-US" dirty="0">
                <a:latin typeface="HG丸ｺﾞｼｯｸM-PRO" pitchFamily="50" charset="-128"/>
                <a:ea typeface="HG丸ｺﾞｼｯｸM-PRO" pitchFamily="50" charset="-128"/>
                <a:cs typeface="+mn-cs"/>
              </a:rPr>
              <a:t>強アルカリによる危険性</a:t>
            </a:r>
            <a:r>
              <a:rPr lang="ja-JP" altLang="en-US" dirty="0" smtClean="0">
                <a:latin typeface="HG丸ｺﾞｼｯｸM-PRO" pitchFamily="50" charset="-128"/>
                <a:ea typeface="HG丸ｺﾞｼｯｸM-PRO" pitchFamily="50" charset="-128"/>
                <a:cs typeface="+mn-cs"/>
              </a:rPr>
              <a:t>？</a:t>
            </a:r>
            <a:endParaRPr lang="en-US" altLang="ja-JP" dirty="0" smtClean="0">
              <a:latin typeface="HG丸ｺﾞｼｯｸM-PRO" pitchFamily="50" charset="-128"/>
              <a:ea typeface="HG丸ｺﾞｼｯｸM-PRO"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normalizeH="0" baseline="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ea"/>
                <a:ea typeface="+mn-ea"/>
                <a:cs typeface="Times New Roman" pitchFamily="18" charset="0"/>
              </a:rPr>
              <a:t>A</a:t>
            </a:r>
            <a:r>
              <a:rPr kumimoji="1" lang="en-US" altLang="ja-JP" b="1" i="0" u="none" strike="noStrike" normalizeH="0" baseline="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ea"/>
                <a:ea typeface="+mn-ea"/>
                <a:cs typeface="Times New Roman" pitchFamily="18" charset="0"/>
              </a:rPr>
              <a:t>  </a:t>
            </a:r>
            <a:r>
              <a:rPr kumimoji="1" lang="ja-JP" altLang="en-US" b="0" i="0" u="none" strike="noStrike" cap="none" normalizeH="0" baseline="0" dirty="0" smtClean="0">
                <a:ln>
                  <a:noFill/>
                </a:ln>
                <a:solidFill>
                  <a:schemeClr val="tx1"/>
                </a:solidFill>
                <a:effectLst/>
                <a:latin typeface="+mn-ea"/>
                <a:ea typeface="+mn-ea"/>
                <a:cs typeface="Times New Roman" pitchFamily="18" charset="0"/>
              </a:rPr>
              <a:t>：</a:t>
            </a:r>
            <a:r>
              <a:rPr lang="ja-JP" altLang="en-US" sz="1600" dirty="0" smtClean="0">
                <a:latin typeface="HG丸ｺﾞｼｯｸM-PRO" pitchFamily="50" charset="-128"/>
                <a:ea typeface="HG丸ｺﾞｼｯｸM-PRO" pitchFamily="50" charset="-128"/>
                <a:cs typeface="+mn-cs"/>
              </a:rPr>
              <a:t>物理的</a:t>
            </a:r>
            <a:r>
              <a:rPr lang="ja-JP" altLang="en-US" sz="1600" dirty="0">
                <a:latin typeface="HG丸ｺﾞｼｯｸM-PRO" pitchFamily="50" charset="-128"/>
                <a:ea typeface="HG丸ｺﾞｼｯｸM-PRO" pitchFamily="50" charset="-128"/>
                <a:cs typeface="+mn-cs"/>
              </a:rPr>
              <a:t>安全性試験において安全領域にあることが、試験機関により証明</a:t>
            </a:r>
            <a:r>
              <a:rPr lang="ja-JP" altLang="en-US" sz="1600" dirty="0" smtClean="0">
                <a:latin typeface="HG丸ｺﾞｼｯｸM-PRO" pitchFamily="50" charset="-128"/>
                <a:ea typeface="HG丸ｺﾞｼｯｸM-PRO" pitchFamily="50" charset="-128"/>
                <a:cs typeface="+mn-cs"/>
              </a:rPr>
              <a:t>されて</a:t>
            </a:r>
            <a:r>
              <a:rPr lang="ja-JP" altLang="en-US" sz="1600" dirty="0">
                <a:latin typeface="HG丸ｺﾞｼｯｸM-PRO" pitchFamily="50" charset="-128"/>
                <a:ea typeface="HG丸ｺﾞｼｯｸM-PRO" pitchFamily="50" charset="-128"/>
                <a:cs typeface="+mn-cs"/>
              </a:rPr>
              <a:t>います。</a:t>
            </a:r>
            <a:endParaRPr lang="en-US" altLang="ja-JP" sz="1600" dirty="0">
              <a:latin typeface="HG丸ｺﾞｼｯｸM-PRO" pitchFamily="50" charset="-128"/>
              <a:ea typeface="HG丸ｺﾞｼｯｸM-PRO"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dirty="0">
              <a:latin typeface="+mn-ea"/>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b="0" i="0" u="none" strike="noStrike"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dirty="0">
              <a:latin typeface="+mn-ea"/>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b="0" i="0" u="none" strike="noStrike"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dirty="0">
              <a:latin typeface="+mn-ea"/>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b="0" i="0" u="none" strike="noStrike"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dirty="0" smtClean="0">
              <a:latin typeface="+mn-ea"/>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dirty="0">
              <a:latin typeface="+mn-ea"/>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dirty="0">
              <a:latin typeface="+mn-ea"/>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b="0" i="0" u="none" strike="noStrike" cap="none" normalizeH="0" baseline="0" dirty="0" smtClean="0">
              <a:ln>
                <a:noFill/>
              </a:ln>
              <a:solidFill>
                <a:schemeClr val="tx1"/>
              </a:solidFill>
              <a:effectLst/>
              <a:latin typeface="+mn-ea"/>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b="0" i="0" u="none" strike="noStrike" cap="none" normalizeH="0" baseline="0" dirty="0" smtClean="0">
              <a:ln>
                <a:noFill/>
              </a:ln>
              <a:solidFill>
                <a:schemeClr val="tx1"/>
              </a:solidFill>
              <a:effectLst/>
              <a:latin typeface="+mn-ea"/>
              <a:ea typeface="+mn-ea"/>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b="0" i="0" u="none" strike="noStrike" cap="none" normalizeH="0" baseline="0" dirty="0" smtClean="0">
              <a:ln>
                <a:noFill/>
              </a:ln>
              <a:solidFill>
                <a:schemeClr val="tx1"/>
              </a:solidFill>
              <a:effectLst/>
              <a:latin typeface="+mn-ea"/>
              <a:ea typeface="+mn-ea"/>
            </a:endParaRPr>
          </a:p>
        </p:txBody>
      </p:sp>
      <p:grpSp>
        <p:nvGrpSpPr>
          <p:cNvPr id="6" name="グループ化 35"/>
          <p:cNvGrpSpPr/>
          <p:nvPr/>
        </p:nvGrpSpPr>
        <p:grpSpPr>
          <a:xfrm>
            <a:off x="1223628" y="692744"/>
            <a:ext cx="6696744" cy="432000"/>
            <a:chOff x="1223628" y="692696"/>
            <a:chExt cx="6696744" cy="432000"/>
          </a:xfrm>
          <a:solidFill>
            <a:schemeClr val="accent1">
              <a:lumMod val="60000"/>
              <a:lumOff val="40000"/>
            </a:schemeClr>
          </a:solidFill>
        </p:grpSpPr>
        <p:sp>
          <p:nvSpPr>
            <p:cNvPr id="7" name="角丸四角形 6"/>
            <p:cNvSpPr/>
            <p:nvPr/>
          </p:nvSpPr>
          <p:spPr>
            <a:xfrm>
              <a:off x="1223628" y="692696"/>
              <a:ext cx="6696744" cy="432000"/>
            </a:xfrm>
            <a:prstGeom prst="round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8" name="テキスト ボックス 7"/>
            <p:cNvSpPr txBox="1"/>
            <p:nvPr/>
          </p:nvSpPr>
          <p:spPr>
            <a:xfrm>
              <a:off x="1331641" y="708641"/>
              <a:ext cx="6480719" cy="400110"/>
            </a:xfrm>
            <a:prstGeom prst="rect">
              <a:avLst/>
            </a:prstGeom>
            <a:noFill/>
          </p:spPr>
          <p:txBody>
            <a:bodyPr wrap="square" rtlCol="0">
              <a:spAutoFit/>
            </a:bodyPr>
            <a:lstStyle/>
            <a:p>
              <a:pPr algn="ctr"/>
              <a:r>
                <a:rPr lang="en-US" altLang="ja-JP" sz="2000" b="1" dirty="0" err="1" smtClean="0">
                  <a:solidFill>
                    <a:srgbClr val="000099"/>
                  </a:solidFill>
                  <a:latin typeface="Arial" panose="020B0604020202020204" pitchFamily="34" charset="0"/>
                  <a:ea typeface="HGP創英角ｺﾞｼｯｸUB" pitchFamily="50" charset="-128"/>
                  <a:cs typeface="Arial" panose="020B0604020202020204" pitchFamily="34" charset="0"/>
                </a:rPr>
                <a:t>Hotate</a:t>
              </a:r>
              <a:r>
                <a:rPr lang="en-US" altLang="ja-JP" sz="2000" b="1" dirty="0" smtClean="0">
                  <a:solidFill>
                    <a:srgbClr val="000099"/>
                  </a:solidFill>
                  <a:latin typeface="Arial" panose="020B0604020202020204" pitchFamily="34" charset="0"/>
                  <a:ea typeface="HGP創英角ｺﾞｼｯｸUB" pitchFamily="50" charset="-128"/>
                  <a:cs typeface="Arial" panose="020B0604020202020204" pitchFamily="34" charset="0"/>
                </a:rPr>
                <a:t> Powder </a:t>
              </a:r>
              <a:r>
                <a:rPr lang="en-US" altLang="ja-JP" sz="2000" dirty="0" smtClean="0">
                  <a:solidFill>
                    <a:srgbClr val="000099"/>
                  </a:solidFill>
                  <a:latin typeface="HGP創英角ｺﾞｼｯｸUB" pitchFamily="50" charset="-128"/>
                  <a:ea typeface="HGP創英角ｺﾞｼｯｸUB" pitchFamily="50" charset="-128"/>
                </a:rPr>
                <a:t>Q&amp;A</a:t>
              </a:r>
              <a:endParaRPr lang="ja-JP" altLang="en-US" sz="2000" dirty="0" smtClean="0">
                <a:solidFill>
                  <a:srgbClr val="000099"/>
                </a:solidFill>
                <a:latin typeface="HGP創英角ｺﾞｼｯｸUB" pitchFamily="50" charset="-128"/>
                <a:ea typeface="HGP創英角ｺﾞｼｯｸUB" pitchFamily="50" charset="-128"/>
              </a:endParaRPr>
            </a:p>
          </p:txBody>
        </p:sp>
      </p:grpSp>
      <p:cxnSp>
        <p:nvCxnSpPr>
          <p:cNvPr id="10" name="直線コネクタ 9"/>
          <p:cNvCxnSpPr/>
          <p:nvPr/>
        </p:nvCxnSpPr>
        <p:spPr>
          <a:xfrm flipV="1">
            <a:off x="498293" y="54140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11" name="スライド番号プレースホルダ 32"/>
          <p:cNvSpPr>
            <a:spLocks noGrp="1"/>
          </p:cNvSpPr>
          <p:nvPr>
            <p:ph type="sldNum" sz="quarter" idx="12"/>
          </p:nvPr>
        </p:nvSpPr>
        <p:spPr>
          <a:xfrm>
            <a:off x="6553200" y="6356350"/>
            <a:ext cx="2133600" cy="365125"/>
          </a:xfrm>
        </p:spPr>
        <p:txBody>
          <a:bodyPr/>
          <a:lstStyle/>
          <a:p>
            <a:fld id="{78899ED9-F9CC-3D48-9735-D0C30954A088}" type="slidenum">
              <a:rPr lang="ja-JP" altLang="en-US" smtClean="0"/>
              <a:pPr/>
              <a:t>17</a:t>
            </a:fld>
            <a:endParaRPr lang="ja-JP" altLang="en-US" dirty="0"/>
          </a:p>
        </p:txBody>
      </p:sp>
      <p:cxnSp>
        <p:nvCxnSpPr>
          <p:cNvPr id="20" name="直線コネクタ 19"/>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3384384065"/>
              </p:ext>
            </p:extLst>
          </p:nvPr>
        </p:nvGraphicFramePr>
        <p:xfrm>
          <a:off x="1439652" y="2780928"/>
          <a:ext cx="6300700" cy="2923069"/>
        </p:xfrm>
        <a:graphic>
          <a:graphicData uri="http://schemas.openxmlformats.org/drawingml/2006/table">
            <a:tbl>
              <a:tblPr firstRow="1" firstCol="1" bandRow="1">
                <a:tableStyleId>{5940675A-B579-460E-94D1-54222C63F5DA}</a:tableStyleId>
              </a:tblPr>
              <a:tblGrid>
                <a:gridCol w="1974236"/>
                <a:gridCol w="2100205"/>
                <a:gridCol w="2226259"/>
              </a:tblGrid>
              <a:tr h="352589">
                <a:tc>
                  <a:txBody>
                    <a:bodyPr/>
                    <a:lstStyle/>
                    <a:p>
                      <a:pPr algn="ctr" eaLnBrk="0" fontAlgn="ctr" hangingPunct="0">
                        <a:spcAft>
                          <a:spcPts val="0"/>
                        </a:spcAft>
                      </a:pPr>
                      <a:r>
                        <a:rPr lang="ja-JP" sz="1200" b="1" kern="1200" dirty="0">
                          <a:effectLst/>
                        </a:rPr>
                        <a:t>物理的安全性試験名 </a:t>
                      </a:r>
                      <a:endParaRPr lang="ja-JP" sz="1600" b="1" kern="100" dirty="0">
                        <a:effectLst/>
                        <a:latin typeface="Century"/>
                        <a:ea typeface="ＭＳ 明朝"/>
                        <a:cs typeface="Times New Roman"/>
                      </a:endParaRPr>
                    </a:p>
                  </a:txBody>
                  <a:tcPr marL="90170" marR="90170" marT="46990" marB="46990" anchor="ctr"/>
                </a:tc>
                <a:tc>
                  <a:txBody>
                    <a:bodyPr/>
                    <a:lstStyle/>
                    <a:p>
                      <a:pPr algn="ctr" eaLnBrk="0" fontAlgn="ctr" hangingPunct="0">
                        <a:spcAft>
                          <a:spcPts val="0"/>
                        </a:spcAft>
                      </a:pPr>
                      <a:r>
                        <a:rPr lang="ja-JP" sz="1200" b="1" kern="1200" dirty="0">
                          <a:effectLst/>
                        </a:rPr>
                        <a:t>試験内容 </a:t>
                      </a:r>
                      <a:endParaRPr lang="ja-JP" sz="1600" b="1" kern="100" dirty="0">
                        <a:effectLst/>
                        <a:latin typeface="Century"/>
                        <a:ea typeface="ＭＳ 明朝"/>
                        <a:cs typeface="Times New Roman"/>
                      </a:endParaRPr>
                    </a:p>
                  </a:txBody>
                  <a:tcPr marL="90170" marR="90170" marT="46990" marB="46990" anchor="ctr"/>
                </a:tc>
                <a:tc>
                  <a:txBody>
                    <a:bodyPr/>
                    <a:lstStyle/>
                    <a:p>
                      <a:pPr algn="ctr" eaLnBrk="0" fontAlgn="ctr" hangingPunct="0">
                        <a:spcAft>
                          <a:spcPts val="0"/>
                        </a:spcAft>
                      </a:pPr>
                      <a:r>
                        <a:rPr lang="ja-JP" sz="1200" b="1" kern="1200" dirty="0">
                          <a:effectLst/>
                        </a:rPr>
                        <a:t>報告書　</a:t>
                      </a:r>
                      <a:endParaRPr lang="ja-JP" sz="1600" b="1" kern="100" dirty="0">
                        <a:effectLst/>
                        <a:latin typeface="Century"/>
                        <a:ea typeface="ＭＳ 明朝"/>
                        <a:cs typeface="Times New Roman"/>
                      </a:endParaRPr>
                    </a:p>
                  </a:txBody>
                  <a:tcPr marL="90170" marR="90170" marT="46990" marB="46990" anchor="ctr"/>
                </a:tc>
              </a:tr>
              <a:tr h="515620">
                <a:tc>
                  <a:txBody>
                    <a:bodyPr/>
                    <a:lstStyle/>
                    <a:p>
                      <a:pPr algn="ctr" eaLnBrk="0" fontAlgn="ctr" hangingPunct="0">
                        <a:spcAft>
                          <a:spcPts val="0"/>
                        </a:spcAft>
                      </a:pPr>
                      <a:r>
                        <a:rPr lang="ja-JP" sz="1100" b="1" kern="1200" dirty="0">
                          <a:effectLst/>
                        </a:rPr>
                        <a:t>皮膚一次刺激性試験</a:t>
                      </a:r>
                      <a:r>
                        <a:rPr lang="en-US" sz="1100" b="1" kern="1200" dirty="0">
                          <a:effectLst/>
                        </a:rPr>
                        <a:t/>
                      </a:r>
                      <a:br>
                        <a:rPr lang="en-US" sz="1100" b="1" kern="1200" dirty="0">
                          <a:effectLst/>
                        </a:rPr>
                      </a:br>
                      <a:r>
                        <a:rPr lang="ja-JP" sz="1100" b="1" kern="1200" dirty="0">
                          <a:solidFill>
                            <a:srgbClr val="FF0000"/>
                          </a:solidFill>
                          <a:effectLst/>
                        </a:rPr>
                        <a:t>（長く触れたときの炎症）</a:t>
                      </a:r>
                      <a:r>
                        <a:rPr lang="ja-JP" sz="900" b="1" kern="1200" dirty="0">
                          <a:solidFill>
                            <a:srgbClr val="FF0000"/>
                          </a:solidFill>
                          <a:effectLst/>
                        </a:rPr>
                        <a:t> </a:t>
                      </a:r>
                      <a:endParaRPr lang="ja-JP" sz="1050" b="1" kern="100" dirty="0">
                        <a:solidFill>
                          <a:srgbClr val="FF0000"/>
                        </a:solidFill>
                        <a:effectLst/>
                        <a:latin typeface="Century"/>
                        <a:ea typeface="ＭＳ 明朝"/>
                        <a:cs typeface="Times New Roman"/>
                      </a:endParaRPr>
                    </a:p>
                  </a:txBody>
                  <a:tcPr marL="90170" marR="90170" marT="46990" marB="46990" anchor="ctr">
                    <a:solidFill>
                      <a:schemeClr val="bg1"/>
                    </a:solidFill>
                  </a:tcPr>
                </a:tc>
                <a:tc>
                  <a:txBody>
                    <a:bodyPr/>
                    <a:lstStyle/>
                    <a:p>
                      <a:pPr algn="ctr" eaLnBrk="0" fontAlgn="ctr" hangingPunct="0">
                        <a:spcAft>
                          <a:spcPts val="0"/>
                        </a:spcAft>
                      </a:pPr>
                      <a:r>
                        <a:rPr lang="ja-JP" sz="1200" b="1" kern="1200" dirty="0">
                          <a:effectLst/>
                        </a:rPr>
                        <a:t>ウサギを用いた </a:t>
                      </a:r>
                      <a:endParaRPr lang="ja-JP" sz="1200" b="1" kern="100" dirty="0">
                        <a:effectLst/>
                      </a:endParaRPr>
                    </a:p>
                    <a:p>
                      <a:pPr algn="ctr" eaLnBrk="0" fontAlgn="ctr" hangingPunct="0">
                        <a:spcAft>
                          <a:spcPts val="0"/>
                        </a:spcAft>
                      </a:pPr>
                      <a:r>
                        <a:rPr lang="ja-JP" sz="1200" b="1" kern="1200" dirty="0">
                          <a:effectLst/>
                        </a:rPr>
                        <a:t>皮膚一次刺激性試験 </a:t>
                      </a:r>
                      <a:endParaRPr lang="ja-JP" sz="1200" b="1" kern="100" dirty="0">
                        <a:effectLst/>
                        <a:latin typeface="Century"/>
                        <a:ea typeface="ＭＳ 明朝"/>
                        <a:cs typeface="Times New Roman"/>
                      </a:endParaRPr>
                    </a:p>
                  </a:txBody>
                  <a:tcPr marL="90170" marR="90170" marT="46990" marB="46990" anchor="ctr"/>
                </a:tc>
                <a:tc>
                  <a:txBody>
                    <a:bodyPr/>
                    <a:lstStyle/>
                    <a:p>
                      <a:pPr algn="ctr" eaLnBrk="0" fontAlgn="ctr" hangingPunct="0">
                        <a:spcAft>
                          <a:spcPts val="0"/>
                        </a:spcAft>
                      </a:pPr>
                      <a:r>
                        <a:rPr lang="ja-JP" sz="1200" b="1" kern="1200" dirty="0">
                          <a:effectLst/>
                        </a:rPr>
                        <a:t>第</a:t>
                      </a:r>
                      <a:r>
                        <a:rPr lang="en-US" sz="1200" b="1" kern="1200" dirty="0">
                          <a:effectLst/>
                        </a:rPr>
                        <a:t>209030367-00</a:t>
                      </a:r>
                      <a:r>
                        <a:rPr lang="ja-JP" sz="1200" b="1" kern="1200" dirty="0">
                          <a:effectLst/>
                        </a:rPr>
                        <a:t>１号</a:t>
                      </a:r>
                      <a:r>
                        <a:rPr lang="en-US" sz="1200" b="1" kern="1200" dirty="0">
                          <a:effectLst/>
                        </a:rPr>
                        <a:t/>
                      </a:r>
                      <a:br>
                        <a:rPr lang="en-US" sz="1200" b="1" kern="1200" dirty="0">
                          <a:effectLst/>
                        </a:rPr>
                      </a:br>
                      <a:r>
                        <a:rPr lang="en-US" sz="1200" b="1" kern="1200" dirty="0">
                          <a:effectLst/>
                        </a:rPr>
                        <a:t>P.I.I(</a:t>
                      </a:r>
                      <a:r>
                        <a:rPr lang="ja-JP" sz="1200" b="1" kern="1200" dirty="0">
                          <a:effectLst/>
                        </a:rPr>
                        <a:t>一時刺激性係数）</a:t>
                      </a:r>
                      <a:r>
                        <a:rPr lang="en-US" sz="1200" b="1" kern="1200" dirty="0">
                          <a:effectLst/>
                        </a:rPr>
                        <a:t>0.8</a:t>
                      </a:r>
                      <a:br>
                        <a:rPr lang="en-US" sz="1200" b="1" kern="1200" dirty="0">
                          <a:effectLst/>
                        </a:rPr>
                      </a:br>
                      <a:r>
                        <a:rPr lang="ja-JP" sz="1200" b="1" kern="1200" dirty="0">
                          <a:solidFill>
                            <a:srgbClr val="0070C0"/>
                          </a:solidFill>
                          <a:effectLst/>
                        </a:rPr>
                        <a:t>（安全領域） </a:t>
                      </a:r>
                      <a:endParaRPr lang="ja-JP" sz="1200" b="1" kern="100" dirty="0">
                        <a:solidFill>
                          <a:srgbClr val="0070C0"/>
                        </a:solidFill>
                        <a:effectLst/>
                        <a:latin typeface="Century"/>
                        <a:ea typeface="ＭＳ 明朝"/>
                        <a:cs typeface="Times New Roman"/>
                      </a:endParaRPr>
                    </a:p>
                  </a:txBody>
                  <a:tcPr marL="90170" marR="90170" marT="46990" marB="46990" anchor="ctr"/>
                </a:tc>
              </a:tr>
              <a:tr h="515620">
                <a:tc>
                  <a:txBody>
                    <a:bodyPr/>
                    <a:lstStyle/>
                    <a:p>
                      <a:pPr algn="ctr" eaLnBrk="0" fontAlgn="ctr" hangingPunct="0">
                        <a:spcAft>
                          <a:spcPts val="0"/>
                        </a:spcAft>
                      </a:pPr>
                      <a:r>
                        <a:rPr lang="ja-JP" sz="1100" b="1" kern="1200" dirty="0">
                          <a:effectLst/>
                        </a:rPr>
                        <a:t>急性経口毒性試験</a:t>
                      </a:r>
                      <a:r>
                        <a:rPr lang="en-US" sz="1100" b="1" kern="1200" dirty="0">
                          <a:effectLst/>
                        </a:rPr>
                        <a:t/>
                      </a:r>
                      <a:br>
                        <a:rPr lang="en-US" sz="1100" b="1" kern="1200" dirty="0">
                          <a:effectLst/>
                        </a:rPr>
                      </a:br>
                      <a:r>
                        <a:rPr lang="ja-JP" sz="1100" b="1" kern="1200" dirty="0">
                          <a:solidFill>
                            <a:srgbClr val="FF0000"/>
                          </a:solidFill>
                          <a:effectLst/>
                        </a:rPr>
                        <a:t>（飲込んだ時の有毒性） </a:t>
                      </a:r>
                      <a:endParaRPr lang="ja-JP" sz="1400" b="1" kern="100" dirty="0">
                        <a:solidFill>
                          <a:srgbClr val="FF0000"/>
                        </a:solidFill>
                        <a:effectLst/>
                        <a:latin typeface="Century"/>
                        <a:ea typeface="ＭＳ 明朝"/>
                        <a:cs typeface="Times New Roman"/>
                      </a:endParaRPr>
                    </a:p>
                  </a:txBody>
                  <a:tcPr marL="90170" marR="90170" marT="46990" marB="46990" anchor="ctr"/>
                </a:tc>
                <a:tc>
                  <a:txBody>
                    <a:bodyPr/>
                    <a:lstStyle/>
                    <a:p>
                      <a:pPr algn="ctr" eaLnBrk="0" fontAlgn="ctr" hangingPunct="0">
                        <a:spcAft>
                          <a:spcPts val="0"/>
                        </a:spcAft>
                      </a:pPr>
                      <a:r>
                        <a:rPr lang="ja-JP" sz="1200" b="1" kern="1200" dirty="0">
                          <a:effectLst/>
                        </a:rPr>
                        <a:t>ラットを用いた </a:t>
                      </a:r>
                      <a:endParaRPr lang="ja-JP" sz="1200" b="1" kern="100" dirty="0">
                        <a:effectLst/>
                      </a:endParaRPr>
                    </a:p>
                    <a:p>
                      <a:pPr algn="ctr" eaLnBrk="0" fontAlgn="ctr" hangingPunct="0">
                        <a:spcAft>
                          <a:spcPts val="0"/>
                        </a:spcAft>
                      </a:pPr>
                      <a:r>
                        <a:rPr lang="ja-JP" sz="1200" b="1" kern="1200" dirty="0">
                          <a:effectLst/>
                        </a:rPr>
                        <a:t>急性経口毒性試験 </a:t>
                      </a:r>
                      <a:endParaRPr lang="ja-JP" sz="1200" b="1" kern="100" dirty="0">
                        <a:effectLst/>
                        <a:latin typeface="Century"/>
                        <a:ea typeface="ＭＳ 明朝"/>
                        <a:cs typeface="Times New Roman"/>
                      </a:endParaRPr>
                    </a:p>
                  </a:txBody>
                  <a:tcPr marL="90170" marR="90170" marT="46990" marB="46990" anchor="ctr"/>
                </a:tc>
                <a:tc>
                  <a:txBody>
                    <a:bodyPr/>
                    <a:lstStyle/>
                    <a:p>
                      <a:pPr algn="ctr" eaLnBrk="0" fontAlgn="ctr" hangingPunct="0">
                        <a:spcAft>
                          <a:spcPts val="0"/>
                        </a:spcAft>
                      </a:pPr>
                      <a:r>
                        <a:rPr lang="ja-JP" sz="1200" b="1" kern="1200" dirty="0">
                          <a:effectLst/>
                        </a:rPr>
                        <a:t>第</a:t>
                      </a:r>
                      <a:r>
                        <a:rPr lang="en-US" sz="1200" b="1" kern="1200" dirty="0">
                          <a:effectLst/>
                        </a:rPr>
                        <a:t>209030367-002</a:t>
                      </a:r>
                      <a:r>
                        <a:rPr lang="ja-JP" sz="1200" b="1" kern="1200" dirty="0">
                          <a:effectLst/>
                        </a:rPr>
                        <a:t>号</a:t>
                      </a:r>
                      <a:r>
                        <a:rPr lang="en-US" sz="1200" b="1" kern="1200" dirty="0">
                          <a:effectLst/>
                        </a:rPr>
                        <a:t/>
                      </a:r>
                      <a:br>
                        <a:rPr lang="en-US" sz="1200" b="1" kern="1200" dirty="0">
                          <a:effectLst/>
                        </a:rPr>
                      </a:br>
                      <a:r>
                        <a:rPr lang="en-US" sz="1200" b="1" kern="1200" dirty="0">
                          <a:effectLst/>
                        </a:rPr>
                        <a:t>LD50</a:t>
                      </a:r>
                      <a:r>
                        <a:rPr lang="ja-JP" sz="1200" b="1" kern="1200" dirty="0">
                          <a:effectLst/>
                        </a:rPr>
                        <a:t>値</a:t>
                      </a:r>
                      <a:r>
                        <a:rPr lang="en-US" sz="1200" b="1" kern="1200" dirty="0">
                          <a:effectLst/>
                        </a:rPr>
                        <a:t>2,000mg/Kg</a:t>
                      </a:r>
                      <a:br>
                        <a:rPr lang="en-US" sz="1200" b="1" kern="1200" dirty="0">
                          <a:effectLst/>
                        </a:rPr>
                      </a:br>
                      <a:r>
                        <a:rPr lang="en-US" sz="1200" b="1" kern="1200" dirty="0">
                          <a:solidFill>
                            <a:srgbClr val="0070C0"/>
                          </a:solidFill>
                          <a:effectLst/>
                        </a:rPr>
                        <a:t>(</a:t>
                      </a:r>
                      <a:r>
                        <a:rPr lang="ja-JP" sz="1200" b="1" kern="1200" dirty="0">
                          <a:solidFill>
                            <a:srgbClr val="0070C0"/>
                          </a:solidFill>
                          <a:effectLst/>
                        </a:rPr>
                        <a:t>安全領域） </a:t>
                      </a:r>
                      <a:endParaRPr lang="ja-JP" sz="1200" b="1" kern="100" dirty="0">
                        <a:solidFill>
                          <a:srgbClr val="0070C0"/>
                        </a:solidFill>
                        <a:effectLst/>
                        <a:latin typeface="Century"/>
                        <a:ea typeface="ＭＳ 明朝"/>
                        <a:cs typeface="Times New Roman"/>
                      </a:endParaRPr>
                    </a:p>
                  </a:txBody>
                  <a:tcPr marL="90170" marR="90170" marT="46990" marB="46990" anchor="ctr"/>
                </a:tc>
              </a:tr>
              <a:tr h="515620">
                <a:tc>
                  <a:txBody>
                    <a:bodyPr/>
                    <a:lstStyle/>
                    <a:p>
                      <a:pPr algn="ctr" eaLnBrk="0" fontAlgn="ctr" hangingPunct="0">
                        <a:spcAft>
                          <a:spcPts val="0"/>
                        </a:spcAft>
                      </a:pPr>
                      <a:r>
                        <a:rPr lang="ja-JP" sz="1100" b="1" kern="1200" dirty="0">
                          <a:effectLst/>
                        </a:rPr>
                        <a:t>変異原性試験</a:t>
                      </a:r>
                      <a:r>
                        <a:rPr lang="en-US" sz="1100" b="1" kern="1200" dirty="0">
                          <a:effectLst/>
                        </a:rPr>
                        <a:t/>
                      </a:r>
                      <a:br>
                        <a:rPr lang="en-US" sz="1100" b="1" kern="1200" dirty="0">
                          <a:effectLst/>
                        </a:rPr>
                      </a:br>
                      <a:r>
                        <a:rPr lang="ja-JP" sz="1100" b="1" kern="1200" dirty="0">
                          <a:solidFill>
                            <a:srgbClr val="FF0000"/>
                          </a:solidFill>
                          <a:effectLst/>
                        </a:rPr>
                        <a:t>（遺伝子「</a:t>
                      </a:r>
                      <a:r>
                        <a:rPr lang="en-US" sz="1100" b="1" kern="1200" dirty="0">
                          <a:solidFill>
                            <a:srgbClr val="FF0000"/>
                          </a:solidFill>
                          <a:effectLst/>
                        </a:rPr>
                        <a:t>DNA</a:t>
                      </a:r>
                      <a:r>
                        <a:rPr lang="ja-JP" sz="1100" b="1" kern="1200" dirty="0">
                          <a:solidFill>
                            <a:srgbClr val="FF0000"/>
                          </a:solidFill>
                          <a:effectLst/>
                        </a:rPr>
                        <a:t>」への影響） </a:t>
                      </a:r>
                      <a:endParaRPr lang="ja-JP" sz="1400" b="1" kern="100" dirty="0">
                        <a:solidFill>
                          <a:srgbClr val="FF0000"/>
                        </a:solidFill>
                        <a:effectLst/>
                        <a:latin typeface="Century"/>
                        <a:ea typeface="ＭＳ 明朝"/>
                        <a:cs typeface="Times New Roman"/>
                      </a:endParaRPr>
                    </a:p>
                  </a:txBody>
                  <a:tcPr marL="90170" marR="90170" marT="46990" marB="46990" anchor="ctr"/>
                </a:tc>
                <a:tc>
                  <a:txBody>
                    <a:bodyPr/>
                    <a:lstStyle/>
                    <a:p>
                      <a:pPr algn="ctr" eaLnBrk="0" fontAlgn="ctr" hangingPunct="0">
                        <a:spcAft>
                          <a:spcPts val="0"/>
                        </a:spcAft>
                      </a:pPr>
                      <a:r>
                        <a:rPr lang="ja-JP" sz="1200" b="1" kern="1200" dirty="0">
                          <a:effectLst/>
                        </a:rPr>
                        <a:t>細菌のヒスチジン合成に </a:t>
                      </a:r>
                      <a:endParaRPr lang="ja-JP" sz="1200" b="1" kern="100" dirty="0">
                        <a:effectLst/>
                      </a:endParaRPr>
                    </a:p>
                    <a:p>
                      <a:pPr algn="ctr" eaLnBrk="0" fontAlgn="ctr" hangingPunct="0">
                        <a:spcAft>
                          <a:spcPts val="0"/>
                        </a:spcAft>
                      </a:pPr>
                      <a:r>
                        <a:rPr lang="ja-JP" sz="1200" b="1" kern="1200" dirty="0">
                          <a:effectLst/>
                        </a:rPr>
                        <a:t>関する遺伝子判定 </a:t>
                      </a:r>
                      <a:endParaRPr lang="ja-JP" sz="1200" b="1" kern="100" dirty="0">
                        <a:effectLst/>
                        <a:latin typeface="Century"/>
                        <a:ea typeface="ＭＳ 明朝"/>
                        <a:cs typeface="Times New Roman"/>
                      </a:endParaRPr>
                    </a:p>
                  </a:txBody>
                  <a:tcPr marL="90170" marR="90170" marT="46990" marB="46990" anchor="ctr"/>
                </a:tc>
                <a:tc>
                  <a:txBody>
                    <a:bodyPr/>
                    <a:lstStyle/>
                    <a:p>
                      <a:pPr algn="ctr" eaLnBrk="0" fontAlgn="ctr" hangingPunct="0">
                        <a:spcAft>
                          <a:spcPts val="0"/>
                        </a:spcAft>
                      </a:pPr>
                      <a:r>
                        <a:rPr lang="ja-JP" sz="1200" b="1" kern="1200" dirty="0">
                          <a:effectLst/>
                        </a:rPr>
                        <a:t>第</a:t>
                      </a:r>
                      <a:r>
                        <a:rPr lang="en-US" sz="1200" b="1" kern="1200" dirty="0">
                          <a:effectLst/>
                        </a:rPr>
                        <a:t>209030367-003</a:t>
                      </a:r>
                      <a:r>
                        <a:rPr lang="ja-JP" sz="1200" b="1" kern="1200" dirty="0">
                          <a:effectLst/>
                        </a:rPr>
                        <a:t>号</a:t>
                      </a:r>
                      <a:r>
                        <a:rPr lang="en-US" sz="1200" b="1" kern="1200" dirty="0">
                          <a:effectLst/>
                        </a:rPr>
                        <a:t/>
                      </a:r>
                      <a:br>
                        <a:rPr lang="en-US" sz="1200" b="1" kern="1200" dirty="0">
                          <a:effectLst/>
                        </a:rPr>
                      </a:br>
                      <a:r>
                        <a:rPr lang="ja-JP" sz="1200" b="1" kern="1200" dirty="0">
                          <a:effectLst/>
                        </a:rPr>
                        <a:t>復帰変異コロニー数の増加なし</a:t>
                      </a:r>
                      <a:r>
                        <a:rPr lang="en-US" sz="1200" b="1" kern="1200" dirty="0">
                          <a:effectLst/>
                        </a:rPr>
                        <a:t/>
                      </a:r>
                      <a:br>
                        <a:rPr lang="en-US" sz="1200" b="1" kern="1200" dirty="0">
                          <a:effectLst/>
                        </a:rPr>
                      </a:br>
                      <a:r>
                        <a:rPr lang="ja-JP" sz="1200" b="1" kern="1200" dirty="0">
                          <a:solidFill>
                            <a:srgbClr val="0070C0"/>
                          </a:solidFill>
                          <a:effectLst/>
                        </a:rPr>
                        <a:t>（安全領域）『陰性』 </a:t>
                      </a:r>
                      <a:endParaRPr lang="ja-JP" sz="1200" b="1" kern="100" dirty="0">
                        <a:solidFill>
                          <a:srgbClr val="0070C0"/>
                        </a:solidFill>
                        <a:effectLst/>
                        <a:latin typeface="Century"/>
                        <a:ea typeface="ＭＳ 明朝"/>
                        <a:cs typeface="Times New Roman"/>
                      </a:endParaRPr>
                    </a:p>
                  </a:txBody>
                  <a:tcPr marL="90170" marR="90170" marT="46990" marB="46990" anchor="ctr"/>
                </a:tc>
              </a:tr>
              <a:tr h="515620">
                <a:tc>
                  <a:txBody>
                    <a:bodyPr/>
                    <a:lstStyle/>
                    <a:p>
                      <a:pPr algn="ctr" eaLnBrk="0" fontAlgn="ctr" hangingPunct="0">
                        <a:spcAft>
                          <a:spcPts val="0"/>
                        </a:spcAft>
                      </a:pPr>
                      <a:r>
                        <a:rPr lang="ja-JP" sz="1100" b="1" kern="1200" dirty="0">
                          <a:effectLst/>
                        </a:rPr>
                        <a:t>皮膚感作性試験</a:t>
                      </a:r>
                      <a:r>
                        <a:rPr lang="en-US" sz="1100" b="1" kern="1200" dirty="0">
                          <a:effectLst/>
                        </a:rPr>
                        <a:t/>
                      </a:r>
                      <a:br>
                        <a:rPr lang="en-US" sz="1100" b="1" kern="1200" dirty="0">
                          <a:effectLst/>
                        </a:rPr>
                      </a:br>
                      <a:r>
                        <a:rPr lang="ja-JP" sz="1100" b="1" kern="1200" dirty="0">
                          <a:solidFill>
                            <a:srgbClr val="FF0000"/>
                          </a:solidFill>
                          <a:effectLst/>
                        </a:rPr>
                        <a:t>（皮膚へのアレルギー反応） </a:t>
                      </a:r>
                      <a:endParaRPr lang="ja-JP" sz="1400" b="1" kern="100" dirty="0">
                        <a:solidFill>
                          <a:srgbClr val="FF0000"/>
                        </a:solidFill>
                        <a:effectLst/>
                        <a:latin typeface="Century"/>
                        <a:ea typeface="ＭＳ 明朝"/>
                        <a:cs typeface="Times New Roman"/>
                      </a:endParaRPr>
                    </a:p>
                  </a:txBody>
                  <a:tcPr marL="90170" marR="90170" marT="46990" marB="46990" anchor="ctr"/>
                </a:tc>
                <a:tc>
                  <a:txBody>
                    <a:bodyPr/>
                    <a:lstStyle/>
                    <a:p>
                      <a:pPr algn="ctr" eaLnBrk="0" fontAlgn="ctr" hangingPunct="0">
                        <a:spcAft>
                          <a:spcPts val="0"/>
                        </a:spcAft>
                      </a:pPr>
                      <a:r>
                        <a:rPr lang="ja-JP" sz="1200" b="1" kern="1200">
                          <a:effectLst/>
                        </a:rPr>
                        <a:t>モルモットを用いた</a:t>
                      </a:r>
                      <a:endParaRPr lang="ja-JP" sz="1200" b="1" kern="100">
                        <a:effectLst/>
                      </a:endParaRPr>
                    </a:p>
                    <a:p>
                      <a:pPr algn="ctr" eaLnBrk="0" fontAlgn="ctr" hangingPunct="0">
                        <a:spcAft>
                          <a:spcPts val="0"/>
                        </a:spcAft>
                      </a:pPr>
                      <a:r>
                        <a:rPr lang="ja-JP" sz="1200" b="1" kern="1200">
                          <a:effectLst/>
                        </a:rPr>
                        <a:t>皮膚感作性試験</a:t>
                      </a:r>
                      <a:r>
                        <a:rPr lang="en-US" sz="1200" b="1" kern="1200">
                          <a:effectLst/>
                        </a:rPr>
                        <a:t/>
                      </a:r>
                      <a:br>
                        <a:rPr lang="en-US" sz="1200" b="1" kern="1200">
                          <a:effectLst/>
                        </a:rPr>
                      </a:br>
                      <a:r>
                        <a:rPr lang="ja-JP" sz="1200" b="1" kern="1200">
                          <a:effectLst/>
                        </a:rPr>
                        <a:t>（</a:t>
                      </a:r>
                      <a:r>
                        <a:rPr lang="en-US" sz="1200" b="1" kern="1200">
                          <a:effectLst/>
                        </a:rPr>
                        <a:t>Mazimization </a:t>
                      </a:r>
                      <a:r>
                        <a:rPr lang="ja-JP" sz="1200" b="1" kern="1200">
                          <a:effectLst/>
                        </a:rPr>
                        <a:t>法） </a:t>
                      </a:r>
                      <a:endParaRPr lang="ja-JP" sz="1200" b="1" kern="100">
                        <a:effectLst/>
                        <a:latin typeface="Century"/>
                        <a:ea typeface="ＭＳ 明朝"/>
                        <a:cs typeface="Times New Roman"/>
                      </a:endParaRPr>
                    </a:p>
                  </a:txBody>
                  <a:tcPr marL="90170" marR="90170" marT="46990" marB="46990" anchor="ctr"/>
                </a:tc>
                <a:tc>
                  <a:txBody>
                    <a:bodyPr/>
                    <a:lstStyle/>
                    <a:p>
                      <a:pPr algn="ctr" eaLnBrk="0" fontAlgn="ctr" hangingPunct="0">
                        <a:spcAft>
                          <a:spcPts val="0"/>
                        </a:spcAft>
                      </a:pPr>
                      <a:r>
                        <a:rPr lang="ja-JP" sz="1200" b="1" kern="1200" dirty="0">
                          <a:effectLst/>
                        </a:rPr>
                        <a:t>第</a:t>
                      </a:r>
                      <a:r>
                        <a:rPr lang="en-US" sz="1200" b="1" kern="1200" dirty="0">
                          <a:effectLst/>
                        </a:rPr>
                        <a:t>209030367-004</a:t>
                      </a:r>
                      <a:r>
                        <a:rPr lang="ja-JP" sz="1200" b="1" kern="1200" dirty="0">
                          <a:effectLst/>
                        </a:rPr>
                        <a:t>号</a:t>
                      </a:r>
                      <a:r>
                        <a:rPr lang="en-US" sz="1200" b="1" kern="1200" dirty="0">
                          <a:effectLst/>
                        </a:rPr>
                        <a:t/>
                      </a:r>
                      <a:br>
                        <a:rPr lang="en-US" sz="1200" b="1" kern="1200" dirty="0">
                          <a:effectLst/>
                        </a:rPr>
                      </a:br>
                      <a:r>
                        <a:rPr lang="ja-JP" sz="1200" b="1" kern="1200" dirty="0">
                          <a:effectLst/>
                        </a:rPr>
                        <a:t>皮膚感作性を有さない。</a:t>
                      </a:r>
                      <a:r>
                        <a:rPr lang="en-US" sz="1200" b="1" kern="1200" dirty="0">
                          <a:effectLst/>
                        </a:rPr>
                        <a:t/>
                      </a:r>
                      <a:br>
                        <a:rPr lang="en-US" sz="1200" b="1" kern="1200" dirty="0">
                          <a:effectLst/>
                        </a:rPr>
                      </a:br>
                      <a:r>
                        <a:rPr lang="ja-JP" sz="1200" b="1" kern="1200" dirty="0">
                          <a:solidFill>
                            <a:srgbClr val="0070C0"/>
                          </a:solidFill>
                          <a:effectLst/>
                        </a:rPr>
                        <a:t>（安全領域）『陰性』 </a:t>
                      </a:r>
                      <a:endParaRPr lang="ja-JP" sz="1200" b="1" kern="100" dirty="0">
                        <a:solidFill>
                          <a:srgbClr val="0070C0"/>
                        </a:solidFill>
                        <a:effectLst/>
                        <a:latin typeface="Century"/>
                        <a:ea typeface="ＭＳ 明朝"/>
                        <a:cs typeface="Times New Roman"/>
                      </a:endParaRPr>
                    </a:p>
                  </a:txBody>
                  <a:tcPr marL="90170" marR="90170" marT="46990" marB="46990" anchor="ctr"/>
                </a:tc>
              </a:tr>
            </a:tbl>
          </a:graphicData>
        </a:graphic>
      </p:graphicFrame>
      <p:sp>
        <p:nvSpPr>
          <p:cNvPr id="13" name="Text Box 102"/>
          <p:cNvSpPr txBox="1">
            <a:spLocks noChangeArrowheads="1"/>
          </p:cNvSpPr>
          <p:nvPr/>
        </p:nvSpPr>
        <p:spPr bwMode="auto">
          <a:xfrm>
            <a:off x="5436096" y="5908289"/>
            <a:ext cx="2933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1">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spcBef>
                <a:spcPct val="50000"/>
              </a:spcBef>
            </a:pPr>
            <a:r>
              <a:rPr lang="ja-JP" altLang="en-US" sz="1200" dirty="0"/>
              <a:t>（一財）　日本食品分析センター</a:t>
            </a:r>
          </a:p>
        </p:txBody>
      </p:sp>
      <p:sp>
        <p:nvSpPr>
          <p:cNvPr id="15" name="フッター プレースホルダ 50"/>
          <p:cNvSpPr>
            <a:spLocks noGrp="1"/>
          </p:cNvSpPr>
          <p:nvPr>
            <p:ph type="ftr" sz="quarter" idx="11"/>
          </p:nvPr>
        </p:nvSpPr>
        <p:spPr>
          <a:xfrm>
            <a:off x="2555776" y="6392587"/>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16" name="正方形/長方形 15"/>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extLst>
      <p:ext uri="{BB962C8B-B14F-4D97-AF65-F5344CB8AC3E}">
        <p14:creationId xmlns:p14="http://schemas.microsoft.com/office/powerpoint/2010/main" val="2014041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flipV="1">
            <a:off x="498293" y="54140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11" name="スライド番号プレースホルダ 32"/>
          <p:cNvSpPr>
            <a:spLocks noGrp="1"/>
          </p:cNvSpPr>
          <p:nvPr>
            <p:ph type="sldNum" sz="quarter" idx="12"/>
          </p:nvPr>
        </p:nvSpPr>
        <p:spPr>
          <a:xfrm>
            <a:off x="6553200" y="6356350"/>
            <a:ext cx="2133600" cy="365125"/>
          </a:xfrm>
        </p:spPr>
        <p:txBody>
          <a:bodyPr/>
          <a:lstStyle/>
          <a:p>
            <a:fld id="{78899ED9-F9CC-3D48-9735-D0C30954A088}" type="slidenum">
              <a:rPr lang="ja-JP" altLang="en-US" smtClean="0"/>
              <a:pPr/>
              <a:t>18</a:t>
            </a:fld>
            <a:endParaRPr lang="ja-JP" altLang="en-US" dirty="0"/>
          </a:p>
        </p:txBody>
      </p:sp>
      <p:cxnSp>
        <p:nvCxnSpPr>
          <p:cNvPr id="20" name="直線コネクタ 19"/>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2" name="正方形/長方形 1"/>
          <p:cNvSpPr/>
          <p:nvPr/>
        </p:nvSpPr>
        <p:spPr>
          <a:xfrm>
            <a:off x="179512" y="1412776"/>
            <a:ext cx="8712968" cy="4339650"/>
          </a:xfrm>
          <a:prstGeom prst="rect">
            <a:avLst/>
          </a:prstGeom>
        </p:spPr>
        <p:txBody>
          <a:bodyPr wrap="square">
            <a:spAutoFit/>
          </a:bodyPr>
          <a:lstStyle/>
          <a:p>
            <a:pPr algn="l"/>
            <a:r>
              <a:rPr lang="en-US" altLang="ja-JP"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a:t>
            </a:r>
            <a:r>
              <a:rPr lang="en-US" altLang="ja-JP"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ja-JP" altLang="ja-JP" dirty="0" smtClean="0"/>
              <a:t>：</a:t>
            </a:r>
            <a:r>
              <a:rPr lang="en-US" altLang="ja-JP" b="1" dirty="0" err="1" smtClean="0">
                <a:latin typeface="HG丸ｺﾞｼｯｸM-PRO" pitchFamily="50" charset="-128"/>
                <a:ea typeface="HG丸ｺﾞｼｯｸM-PRO" pitchFamily="50" charset="-128"/>
              </a:rPr>
              <a:t>Hotate</a:t>
            </a:r>
            <a:r>
              <a:rPr lang="en-US" altLang="ja-JP" b="1" dirty="0" smtClean="0">
                <a:latin typeface="HG丸ｺﾞｼｯｸM-PRO" pitchFamily="50" charset="-128"/>
                <a:ea typeface="HG丸ｺﾞｼｯｸM-PRO" pitchFamily="50" charset="-128"/>
              </a:rPr>
              <a:t> Powder</a:t>
            </a:r>
            <a:r>
              <a:rPr lang="ja-JP" altLang="ja-JP" b="1" dirty="0" smtClean="0">
                <a:latin typeface="HG丸ｺﾞｼｯｸM-PRO" pitchFamily="50" charset="-128"/>
                <a:ea typeface="HG丸ｺﾞｼｯｸM-PRO" pitchFamily="50" charset="-128"/>
              </a:rPr>
              <a:t>水溶液</a:t>
            </a:r>
            <a:r>
              <a:rPr lang="ja-JP" altLang="ja-JP" b="1" dirty="0">
                <a:latin typeface="HG丸ｺﾞｼｯｸM-PRO" pitchFamily="50" charset="-128"/>
                <a:ea typeface="HG丸ｺﾞｼｯｸM-PRO" pitchFamily="50" charset="-128"/>
              </a:rPr>
              <a:t>の性能保持期間？</a:t>
            </a:r>
          </a:p>
          <a:p>
            <a:pPr algn="l"/>
            <a:r>
              <a:rPr lang="en-US" altLang="ja-JP"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a:t>
            </a:r>
            <a:r>
              <a:rPr lang="en-US" altLang="ja-JP"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ja-JP" altLang="ja-JP" dirty="0" smtClean="0"/>
              <a:t>：</a:t>
            </a:r>
            <a:r>
              <a:rPr lang="ja-JP" altLang="ja-JP" sz="1600" dirty="0">
                <a:latin typeface="HG丸ｺﾞｼｯｸM-PRO" pitchFamily="50" charset="-128"/>
                <a:ea typeface="HG丸ｺﾞｼｯｸM-PRO" pitchFamily="50" charset="-128"/>
              </a:rPr>
              <a:t>未開封では</a:t>
            </a:r>
            <a:r>
              <a:rPr lang="en-US" altLang="ja-JP" sz="1600" dirty="0">
                <a:latin typeface="HG丸ｺﾞｼｯｸM-PRO" pitchFamily="50" charset="-128"/>
                <a:ea typeface="HG丸ｺﾞｼｯｸM-PRO" pitchFamily="50" charset="-128"/>
              </a:rPr>
              <a:t>1</a:t>
            </a:r>
            <a:r>
              <a:rPr lang="ja-JP" altLang="ja-JP" sz="1600" dirty="0">
                <a:latin typeface="HG丸ｺﾞｼｯｸM-PRO" pitchFamily="50" charset="-128"/>
                <a:ea typeface="HG丸ｺﾞｼｯｸM-PRO" pitchFamily="50" charset="-128"/>
              </a:rPr>
              <a:t>年、開封後は</a:t>
            </a:r>
            <a:r>
              <a:rPr lang="en-US" altLang="ja-JP" sz="1600" dirty="0">
                <a:latin typeface="HG丸ｺﾞｼｯｸM-PRO" pitchFamily="50" charset="-128"/>
                <a:ea typeface="HG丸ｺﾞｼｯｸM-PRO" pitchFamily="50" charset="-128"/>
              </a:rPr>
              <a:t>3</a:t>
            </a:r>
            <a:r>
              <a:rPr lang="ja-JP" altLang="ja-JP" sz="1600" dirty="0">
                <a:latin typeface="HG丸ｺﾞｼｯｸM-PRO" pitchFamily="50" charset="-128"/>
                <a:ea typeface="HG丸ｺﾞｼｯｸM-PRO" pitchFamily="50" charset="-128"/>
              </a:rPr>
              <a:t>ヶ月以内でご使用いただくことを推奨しています。</a:t>
            </a:r>
          </a:p>
          <a:p>
            <a:pPr algn="l"/>
            <a:r>
              <a:rPr lang="en-US" altLang="ja-JP" dirty="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a:p>
            <a:pPr algn="l"/>
            <a:r>
              <a:rPr lang="en-US" altLang="ja-JP"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a:t>
            </a:r>
            <a:r>
              <a:rPr lang="en-US" altLang="ja-JP"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ja-JP" altLang="ja-JP" dirty="0"/>
              <a:t>：</a:t>
            </a:r>
            <a:r>
              <a:rPr lang="ja-JP" altLang="ja-JP" b="1" dirty="0">
                <a:latin typeface="HG丸ｺﾞｼｯｸM-PRO" pitchFamily="50" charset="-128"/>
                <a:ea typeface="HG丸ｺﾞｼｯｸM-PRO" pitchFamily="50" charset="-128"/>
              </a:rPr>
              <a:t>水に対する溶解度？</a:t>
            </a:r>
          </a:p>
          <a:p>
            <a:pPr algn="l"/>
            <a:r>
              <a:rPr lang="en-US" altLang="ja-JP"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a:t>
            </a:r>
            <a:r>
              <a:rPr lang="en-US" altLang="ja-JP"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altLang="ja-JP"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ja-JP" altLang="ja-JP" dirty="0" smtClean="0"/>
              <a:t>：</a:t>
            </a:r>
            <a:r>
              <a:rPr lang="ja-JP" altLang="ja-JP" sz="1600" dirty="0"/>
              <a:t>水</a:t>
            </a:r>
            <a:r>
              <a:rPr lang="en-US" altLang="ja-JP" sz="1600" dirty="0"/>
              <a:t>100cc</a:t>
            </a:r>
            <a:r>
              <a:rPr lang="ja-JP" altLang="ja-JP" sz="1600" dirty="0"/>
              <a:t>に対して</a:t>
            </a:r>
            <a:r>
              <a:rPr lang="en-US" altLang="ja-JP" sz="1600" dirty="0"/>
              <a:t>0.17g</a:t>
            </a:r>
            <a:r>
              <a:rPr lang="ja-JP" altLang="ja-JP" sz="1600" dirty="0"/>
              <a:t>　水温により変化し、低温ほど溶解度がたかまります。</a:t>
            </a:r>
            <a:endParaRPr lang="en-US" altLang="ja-JP" sz="1600" dirty="0"/>
          </a:p>
          <a:p>
            <a:pPr algn="l"/>
            <a:endParaRPr lang="ja-JP" altLang="ja-JP" sz="1600" dirty="0"/>
          </a:p>
          <a:p>
            <a:pPr algn="l"/>
            <a:r>
              <a:rPr lang="en-US" altLang="ja-JP"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a:t>
            </a:r>
            <a:r>
              <a:rPr lang="en-US" altLang="ja-JP"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ja-JP" altLang="ja-JP" dirty="0" smtClean="0"/>
              <a:t>：</a:t>
            </a:r>
            <a:r>
              <a:rPr lang="ja-JP" altLang="ja-JP" b="1" dirty="0">
                <a:latin typeface="HG丸ｺﾞｼｯｸM-PRO" pitchFamily="50" charset="-128"/>
                <a:ea typeface="HG丸ｺﾞｼｯｸM-PRO" pitchFamily="50" charset="-128"/>
              </a:rPr>
              <a:t>保管方法</a:t>
            </a:r>
            <a:r>
              <a:rPr lang="ja-JP" altLang="ja-JP" b="1" dirty="0" smtClean="0">
                <a:latin typeface="HG丸ｺﾞｼｯｸM-PRO" pitchFamily="50" charset="-128"/>
                <a:ea typeface="HG丸ｺﾞｼｯｸM-PRO" pitchFamily="50" charset="-128"/>
              </a:rPr>
              <a:t>？</a:t>
            </a:r>
            <a:r>
              <a:rPr lang="en-US" altLang="ja-JP" dirty="0"/>
              <a:t>					</a:t>
            </a:r>
            <a:endParaRPr lang="ja-JP" altLang="ja-JP" dirty="0"/>
          </a:p>
          <a:p>
            <a:pPr algn="l"/>
            <a:r>
              <a:rPr lang="en-US" altLang="ja-JP"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a:t>
            </a:r>
            <a:r>
              <a:rPr lang="en-US" altLang="ja-JP"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altLang="ja-JP"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ja-JP" altLang="ja-JP" dirty="0" smtClean="0"/>
              <a:t>：</a:t>
            </a:r>
            <a:r>
              <a:rPr lang="ja-JP" altLang="en-US" sz="1600" dirty="0" smtClean="0">
                <a:latin typeface="HG丸ｺﾞｼｯｸM-PRO" pitchFamily="50" charset="-128"/>
                <a:ea typeface="HG丸ｺﾞｼｯｸM-PRO" pitchFamily="50" charset="-128"/>
              </a:rPr>
              <a:t>水分中に溶けている成分</a:t>
            </a:r>
            <a:r>
              <a:rPr lang="en-US" altLang="ja-JP" sz="1600" dirty="0" smtClean="0">
                <a:latin typeface="HG丸ｺﾞｼｯｸM-PRO" pitchFamily="50" charset="-128"/>
                <a:ea typeface="HG丸ｺﾞｼｯｸM-PRO" pitchFamily="50" charset="-128"/>
              </a:rPr>
              <a:t>Ca</a:t>
            </a:r>
            <a:r>
              <a:rPr lang="en-US" altLang="ja-JP" sz="1600" dirty="0">
                <a:latin typeface="HG丸ｺﾞｼｯｸM-PRO" pitchFamily="50" charset="-128"/>
                <a:ea typeface="HG丸ｺﾞｼｯｸM-PRO" pitchFamily="50" charset="-128"/>
              </a:rPr>
              <a:t>(</a:t>
            </a:r>
            <a:r>
              <a:rPr lang="en-US" altLang="ja-JP" sz="1600" dirty="0" smtClean="0">
                <a:latin typeface="HG丸ｺﾞｼｯｸM-PRO" pitchFamily="50" charset="-128"/>
                <a:ea typeface="HG丸ｺﾞｼｯｸM-PRO" pitchFamily="50" charset="-128"/>
              </a:rPr>
              <a:t>OH)</a:t>
            </a:r>
            <a:r>
              <a:rPr lang="en-US" altLang="ja-JP" sz="1600" baseline="30000" dirty="0" smtClean="0">
                <a:latin typeface="HG丸ｺﾞｼｯｸM-PRO" pitchFamily="50" charset="-128"/>
                <a:ea typeface="HG丸ｺﾞｼｯｸM-PRO" pitchFamily="50" charset="-128"/>
              </a:rPr>
              <a:t>2</a:t>
            </a:r>
            <a:r>
              <a:rPr lang="ja-JP" altLang="en-US" sz="1600" dirty="0" smtClean="0">
                <a:latin typeface="HG丸ｺﾞｼｯｸM-PRO" pitchFamily="50" charset="-128"/>
                <a:ea typeface="HG丸ｺﾞｼｯｸM-PRO" pitchFamily="50" charset="-128"/>
              </a:rPr>
              <a:t>が石質化（結晶化）する場合がありますので、</a:t>
            </a:r>
            <a:endParaRPr lang="en-US" altLang="ja-JP" sz="1600" dirty="0" smtClean="0">
              <a:latin typeface="HG丸ｺﾞｼｯｸM-PRO" pitchFamily="50" charset="-128"/>
              <a:ea typeface="HG丸ｺﾞｼｯｸM-PRO" pitchFamily="50" charset="-128"/>
            </a:endParaRPr>
          </a:p>
          <a:p>
            <a:pPr algn="l"/>
            <a:r>
              <a:rPr lang="en-US" altLang="ja-JP" sz="1600" dirty="0">
                <a:latin typeface="HG丸ｺﾞｼｯｸM-PRO" pitchFamily="50" charset="-128"/>
                <a:ea typeface="HG丸ｺﾞｼｯｸM-PRO" pitchFamily="50" charset="-128"/>
              </a:rPr>
              <a:t> </a:t>
            </a:r>
            <a:r>
              <a:rPr lang="en-US" altLang="ja-JP" sz="1600" dirty="0" smtClean="0">
                <a:latin typeface="HG丸ｺﾞｼｯｸM-PRO" pitchFamily="50" charset="-128"/>
                <a:ea typeface="HG丸ｺﾞｼｯｸM-PRO" pitchFamily="50" charset="-128"/>
              </a:rPr>
              <a:t>       </a:t>
            </a:r>
            <a:r>
              <a:rPr lang="ja-JP" altLang="ja-JP" sz="1600" dirty="0" smtClean="0">
                <a:latin typeface="HG丸ｺﾞｼｯｸM-PRO" pitchFamily="50" charset="-128"/>
                <a:ea typeface="HG丸ｺﾞｼｯｸM-PRO" pitchFamily="50" charset="-128"/>
              </a:rPr>
              <a:t>光</a:t>
            </a:r>
            <a:r>
              <a:rPr lang="ja-JP" altLang="ja-JP" sz="1600" dirty="0">
                <a:latin typeface="HG丸ｺﾞｼｯｸM-PRO" pitchFamily="50" charset="-128"/>
                <a:ea typeface="HG丸ｺﾞｼｯｸM-PRO" pitchFamily="50" charset="-128"/>
              </a:rPr>
              <a:t>の当たらない涼しい場所でなるべく空気に触れないように保管を</a:t>
            </a:r>
            <a:r>
              <a:rPr lang="ja-JP" altLang="ja-JP" sz="1600" dirty="0" smtClean="0">
                <a:latin typeface="HG丸ｺﾞｼｯｸM-PRO" pitchFamily="50" charset="-128"/>
                <a:ea typeface="HG丸ｺﾞｼｯｸM-PRO" pitchFamily="50" charset="-128"/>
              </a:rPr>
              <a:t>してください。</a:t>
            </a:r>
            <a:endParaRPr lang="en-US" altLang="ja-JP" sz="1600" dirty="0" smtClean="0">
              <a:latin typeface="HG丸ｺﾞｼｯｸM-PRO" pitchFamily="50" charset="-128"/>
              <a:ea typeface="HG丸ｺﾞｼｯｸM-PRO" pitchFamily="50" charset="-128"/>
            </a:endParaRPr>
          </a:p>
          <a:p>
            <a:pPr algn="l"/>
            <a:r>
              <a:rPr lang="en-US" altLang="ja-JP" sz="1600" dirty="0">
                <a:latin typeface="HG丸ｺﾞｼｯｸM-PRO" pitchFamily="50" charset="-128"/>
                <a:ea typeface="HG丸ｺﾞｼｯｸM-PRO" pitchFamily="50" charset="-128"/>
              </a:rPr>
              <a:t> </a:t>
            </a:r>
            <a:r>
              <a:rPr lang="en-US" altLang="ja-JP" sz="1600" dirty="0" smtClean="0">
                <a:latin typeface="HG丸ｺﾞｼｯｸM-PRO" pitchFamily="50" charset="-128"/>
                <a:ea typeface="HG丸ｺﾞｼｯｸM-PRO" pitchFamily="50" charset="-128"/>
              </a:rPr>
              <a:t>       </a:t>
            </a:r>
            <a:r>
              <a:rPr lang="ja-JP" altLang="ja-JP" sz="1600" dirty="0" smtClean="0">
                <a:latin typeface="HG丸ｺﾞｼｯｸM-PRO" pitchFamily="50" charset="-128"/>
                <a:ea typeface="HG丸ｺﾞｼｯｸM-PRO" pitchFamily="50" charset="-128"/>
              </a:rPr>
              <a:t>又</a:t>
            </a:r>
            <a:r>
              <a:rPr lang="ja-JP" altLang="ja-JP" sz="1600" dirty="0">
                <a:latin typeface="HG丸ｺﾞｼｯｸM-PRO" pitchFamily="50" charset="-128"/>
                <a:ea typeface="HG丸ｺﾞｼｯｸM-PRO" pitchFamily="50" charset="-128"/>
              </a:rPr>
              <a:t>、金属性の容器等に移し替えしてのご使用は避けて下さい。</a:t>
            </a:r>
          </a:p>
          <a:p>
            <a:pPr algn="l"/>
            <a:r>
              <a:rPr lang="en-US" altLang="ja-JP" dirty="0">
                <a:latin typeface="HG丸ｺﾞｼｯｸM-PRO" pitchFamily="50" charset="-128"/>
                <a:ea typeface="HG丸ｺﾞｼｯｸM-PRO" pitchFamily="50" charset="-128"/>
              </a:rPr>
              <a:t> </a:t>
            </a:r>
            <a:endParaRPr lang="ja-JP" altLang="ja-JP" dirty="0">
              <a:latin typeface="HG丸ｺﾞｼｯｸM-PRO" pitchFamily="50" charset="-128"/>
              <a:ea typeface="HG丸ｺﾞｼｯｸM-PRO" pitchFamily="50" charset="-128"/>
            </a:endParaRPr>
          </a:p>
        </p:txBody>
      </p:sp>
      <p:grpSp>
        <p:nvGrpSpPr>
          <p:cNvPr id="16" name="グループ化 35"/>
          <p:cNvGrpSpPr/>
          <p:nvPr/>
        </p:nvGrpSpPr>
        <p:grpSpPr>
          <a:xfrm>
            <a:off x="1223628" y="692744"/>
            <a:ext cx="6696744" cy="432000"/>
            <a:chOff x="1223628" y="692696"/>
            <a:chExt cx="6696744" cy="432000"/>
          </a:xfrm>
          <a:solidFill>
            <a:schemeClr val="accent1">
              <a:lumMod val="60000"/>
              <a:lumOff val="40000"/>
            </a:schemeClr>
          </a:solidFill>
        </p:grpSpPr>
        <p:sp>
          <p:nvSpPr>
            <p:cNvPr id="17" name="角丸四角形 16"/>
            <p:cNvSpPr/>
            <p:nvPr/>
          </p:nvSpPr>
          <p:spPr>
            <a:xfrm>
              <a:off x="1223628" y="692696"/>
              <a:ext cx="6696744" cy="432000"/>
            </a:xfrm>
            <a:prstGeom prst="round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18" name="テキスト ボックス 17"/>
            <p:cNvSpPr txBox="1"/>
            <p:nvPr/>
          </p:nvSpPr>
          <p:spPr>
            <a:xfrm>
              <a:off x="1331641" y="708641"/>
              <a:ext cx="6480719" cy="400110"/>
            </a:xfrm>
            <a:prstGeom prst="rect">
              <a:avLst/>
            </a:prstGeom>
            <a:noFill/>
          </p:spPr>
          <p:txBody>
            <a:bodyPr wrap="square" rtlCol="0">
              <a:spAutoFit/>
            </a:bodyPr>
            <a:lstStyle/>
            <a:p>
              <a:pPr algn="ctr"/>
              <a:r>
                <a:rPr lang="en-US" altLang="ja-JP" sz="2000" b="1" dirty="0" err="1" smtClean="0">
                  <a:solidFill>
                    <a:srgbClr val="000099"/>
                  </a:solidFill>
                  <a:latin typeface="Arial" panose="020B0604020202020204" pitchFamily="34" charset="0"/>
                  <a:ea typeface="HGP創英角ｺﾞｼｯｸUB" pitchFamily="50" charset="-128"/>
                  <a:cs typeface="Arial" panose="020B0604020202020204" pitchFamily="34" charset="0"/>
                </a:rPr>
                <a:t>Hotate</a:t>
              </a:r>
              <a:r>
                <a:rPr lang="en-US" altLang="ja-JP" sz="2000" b="1" dirty="0" smtClean="0">
                  <a:solidFill>
                    <a:srgbClr val="000099"/>
                  </a:solidFill>
                  <a:latin typeface="Arial" panose="020B0604020202020204" pitchFamily="34" charset="0"/>
                  <a:ea typeface="HGP創英角ｺﾞｼｯｸUB" pitchFamily="50" charset="-128"/>
                  <a:cs typeface="Arial" panose="020B0604020202020204" pitchFamily="34" charset="0"/>
                </a:rPr>
                <a:t> Powder </a:t>
              </a:r>
              <a:r>
                <a:rPr lang="en-US" altLang="ja-JP" sz="2000" dirty="0" smtClean="0">
                  <a:solidFill>
                    <a:srgbClr val="000099"/>
                  </a:solidFill>
                  <a:latin typeface="HGP創英角ｺﾞｼｯｸUB" pitchFamily="50" charset="-128"/>
                  <a:ea typeface="HGP創英角ｺﾞｼｯｸUB" pitchFamily="50" charset="-128"/>
                </a:rPr>
                <a:t>Q&amp;A</a:t>
              </a:r>
              <a:endParaRPr lang="ja-JP" altLang="en-US" sz="2000" dirty="0" smtClean="0">
                <a:solidFill>
                  <a:srgbClr val="000099"/>
                </a:solidFill>
                <a:latin typeface="HGP創英角ｺﾞｼｯｸUB" pitchFamily="50" charset="-128"/>
                <a:ea typeface="HGP創英角ｺﾞｼｯｸUB" pitchFamily="50" charset="-128"/>
              </a:endParaRPr>
            </a:p>
          </p:txBody>
        </p:sp>
      </p:grpSp>
      <p:sp>
        <p:nvSpPr>
          <p:cNvPr id="13" name="フッター プレースホルダ 50"/>
          <p:cNvSpPr>
            <a:spLocks noGrp="1"/>
          </p:cNvSpPr>
          <p:nvPr>
            <p:ph type="ftr" sz="quarter" idx="11"/>
          </p:nvPr>
        </p:nvSpPr>
        <p:spPr>
          <a:xfrm>
            <a:off x="2555776" y="6374468"/>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14" name="正方形/長方形 13"/>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extLst>
      <p:ext uri="{BB962C8B-B14F-4D97-AF65-F5344CB8AC3E}">
        <p14:creationId xmlns:p14="http://schemas.microsoft.com/office/powerpoint/2010/main" val="3155593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線コネクタ 54"/>
          <p:cNvCxnSpPr/>
          <p:nvPr/>
        </p:nvCxnSpPr>
        <p:spPr>
          <a:xfrm flipV="1">
            <a:off x="498293" y="54140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cxnSp>
        <p:nvCxnSpPr>
          <p:cNvPr id="57" name="直線コネクタ 56"/>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33" name="スライド番号プレースホルダ 32"/>
          <p:cNvSpPr>
            <a:spLocks noGrp="1"/>
          </p:cNvSpPr>
          <p:nvPr>
            <p:ph type="sldNum" sz="quarter" idx="12"/>
          </p:nvPr>
        </p:nvSpPr>
        <p:spPr/>
        <p:txBody>
          <a:bodyPr/>
          <a:lstStyle/>
          <a:p>
            <a:fld id="{78899ED9-F9CC-3D48-9735-D0C30954A088}" type="slidenum">
              <a:rPr lang="ja-JP" altLang="en-US" smtClean="0"/>
              <a:pPr/>
              <a:t>1</a:t>
            </a:fld>
            <a:endParaRPr lang="ja-JP" altLang="en-US" dirty="0"/>
          </a:p>
        </p:txBody>
      </p:sp>
      <p:sp>
        <p:nvSpPr>
          <p:cNvPr id="13" name="日付プレースホルダ 12"/>
          <p:cNvSpPr>
            <a:spLocks noGrp="1"/>
          </p:cNvSpPr>
          <p:nvPr>
            <p:ph type="dt" sz="half" idx="10"/>
          </p:nvPr>
        </p:nvSpPr>
        <p:spPr/>
        <p:txBody>
          <a:bodyPr/>
          <a:lstStyle/>
          <a:p>
            <a:r>
              <a:rPr kumimoji="1" lang="ja-JP" altLang="en-US" dirty="0" smtClean="0"/>
              <a:t>次世代の 抗菌・消臭・洗浄</a:t>
            </a:r>
            <a:endParaRPr kumimoji="1" lang="ja-JP" altLang="en-US" dirty="0"/>
          </a:p>
        </p:txBody>
      </p:sp>
      <p:sp>
        <p:nvSpPr>
          <p:cNvPr id="25" name="正方形/長方形 24"/>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grpSp>
        <p:nvGrpSpPr>
          <p:cNvPr id="3" name="グループ化 35"/>
          <p:cNvGrpSpPr/>
          <p:nvPr/>
        </p:nvGrpSpPr>
        <p:grpSpPr>
          <a:xfrm>
            <a:off x="1223628" y="692744"/>
            <a:ext cx="6696744" cy="432000"/>
            <a:chOff x="1223628" y="692696"/>
            <a:chExt cx="6696744" cy="432000"/>
          </a:xfrm>
        </p:grpSpPr>
        <p:sp>
          <p:nvSpPr>
            <p:cNvPr id="37" name="角丸四角形 36"/>
            <p:cNvSpPr/>
            <p:nvPr/>
          </p:nvSpPr>
          <p:spPr>
            <a:xfrm>
              <a:off x="1223628" y="692696"/>
              <a:ext cx="6696744"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38" name="テキスト ボックス 37"/>
            <p:cNvSpPr txBox="1"/>
            <p:nvPr/>
          </p:nvSpPr>
          <p:spPr>
            <a:xfrm>
              <a:off x="1331641" y="708641"/>
              <a:ext cx="6480719" cy="400110"/>
            </a:xfrm>
            <a:prstGeom prst="rect">
              <a:avLst/>
            </a:prstGeom>
            <a:noFill/>
          </p:spPr>
          <p:txBody>
            <a:bodyPr wrap="square" rtlCol="0">
              <a:spAutoFit/>
            </a:bodyPr>
            <a:lstStyle/>
            <a:p>
              <a:r>
                <a:rPr lang="ja-JP" altLang="en-US" sz="2000" dirty="0" smtClean="0">
                  <a:solidFill>
                    <a:srgbClr val="000099"/>
                  </a:solidFill>
                  <a:latin typeface="HGP創英角ｺﾞｼｯｸUB" pitchFamily="50" charset="-128"/>
                  <a:ea typeface="HGP創英角ｺﾞｼｯｸUB" pitchFamily="50" charset="-128"/>
                </a:rPr>
                <a:t>天然抗菌剤 </a:t>
              </a:r>
              <a:r>
                <a:rPr lang="en-US" altLang="ja-JP" sz="2000" b="1" dirty="0" err="1" smtClean="0">
                  <a:solidFill>
                    <a:srgbClr val="000099"/>
                  </a:solidFill>
                  <a:latin typeface="Arial" panose="020B0604020202020204" pitchFamily="34" charset="0"/>
                  <a:ea typeface="HGP創英角ｺﾞｼｯｸUB" pitchFamily="50" charset="-128"/>
                  <a:cs typeface="Arial" panose="020B0604020202020204" pitchFamily="34" charset="0"/>
                </a:rPr>
                <a:t>Hotate</a:t>
              </a:r>
              <a:r>
                <a:rPr lang="en-US" altLang="ja-JP" sz="2000" b="1" dirty="0" smtClean="0">
                  <a:solidFill>
                    <a:srgbClr val="000099"/>
                  </a:solidFill>
                  <a:latin typeface="Arial" panose="020B0604020202020204" pitchFamily="34" charset="0"/>
                  <a:ea typeface="HGP創英角ｺﾞｼｯｸUB" pitchFamily="50" charset="-128"/>
                  <a:cs typeface="Arial" panose="020B0604020202020204" pitchFamily="34" charset="0"/>
                </a:rPr>
                <a:t> Powder</a:t>
              </a:r>
              <a:r>
                <a:rPr lang="en-US" altLang="ja-JP" sz="2000" dirty="0" smtClean="0">
                  <a:solidFill>
                    <a:srgbClr val="000099"/>
                  </a:solidFill>
                  <a:latin typeface="HGP創英角ｺﾞｼｯｸUB" pitchFamily="50" charset="-128"/>
                  <a:ea typeface="HGP創英角ｺﾞｼｯｸUB" pitchFamily="50" charset="-128"/>
                </a:rPr>
                <a:t> </a:t>
              </a:r>
              <a:endParaRPr lang="ja-JP" altLang="en-US" sz="2000" dirty="0" smtClean="0">
                <a:solidFill>
                  <a:srgbClr val="000099"/>
                </a:solidFill>
                <a:latin typeface="HGP創英角ｺﾞｼｯｸUB" pitchFamily="50" charset="-128"/>
                <a:ea typeface="HGP創英角ｺﾞｼｯｸUB" pitchFamily="50" charset="-128"/>
              </a:endParaRPr>
            </a:p>
          </p:txBody>
        </p:sp>
      </p:grpSp>
      <p:sp>
        <p:nvSpPr>
          <p:cNvPr id="15" name="正方形/長方形 14"/>
          <p:cNvSpPr/>
          <p:nvPr/>
        </p:nvSpPr>
        <p:spPr>
          <a:xfrm>
            <a:off x="301026" y="1268760"/>
            <a:ext cx="8541949" cy="172819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l"/>
            <a:r>
              <a:rPr kumimoji="1" lang="ja-JP" altLang="en-US" sz="2000" dirty="0" smtClean="0">
                <a:latin typeface="HGP創英角ｺﾞｼｯｸUB" pitchFamily="50" charset="-128"/>
                <a:ea typeface="HGP創英角ｺﾞｼｯｸUB" pitchFamily="50" charset="-128"/>
              </a:rPr>
              <a:t>天然素材であるホタテの貝殻を、特殊電気炉にて、高温焼成。</a:t>
            </a:r>
            <a:r>
              <a:rPr kumimoji="1" lang="ja-JP" altLang="en-US" sz="1400" dirty="0" smtClean="0">
                <a:latin typeface="HGP創英角ｺﾞｼｯｸUB" pitchFamily="50" charset="-128"/>
                <a:ea typeface="HGP創英角ｺﾞｼｯｸUB" pitchFamily="50" charset="-128"/>
              </a:rPr>
              <a:t>（</a:t>
            </a:r>
            <a:r>
              <a:rPr kumimoji="1" lang="en-US" altLang="ja-JP" sz="1400" dirty="0" smtClean="0">
                <a:latin typeface="HGP創英角ｺﾞｼｯｸUB" pitchFamily="50" charset="-128"/>
                <a:ea typeface="HGP創英角ｺﾞｼｯｸUB" pitchFamily="50" charset="-128"/>
              </a:rPr>
              <a:t>1,200</a:t>
            </a:r>
            <a:r>
              <a:rPr kumimoji="1" lang="ja-JP" altLang="en-US" sz="1400" dirty="0" smtClean="0">
                <a:latin typeface="HGP創英角ｺﾞｼｯｸUB" pitchFamily="50" charset="-128"/>
                <a:ea typeface="HGP創英角ｺﾞｼｯｸUB" pitchFamily="50" charset="-128"/>
              </a:rPr>
              <a:t>℃にて熱処理）</a:t>
            </a:r>
          </a:p>
          <a:p>
            <a:pPr algn="l"/>
            <a:r>
              <a:rPr kumimoji="1" lang="ja-JP" altLang="en-US" sz="2000" dirty="0" smtClean="0">
                <a:latin typeface="HGP創英角ｺﾞｼｯｸUB" pitchFamily="50" charset="-128"/>
                <a:ea typeface="HGP創英角ｺﾞｼｯｸUB" pitchFamily="50" charset="-128"/>
              </a:rPr>
              <a:t>特殊加水し、独自の粉砕機にて微粉末に粉砕。</a:t>
            </a:r>
            <a:endParaRPr kumimoji="1" lang="en-US" altLang="ja-JP" sz="2000" dirty="0" smtClean="0">
              <a:latin typeface="HGP創英角ｺﾞｼｯｸUB" pitchFamily="50" charset="-128"/>
              <a:ea typeface="HGP創英角ｺﾞｼｯｸUB" pitchFamily="50" charset="-128"/>
            </a:endParaRPr>
          </a:p>
          <a:p>
            <a:endParaRPr kumimoji="1" lang="en-US" altLang="ja-JP" sz="1000" dirty="0" smtClean="0">
              <a:latin typeface="HGP創英角ｺﾞｼｯｸUB" pitchFamily="50" charset="-128"/>
              <a:ea typeface="HGP創英角ｺﾞｼｯｸUB" pitchFamily="50" charset="-128"/>
            </a:endParaRPr>
          </a:p>
          <a:p>
            <a:r>
              <a:rPr kumimoji="1" lang="ja-JP" altLang="en-US" sz="1000" dirty="0">
                <a:latin typeface="HGP創英角ｺﾞｼｯｸUB" pitchFamily="50" charset="-128"/>
                <a:ea typeface="HGP創英角ｺﾞｼｯｸUB" pitchFamily="50" charset="-128"/>
              </a:rPr>
              <a:t>　</a:t>
            </a:r>
            <a:r>
              <a:rPr kumimoji="1" lang="en-US" altLang="ja-JP" dirty="0">
                <a:latin typeface="HGP創英角ｺﾞｼｯｸUB" pitchFamily="50" charset="-128"/>
                <a:ea typeface="HGP創英角ｺﾞｼｯｸUB" pitchFamily="50" charset="-128"/>
              </a:rPr>
              <a:t>【</a:t>
            </a:r>
            <a:r>
              <a:rPr kumimoji="1" lang="ja-JP" altLang="en-US" dirty="0">
                <a:latin typeface="HGP創英角ｺﾞｼｯｸUB" pitchFamily="50" charset="-128"/>
                <a:ea typeface="HGP創英角ｺﾞｼｯｸUB" pitchFamily="50" charset="-128"/>
              </a:rPr>
              <a:t>成分</a:t>
            </a:r>
            <a:r>
              <a:rPr kumimoji="1" lang="en-US" altLang="ja-JP" dirty="0">
                <a:latin typeface="HGP創英角ｺﾞｼｯｸUB" pitchFamily="50" charset="-128"/>
                <a:ea typeface="HGP創英角ｺﾞｼｯｸUB" pitchFamily="50" charset="-128"/>
              </a:rPr>
              <a:t>】</a:t>
            </a:r>
            <a:r>
              <a:rPr kumimoji="1" lang="ja-JP" altLang="en-US" dirty="0">
                <a:latin typeface="HGP創英角ｺﾞｼｯｸUB" pitchFamily="50" charset="-128"/>
                <a:ea typeface="HGP創英角ｺﾞｼｯｸUB" pitchFamily="50" charset="-128"/>
              </a:rPr>
              <a:t>　貝殻焼成</a:t>
            </a:r>
            <a:r>
              <a:rPr kumimoji="1" lang="ja-JP" altLang="en-US" dirty="0" smtClean="0">
                <a:latin typeface="HGP創英角ｺﾞｼｯｸUB" pitchFamily="50" charset="-128"/>
                <a:ea typeface="HGP創英角ｺﾞｼｯｸUB" pitchFamily="50" charset="-128"/>
              </a:rPr>
              <a:t>カルシウム  （水酸化カルシウム</a:t>
            </a:r>
            <a:r>
              <a:rPr kumimoji="1" lang="ja-JP" altLang="en-US" dirty="0">
                <a:latin typeface="HGP創英角ｺﾞｼｯｸUB" pitchFamily="50" charset="-128"/>
                <a:ea typeface="HGP創英角ｺﾞｼｯｸUB" pitchFamily="50" charset="-128"/>
              </a:rPr>
              <a:t>）　Ｃａ（ＯＨ）</a:t>
            </a:r>
            <a:r>
              <a:rPr kumimoji="1" lang="en-US" altLang="ja-JP" dirty="0">
                <a:latin typeface="HGP創英角ｺﾞｼｯｸUB" pitchFamily="50" charset="-128"/>
                <a:ea typeface="HGP創英角ｺﾞｼｯｸUB" pitchFamily="50" charset="-128"/>
              </a:rPr>
              <a:t>²</a:t>
            </a:r>
          </a:p>
          <a:p>
            <a:pPr algn="l"/>
            <a:endParaRPr kumimoji="1" lang="ja-JP" altLang="en-US" sz="1000" dirty="0">
              <a:solidFill>
                <a:srgbClr val="002060"/>
              </a:solidFill>
            </a:endParaRPr>
          </a:p>
        </p:txBody>
      </p:sp>
      <p:pic>
        <p:nvPicPr>
          <p:cNvPr id="16" name="Picture 7" descr="IMG_1750"/>
          <p:cNvPicPr>
            <a:picLocks noChangeAspect="1" noChangeArrowheads="1"/>
          </p:cNvPicPr>
          <p:nvPr/>
        </p:nvPicPr>
        <p:blipFill>
          <a:blip r:embed="rId3" cstate="print"/>
          <a:srcRect/>
          <a:stretch>
            <a:fillRect/>
          </a:stretch>
        </p:blipFill>
        <p:spPr bwMode="auto">
          <a:xfrm>
            <a:off x="323528" y="3536627"/>
            <a:ext cx="1702616" cy="1277439"/>
          </a:xfrm>
          <a:prstGeom prst="rect">
            <a:avLst/>
          </a:prstGeom>
          <a:noFill/>
          <a:ln w="9525">
            <a:noFill/>
            <a:miter lim="800000"/>
            <a:headEnd/>
            <a:tailEnd/>
          </a:ln>
        </p:spPr>
      </p:pic>
      <p:pic>
        <p:nvPicPr>
          <p:cNvPr id="17" name="Picture 13" descr="IMG_1693"/>
          <p:cNvPicPr>
            <a:picLocks noGrp="1" noChangeAspect="1" noChangeArrowheads="1"/>
          </p:cNvPicPr>
          <p:nvPr>
            <p:ph sz="half" idx="4294967295"/>
          </p:nvPr>
        </p:nvPicPr>
        <p:blipFill>
          <a:blip r:embed="rId4" cstate="print"/>
          <a:srcRect/>
          <a:stretch>
            <a:fillRect/>
          </a:stretch>
        </p:blipFill>
        <p:spPr>
          <a:xfrm>
            <a:off x="2539307" y="3540130"/>
            <a:ext cx="1699393" cy="1277359"/>
          </a:xfrm>
          <a:noFill/>
        </p:spPr>
      </p:pic>
      <p:pic>
        <p:nvPicPr>
          <p:cNvPr id="18" name="Picture 9"/>
          <p:cNvPicPr>
            <a:picLocks noChangeAspect="1" noChangeArrowheads="1"/>
          </p:cNvPicPr>
          <p:nvPr/>
        </p:nvPicPr>
        <p:blipFill>
          <a:blip r:embed="rId5" cstate="print">
            <a:lum bright="25000" contrast="-24000"/>
          </a:blip>
          <a:srcRect/>
          <a:stretch>
            <a:fillRect/>
          </a:stretch>
        </p:blipFill>
        <p:spPr bwMode="auto">
          <a:xfrm>
            <a:off x="4751863" y="3540130"/>
            <a:ext cx="1692345" cy="1269807"/>
          </a:xfrm>
          <a:prstGeom prst="rect">
            <a:avLst/>
          </a:prstGeom>
          <a:noFill/>
          <a:ln w="9525">
            <a:noFill/>
            <a:miter lim="800000"/>
            <a:headEnd/>
            <a:tailEnd/>
          </a:ln>
        </p:spPr>
      </p:pic>
      <p:sp>
        <p:nvSpPr>
          <p:cNvPr id="91" name="二等辺三角形 90"/>
          <p:cNvSpPr/>
          <p:nvPr/>
        </p:nvSpPr>
        <p:spPr bwMode="auto">
          <a:xfrm rot="5400000">
            <a:off x="2176938" y="4005425"/>
            <a:ext cx="250588" cy="216024"/>
          </a:xfrm>
          <a:prstGeom prst="triangl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92" name="二等辺三角形 91"/>
          <p:cNvSpPr/>
          <p:nvPr/>
        </p:nvSpPr>
        <p:spPr bwMode="auto">
          <a:xfrm rot="5400000">
            <a:off x="4338694" y="4005424"/>
            <a:ext cx="250588" cy="216024"/>
          </a:xfrm>
          <a:prstGeom prst="triangl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3" name="正方形/長方形 22"/>
          <p:cNvSpPr/>
          <p:nvPr/>
        </p:nvSpPr>
        <p:spPr>
          <a:xfrm>
            <a:off x="301025" y="5301208"/>
            <a:ext cx="8541949" cy="792088"/>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000" dirty="0" smtClean="0">
                <a:latin typeface="HGP創英角ｺﾞｼｯｸUB" pitchFamily="50" charset="-128"/>
                <a:ea typeface="HGP創英角ｺﾞｼｯｸUB" pitchFamily="50" charset="-128"/>
              </a:rPr>
              <a:t>食品添加物製造許可を取得し製造しています。</a:t>
            </a:r>
            <a:endParaRPr kumimoji="1" lang="ja-JP" altLang="en-US" sz="2000" dirty="0">
              <a:solidFill>
                <a:srgbClr val="002060"/>
              </a:solidFill>
            </a:endParaRPr>
          </a:p>
        </p:txBody>
      </p:sp>
      <p:sp>
        <p:nvSpPr>
          <p:cNvPr id="19" name="正方形/長方形 18"/>
          <p:cNvSpPr/>
          <p:nvPr/>
        </p:nvSpPr>
        <p:spPr>
          <a:xfrm>
            <a:off x="5034418" y="4219733"/>
            <a:ext cx="1127232" cy="253916"/>
          </a:xfrm>
          <a:prstGeom prst="rect">
            <a:avLst/>
          </a:prstGeom>
          <a:solidFill>
            <a:schemeClr val="bg1"/>
          </a:solidFill>
        </p:spPr>
        <p:txBody>
          <a:bodyPr wrap="none">
            <a:spAutoFit/>
          </a:bodyPr>
          <a:lstStyle/>
          <a:p>
            <a:r>
              <a:rPr lang="en-US" altLang="ja-JP" sz="1050" b="1" dirty="0" err="1">
                <a:solidFill>
                  <a:schemeClr val="tx2">
                    <a:lumMod val="60000"/>
                    <a:lumOff val="40000"/>
                  </a:schemeClr>
                </a:solidFill>
              </a:rPr>
              <a:t>Hotate</a:t>
            </a:r>
            <a:r>
              <a:rPr lang="en-US" altLang="ja-JP" sz="1050" b="1" dirty="0">
                <a:solidFill>
                  <a:schemeClr val="tx2">
                    <a:lumMod val="60000"/>
                    <a:lumOff val="40000"/>
                  </a:schemeClr>
                </a:solidFill>
              </a:rPr>
              <a:t> Powder</a:t>
            </a:r>
            <a:endParaRPr lang="ja-JP" altLang="en-US" sz="1050" b="1" dirty="0">
              <a:solidFill>
                <a:schemeClr val="tx2">
                  <a:lumMod val="60000"/>
                  <a:lumOff val="40000"/>
                </a:schemeClr>
              </a:solidFill>
            </a:endParaRPr>
          </a:p>
        </p:txBody>
      </p:sp>
      <p:pic>
        <p:nvPicPr>
          <p:cNvPr id="20" name="図 19" descr="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490092" y="3898159"/>
            <a:ext cx="270110" cy="246808"/>
          </a:xfrm>
          <a:prstGeom prst="rect">
            <a:avLst/>
          </a:prstGeom>
          <a:solidFill>
            <a:schemeClr val="bg1"/>
          </a:solidFill>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68879" y="3235577"/>
            <a:ext cx="1372119" cy="1827006"/>
          </a:xfrm>
          <a:prstGeom prst="rect">
            <a:avLst/>
          </a:prstGeom>
        </p:spPr>
      </p:pic>
      <p:sp>
        <p:nvSpPr>
          <p:cNvPr id="21" name="フッター プレースホルダ 50"/>
          <p:cNvSpPr>
            <a:spLocks noGrp="1"/>
          </p:cNvSpPr>
          <p:nvPr>
            <p:ph type="ftr" sz="quarter" idx="11"/>
          </p:nvPr>
        </p:nvSpPr>
        <p:spPr>
          <a:xfrm>
            <a:off x="2600687" y="6402004"/>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flipV="1">
            <a:off x="498293" y="54140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11" name="スライド番号プレースホルダ 32"/>
          <p:cNvSpPr>
            <a:spLocks noGrp="1"/>
          </p:cNvSpPr>
          <p:nvPr>
            <p:ph type="sldNum" sz="quarter" idx="12"/>
          </p:nvPr>
        </p:nvSpPr>
        <p:spPr>
          <a:xfrm>
            <a:off x="6553200" y="6356350"/>
            <a:ext cx="2133600" cy="365125"/>
          </a:xfrm>
        </p:spPr>
        <p:txBody>
          <a:bodyPr/>
          <a:lstStyle/>
          <a:p>
            <a:fld id="{78899ED9-F9CC-3D48-9735-D0C30954A088}" type="slidenum">
              <a:rPr lang="ja-JP" altLang="en-US" smtClean="0"/>
              <a:pPr/>
              <a:t>19</a:t>
            </a:fld>
            <a:endParaRPr lang="ja-JP" altLang="en-US" dirty="0"/>
          </a:p>
        </p:txBody>
      </p:sp>
      <p:cxnSp>
        <p:nvCxnSpPr>
          <p:cNvPr id="20" name="直線コネクタ 19"/>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2" name="正方形/長方形 1"/>
          <p:cNvSpPr/>
          <p:nvPr/>
        </p:nvSpPr>
        <p:spPr>
          <a:xfrm>
            <a:off x="179512" y="1412776"/>
            <a:ext cx="8964488" cy="4970591"/>
          </a:xfrm>
          <a:prstGeom prst="rect">
            <a:avLst/>
          </a:prstGeom>
        </p:spPr>
        <p:txBody>
          <a:bodyPr wrap="square">
            <a:spAutoFit/>
          </a:bodyPr>
          <a:lstStyle/>
          <a:p>
            <a:pPr algn="l"/>
            <a:r>
              <a:rPr lang="en-US" altLang="ja-JP"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a:t>
            </a:r>
            <a:r>
              <a:rPr lang="en-US" altLang="ja-JP"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ja-JP" altLang="ja-JP" dirty="0" smtClean="0"/>
              <a:t>：</a:t>
            </a:r>
            <a:r>
              <a:rPr lang="en-US" altLang="ja-JP" b="1" dirty="0" err="1" smtClean="0">
                <a:latin typeface="HG丸ｺﾞｼｯｸM-PRO" pitchFamily="50" charset="-128"/>
                <a:ea typeface="HG丸ｺﾞｼｯｸM-PRO" pitchFamily="50" charset="-128"/>
              </a:rPr>
              <a:t>Hotate</a:t>
            </a:r>
            <a:r>
              <a:rPr lang="en-US" altLang="ja-JP" b="1" dirty="0" smtClean="0">
                <a:latin typeface="HG丸ｺﾞｼｯｸM-PRO" pitchFamily="50" charset="-128"/>
                <a:ea typeface="HG丸ｺﾞｼｯｸM-PRO" pitchFamily="50" charset="-128"/>
              </a:rPr>
              <a:t> Powder</a:t>
            </a:r>
            <a:r>
              <a:rPr lang="ja-JP" altLang="en-US" b="1" dirty="0" smtClean="0">
                <a:latin typeface="HG丸ｺﾞｼｯｸM-PRO" pitchFamily="50" charset="-128"/>
                <a:ea typeface="HG丸ｺﾞｼｯｸM-PRO" pitchFamily="50" charset="-128"/>
              </a:rPr>
              <a:t>は食品にどの程度添加できる？</a:t>
            </a:r>
            <a:endParaRPr lang="ja-JP" altLang="ja-JP" b="1" dirty="0">
              <a:latin typeface="HG丸ｺﾞｼｯｸM-PRO" pitchFamily="50" charset="-128"/>
              <a:ea typeface="HG丸ｺﾞｼｯｸM-PRO" pitchFamily="50" charset="-128"/>
            </a:endParaRPr>
          </a:p>
          <a:p>
            <a:pPr algn="l"/>
            <a:r>
              <a:rPr lang="en-US" altLang="ja-JP"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a:t>
            </a:r>
            <a:r>
              <a:rPr lang="en-US" altLang="ja-JP"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ja-JP" altLang="ja-JP" dirty="0" smtClean="0"/>
              <a:t>：</a:t>
            </a:r>
            <a:r>
              <a:rPr lang="ja-JP" altLang="en-US" sz="1600" dirty="0" smtClean="0">
                <a:latin typeface="+mn-ea"/>
                <a:ea typeface="+mn-ea"/>
              </a:rPr>
              <a:t>水酸化カルシウムには使用上限（＝制限）があり、</a:t>
            </a:r>
            <a:r>
              <a:rPr lang="en-US" altLang="ja-JP" sz="1600" dirty="0" smtClean="0">
                <a:latin typeface="+mn-ea"/>
                <a:ea typeface="+mn-ea"/>
              </a:rPr>
              <a:t>Ca</a:t>
            </a:r>
            <a:r>
              <a:rPr lang="ja-JP" altLang="en-US" sz="1600" dirty="0" smtClean="0">
                <a:latin typeface="+mn-ea"/>
                <a:ea typeface="+mn-ea"/>
              </a:rPr>
              <a:t>として</a:t>
            </a:r>
            <a:r>
              <a:rPr lang="en-US" altLang="ja-JP" sz="1600" dirty="0" smtClean="0">
                <a:latin typeface="+mn-ea"/>
                <a:ea typeface="+mn-ea"/>
              </a:rPr>
              <a:t>1.0</a:t>
            </a:r>
            <a:r>
              <a:rPr lang="ja-JP" altLang="en-US" sz="1600" dirty="0" smtClean="0">
                <a:latin typeface="+mn-ea"/>
                <a:ea typeface="+mn-ea"/>
              </a:rPr>
              <a:t>％までになっております。</a:t>
            </a:r>
            <a:r>
              <a:rPr lang="en-US" altLang="ja-JP" sz="1100" dirty="0" smtClean="0">
                <a:latin typeface="+mn-ea"/>
                <a:ea typeface="+mn-ea"/>
              </a:rPr>
              <a:t>※</a:t>
            </a:r>
            <a:r>
              <a:rPr lang="ja-JP" altLang="en-US" sz="1100" baseline="-25000" dirty="0" smtClean="0">
                <a:latin typeface="+mn-ea"/>
                <a:ea typeface="+mn-ea"/>
              </a:rPr>
              <a:t>１</a:t>
            </a:r>
            <a:endParaRPr lang="en-US" altLang="ja-JP" sz="1100" baseline="-25000" dirty="0" smtClean="0">
              <a:latin typeface="+mn-ea"/>
              <a:ea typeface="+mn-ea"/>
            </a:endParaRPr>
          </a:p>
          <a:p>
            <a:pPr algn="l"/>
            <a:r>
              <a:rPr lang="ja-JP" altLang="en-US" sz="1600" dirty="0" smtClean="0">
                <a:latin typeface="+mn-ea"/>
                <a:ea typeface="+mn-ea"/>
              </a:rPr>
              <a:t>　　　　また、</a:t>
            </a:r>
            <a:r>
              <a:rPr lang="ja-JP" altLang="en-US" sz="1600" dirty="0" smtClean="0">
                <a:latin typeface="+mn-ea"/>
              </a:rPr>
              <a:t>貝殻焼成カルシウムには使用制限はなく、自由に添加できます。</a:t>
            </a:r>
            <a:endParaRPr lang="en-US" altLang="ja-JP" sz="1600" dirty="0" smtClean="0">
              <a:latin typeface="+mn-ea"/>
              <a:ea typeface="+mn-ea"/>
            </a:endParaRPr>
          </a:p>
          <a:p>
            <a:pPr algn="l"/>
            <a:r>
              <a:rPr lang="ja-JP" altLang="en-US" sz="1600" dirty="0" smtClean="0">
                <a:latin typeface="+mn-ea"/>
                <a:ea typeface="+mn-ea"/>
              </a:rPr>
              <a:t>　　　　水酸化カルシウムと併用すると、制限（</a:t>
            </a:r>
            <a:r>
              <a:rPr lang="en-US" altLang="ja-JP" sz="1600" dirty="0" smtClean="0">
                <a:latin typeface="+mn-ea"/>
                <a:ea typeface="+mn-ea"/>
              </a:rPr>
              <a:t>Ca</a:t>
            </a:r>
            <a:r>
              <a:rPr lang="ja-JP" altLang="en-US" sz="1600" dirty="0" smtClean="0">
                <a:latin typeface="+mn-ea"/>
                <a:ea typeface="+mn-ea"/>
              </a:rPr>
              <a:t>として</a:t>
            </a:r>
            <a:r>
              <a:rPr lang="en-US" altLang="ja-JP" sz="1600" dirty="0" smtClean="0">
                <a:latin typeface="+mn-ea"/>
                <a:ea typeface="+mn-ea"/>
              </a:rPr>
              <a:t>1.0%</a:t>
            </a:r>
            <a:r>
              <a:rPr lang="ja-JP" altLang="en-US" sz="1600" dirty="0" smtClean="0">
                <a:latin typeface="+mn-ea"/>
                <a:ea typeface="+mn-ea"/>
              </a:rPr>
              <a:t>）が付きます。</a:t>
            </a:r>
            <a:endParaRPr lang="en-US" altLang="ja-JP" sz="1600" dirty="0" smtClean="0">
              <a:latin typeface="+mn-ea"/>
              <a:ea typeface="+mn-ea"/>
            </a:endParaRPr>
          </a:p>
          <a:p>
            <a:pPr algn="r"/>
            <a:r>
              <a:rPr lang="en-US" altLang="ja-JP" sz="1100" dirty="0" smtClean="0">
                <a:latin typeface="+mn-ea"/>
              </a:rPr>
              <a:t>※</a:t>
            </a:r>
            <a:r>
              <a:rPr lang="ja-JP" altLang="en-US" sz="1100" baseline="-25000" dirty="0" smtClean="0">
                <a:latin typeface="+mn-ea"/>
              </a:rPr>
              <a:t>１</a:t>
            </a:r>
            <a:r>
              <a:rPr lang="ja-JP" altLang="en-US" sz="1100" dirty="0" smtClean="0">
                <a:latin typeface="+mn-ea"/>
              </a:rPr>
              <a:t>日本食品添加物協会による　</a:t>
            </a:r>
            <a:r>
              <a:rPr lang="en-US" altLang="ja-JP" sz="1000" dirty="0">
                <a:latin typeface="+mn-ea"/>
                <a:ea typeface="+mn-ea"/>
              </a:rPr>
              <a:t> </a:t>
            </a:r>
            <a:endParaRPr lang="en-US" altLang="ja-JP" sz="1000" dirty="0" smtClean="0">
              <a:latin typeface="+mn-ea"/>
              <a:ea typeface="+mn-ea"/>
            </a:endParaRPr>
          </a:p>
          <a:p>
            <a:pPr algn="l"/>
            <a:r>
              <a:rPr lang="en-US" altLang="ja-JP"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a:t>
            </a:r>
            <a:r>
              <a:rPr lang="en-US" altLang="ja-JP"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ja-JP" altLang="ja-JP" dirty="0" smtClean="0"/>
              <a:t>：</a:t>
            </a:r>
            <a:r>
              <a:rPr lang="en-US" altLang="ja-JP" sz="1400" b="1" dirty="0" err="1" smtClean="0">
                <a:latin typeface="HG丸ｺﾞｼｯｸM-PRO" pitchFamily="50" charset="-128"/>
                <a:ea typeface="HG丸ｺﾞｼｯｸM-PRO" pitchFamily="50" charset="-128"/>
              </a:rPr>
              <a:t>Hotate</a:t>
            </a:r>
            <a:r>
              <a:rPr lang="en-US" altLang="ja-JP" sz="1400" b="1" dirty="0" smtClean="0">
                <a:latin typeface="HG丸ｺﾞｼｯｸM-PRO" pitchFamily="50" charset="-128"/>
                <a:ea typeface="HG丸ｺﾞｼｯｸM-PRO" pitchFamily="50" charset="-128"/>
              </a:rPr>
              <a:t> Powder</a:t>
            </a:r>
            <a:r>
              <a:rPr lang="ja-JP" altLang="en-US" sz="1400" b="1" dirty="0" err="1" smtClean="0">
                <a:latin typeface="HG丸ｺﾞｼｯｸM-PRO" pitchFamily="50" charset="-128"/>
                <a:ea typeface="HG丸ｺﾞｼｯｸM-PRO" pitchFamily="50" charset="-128"/>
              </a:rPr>
              <a:t>を配</a:t>
            </a:r>
            <a:r>
              <a:rPr lang="ja-JP" altLang="en-US" sz="1400" b="1" dirty="0" smtClean="0">
                <a:latin typeface="HG丸ｺﾞｼｯｸM-PRO" pitchFamily="50" charset="-128"/>
                <a:ea typeface="HG丸ｺﾞｼｯｸM-PRO" pitchFamily="50" charset="-128"/>
              </a:rPr>
              <a:t>合した包材で食品を直接包んだ場合、スカローの成分である</a:t>
            </a:r>
            <a:endParaRPr lang="en-US" altLang="ja-JP" sz="1400" b="1" dirty="0" smtClean="0">
              <a:latin typeface="HG丸ｺﾞｼｯｸM-PRO" pitchFamily="50" charset="-128"/>
              <a:ea typeface="HG丸ｺﾞｼｯｸM-PRO" pitchFamily="50" charset="-128"/>
            </a:endParaRPr>
          </a:p>
          <a:p>
            <a:pPr algn="l"/>
            <a:r>
              <a:rPr lang="ja-JP" altLang="en-US" b="1" dirty="0" smtClean="0">
                <a:latin typeface="HG丸ｺﾞｼｯｸM-PRO" pitchFamily="50" charset="-128"/>
                <a:ea typeface="HG丸ｺﾞｼｯｸM-PRO" pitchFamily="50" charset="-128"/>
              </a:rPr>
              <a:t>　　 </a:t>
            </a:r>
            <a:r>
              <a:rPr lang="ja-JP" altLang="en-US" sz="1400" b="1" dirty="0" smtClean="0">
                <a:latin typeface="HG丸ｺﾞｼｯｸM-PRO" pitchFamily="50" charset="-128"/>
                <a:ea typeface="HG丸ｺﾞｼｯｸM-PRO" pitchFamily="50" charset="-128"/>
              </a:rPr>
              <a:t>水酸化カルシウムが食品に移行する可能性は？</a:t>
            </a:r>
            <a:endParaRPr lang="ja-JP" altLang="ja-JP" sz="1400" b="1" dirty="0">
              <a:latin typeface="HG丸ｺﾞｼｯｸM-PRO" pitchFamily="50" charset="-128"/>
              <a:ea typeface="HG丸ｺﾞｼｯｸM-PRO" pitchFamily="50" charset="-128"/>
            </a:endParaRPr>
          </a:p>
          <a:p>
            <a:pPr algn="l"/>
            <a:r>
              <a:rPr lang="en-US" altLang="ja-JP"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a:t>
            </a:r>
            <a:r>
              <a:rPr lang="en-US" altLang="ja-JP"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altLang="ja-JP"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ja-JP" altLang="ja-JP" dirty="0" smtClean="0"/>
              <a:t>：</a:t>
            </a:r>
            <a:r>
              <a:rPr lang="ja-JP" altLang="en-US" sz="1600" dirty="0" smtClean="0"/>
              <a:t>包材に配合した水酸化カルシウム自体が、食品自体に移ることはありません。</a:t>
            </a:r>
            <a:endParaRPr lang="en-US" altLang="ja-JP" sz="1600" dirty="0" smtClean="0"/>
          </a:p>
          <a:p>
            <a:pPr algn="l"/>
            <a:endParaRPr lang="en-US" altLang="ja-JP" sz="1600" dirty="0" smtClean="0"/>
          </a:p>
          <a:p>
            <a:pPr algn="l"/>
            <a:r>
              <a:rPr lang="en-US" altLang="ja-JP"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a:t>
            </a:r>
            <a:r>
              <a:rPr lang="en-US" altLang="ja-JP"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ja-JP" altLang="ja-JP" dirty="0" smtClean="0"/>
              <a:t>：</a:t>
            </a:r>
            <a:r>
              <a:rPr lang="en-US" altLang="ja-JP" sz="1400" b="1" dirty="0" err="1" smtClean="0">
                <a:latin typeface="HG丸ｺﾞｼｯｸM-PRO" pitchFamily="50" charset="-128"/>
                <a:ea typeface="HG丸ｺﾞｼｯｸM-PRO" pitchFamily="50" charset="-128"/>
              </a:rPr>
              <a:t>Hotate</a:t>
            </a:r>
            <a:r>
              <a:rPr lang="en-US" altLang="ja-JP" sz="1400" b="1" dirty="0" smtClean="0">
                <a:latin typeface="HG丸ｺﾞｼｯｸM-PRO" pitchFamily="50" charset="-128"/>
                <a:ea typeface="HG丸ｺﾞｼｯｸM-PRO" pitchFamily="50" charset="-128"/>
              </a:rPr>
              <a:t> Powder</a:t>
            </a:r>
            <a:r>
              <a:rPr lang="ja-JP" altLang="en-US" sz="1400" b="1" dirty="0" err="1" smtClean="0">
                <a:latin typeface="HG丸ｺﾞｼｯｸM-PRO" pitchFamily="50" charset="-128"/>
                <a:ea typeface="HG丸ｺﾞｼｯｸM-PRO" pitchFamily="50" charset="-128"/>
              </a:rPr>
              <a:t>を配</a:t>
            </a:r>
            <a:r>
              <a:rPr lang="ja-JP" altLang="en-US" sz="1400" b="1" dirty="0" smtClean="0">
                <a:latin typeface="HG丸ｺﾞｼｯｸM-PRO" pitchFamily="50" charset="-128"/>
                <a:ea typeface="HG丸ｺﾞｼｯｸM-PRO" pitchFamily="50" charset="-128"/>
              </a:rPr>
              <a:t>合した石鹸は加齢臭、白癬菌などの効果・効能を表示できる</a:t>
            </a:r>
            <a:r>
              <a:rPr lang="en-US" altLang="ja-JP" sz="1400" b="1" dirty="0">
                <a:latin typeface="HG丸ｺﾞｼｯｸM-PRO" pitchFamily="50" charset="-128"/>
                <a:ea typeface="HG丸ｺﾞｼｯｸM-PRO" pitchFamily="50" charset="-128"/>
              </a:rPr>
              <a:t>	</a:t>
            </a:r>
            <a:r>
              <a:rPr lang="ja-JP" altLang="en-US" sz="1400" b="1" dirty="0" smtClean="0">
                <a:latin typeface="HG丸ｺﾞｼｯｸM-PRO" pitchFamily="50" charset="-128"/>
                <a:ea typeface="HG丸ｺﾞｼｯｸM-PRO" pitchFamily="50" charset="-128"/>
              </a:rPr>
              <a:t>？</a:t>
            </a:r>
            <a:endParaRPr lang="en-US" altLang="ja-JP" sz="1400" b="1" dirty="0">
              <a:latin typeface="HG丸ｺﾞｼｯｸM-PRO" pitchFamily="50" charset="-128"/>
              <a:ea typeface="HG丸ｺﾞｼｯｸM-PRO" pitchFamily="50" charset="-128"/>
            </a:endParaRPr>
          </a:p>
          <a:p>
            <a:pPr algn="l"/>
            <a:r>
              <a:rPr lang="en-US" altLang="ja-JP"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a:t>
            </a:r>
            <a:r>
              <a:rPr lang="en-US" altLang="ja-JP"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ja-JP" altLang="ja-JP" dirty="0" smtClean="0"/>
              <a:t>：</a:t>
            </a:r>
            <a:r>
              <a:rPr lang="ja-JP" altLang="en-US" sz="1600" dirty="0" smtClean="0"/>
              <a:t>できません。効果・効能を表示するためには、「医薬部外品の製造販売」承認申請を行い、</a:t>
            </a:r>
            <a:endParaRPr lang="en-US" altLang="ja-JP" sz="1600" dirty="0" smtClean="0"/>
          </a:p>
          <a:p>
            <a:pPr algn="l"/>
            <a:r>
              <a:rPr lang="ja-JP" altLang="en-US" sz="1600" dirty="0" smtClean="0"/>
              <a:t>　　　　「医薬部外品」として表示、販売する必要があります。</a:t>
            </a:r>
            <a:endParaRPr lang="en-US" altLang="ja-JP" sz="1600" dirty="0" smtClean="0"/>
          </a:p>
          <a:p>
            <a:pPr algn="l"/>
            <a:r>
              <a:rPr lang="ja-JP" altLang="en-US" sz="1600" dirty="0" smtClean="0"/>
              <a:t>　　　　尚、弊社では白癬菌（水虫菌）、ノネナール（加齢臭）、酢酸ガス（汗臭）、イソ吉草酸ガス（足臭）</a:t>
            </a:r>
            <a:endParaRPr lang="en-US" altLang="ja-JP" sz="1600" dirty="0" smtClean="0"/>
          </a:p>
          <a:p>
            <a:pPr algn="l"/>
            <a:r>
              <a:rPr lang="ja-JP" altLang="en-US" sz="1600" dirty="0" smtClean="0"/>
              <a:t>　　　　に対して効果があることを公的検査機関の試験によって効能・効果を確認できております。</a:t>
            </a:r>
            <a:endParaRPr lang="en-US" altLang="ja-JP" sz="1600" dirty="0" smtClean="0"/>
          </a:p>
        </p:txBody>
      </p:sp>
      <p:grpSp>
        <p:nvGrpSpPr>
          <p:cNvPr id="15" name="グループ化 35"/>
          <p:cNvGrpSpPr/>
          <p:nvPr/>
        </p:nvGrpSpPr>
        <p:grpSpPr>
          <a:xfrm>
            <a:off x="1223628" y="692744"/>
            <a:ext cx="6696744" cy="432000"/>
            <a:chOff x="1223628" y="692696"/>
            <a:chExt cx="6696744" cy="432000"/>
          </a:xfrm>
          <a:solidFill>
            <a:schemeClr val="accent1">
              <a:lumMod val="60000"/>
              <a:lumOff val="40000"/>
            </a:schemeClr>
          </a:solidFill>
        </p:grpSpPr>
        <p:sp>
          <p:nvSpPr>
            <p:cNvPr id="16" name="角丸四角形 15"/>
            <p:cNvSpPr/>
            <p:nvPr/>
          </p:nvSpPr>
          <p:spPr>
            <a:xfrm>
              <a:off x="1223628" y="692696"/>
              <a:ext cx="6696744" cy="432000"/>
            </a:xfrm>
            <a:prstGeom prst="round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17" name="テキスト ボックス 16"/>
            <p:cNvSpPr txBox="1"/>
            <p:nvPr/>
          </p:nvSpPr>
          <p:spPr>
            <a:xfrm>
              <a:off x="1331641" y="708641"/>
              <a:ext cx="6480719" cy="400110"/>
            </a:xfrm>
            <a:prstGeom prst="rect">
              <a:avLst/>
            </a:prstGeom>
            <a:noFill/>
          </p:spPr>
          <p:txBody>
            <a:bodyPr wrap="square" rtlCol="0">
              <a:spAutoFit/>
            </a:bodyPr>
            <a:lstStyle/>
            <a:p>
              <a:pPr algn="ctr"/>
              <a:r>
                <a:rPr lang="en-US" altLang="ja-JP" sz="2000" b="1" dirty="0" err="1" smtClean="0">
                  <a:solidFill>
                    <a:srgbClr val="000099"/>
                  </a:solidFill>
                  <a:latin typeface="Arial" panose="020B0604020202020204" pitchFamily="34" charset="0"/>
                  <a:ea typeface="HGP創英角ｺﾞｼｯｸUB" pitchFamily="50" charset="-128"/>
                  <a:cs typeface="Arial" panose="020B0604020202020204" pitchFamily="34" charset="0"/>
                </a:rPr>
                <a:t>Hotate</a:t>
              </a:r>
              <a:r>
                <a:rPr lang="en-US" altLang="ja-JP" sz="2000" b="1" dirty="0" smtClean="0">
                  <a:solidFill>
                    <a:srgbClr val="000099"/>
                  </a:solidFill>
                  <a:latin typeface="Arial" panose="020B0604020202020204" pitchFamily="34" charset="0"/>
                  <a:ea typeface="HGP創英角ｺﾞｼｯｸUB" pitchFamily="50" charset="-128"/>
                  <a:cs typeface="Arial" panose="020B0604020202020204" pitchFamily="34" charset="0"/>
                </a:rPr>
                <a:t> Powder </a:t>
              </a:r>
              <a:r>
                <a:rPr lang="en-US" altLang="ja-JP" sz="2000" dirty="0" smtClean="0">
                  <a:solidFill>
                    <a:srgbClr val="000099"/>
                  </a:solidFill>
                  <a:latin typeface="HGP創英角ｺﾞｼｯｸUB" pitchFamily="50" charset="-128"/>
                  <a:ea typeface="HGP創英角ｺﾞｼｯｸUB" pitchFamily="50" charset="-128"/>
                </a:rPr>
                <a:t>Q&amp;A</a:t>
              </a:r>
              <a:endParaRPr lang="ja-JP" altLang="en-US" sz="2000" dirty="0" smtClean="0">
                <a:solidFill>
                  <a:srgbClr val="000099"/>
                </a:solidFill>
                <a:latin typeface="HGP創英角ｺﾞｼｯｸUB" pitchFamily="50" charset="-128"/>
                <a:ea typeface="HGP創英角ｺﾞｼｯｸUB" pitchFamily="50" charset="-128"/>
              </a:endParaRPr>
            </a:p>
          </p:txBody>
        </p:sp>
      </p:grpSp>
      <p:sp>
        <p:nvSpPr>
          <p:cNvPr id="13" name="フッター プレースホルダ 50"/>
          <p:cNvSpPr>
            <a:spLocks noGrp="1"/>
          </p:cNvSpPr>
          <p:nvPr>
            <p:ph type="ftr" sz="quarter" idx="11"/>
          </p:nvPr>
        </p:nvSpPr>
        <p:spPr>
          <a:xfrm>
            <a:off x="2627784" y="6421714"/>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18" name="正方形/長方形 17"/>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extLst>
      <p:ext uri="{BB962C8B-B14F-4D97-AF65-F5344CB8AC3E}">
        <p14:creationId xmlns:p14="http://schemas.microsoft.com/office/powerpoint/2010/main" val="3155593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flipV="1">
            <a:off x="498293" y="54140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11" name="スライド番号プレースホルダ 32"/>
          <p:cNvSpPr>
            <a:spLocks noGrp="1"/>
          </p:cNvSpPr>
          <p:nvPr>
            <p:ph type="sldNum" sz="quarter" idx="12"/>
          </p:nvPr>
        </p:nvSpPr>
        <p:spPr>
          <a:xfrm>
            <a:off x="6553200" y="6356350"/>
            <a:ext cx="2133600" cy="365125"/>
          </a:xfrm>
        </p:spPr>
        <p:txBody>
          <a:bodyPr/>
          <a:lstStyle/>
          <a:p>
            <a:fld id="{78899ED9-F9CC-3D48-9735-D0C30954A088}" type="slidenum">
              <a:rPr lang="ja-JP" altLang="en-US" smtClean="0"/>
              <a:pPr/>
              <a:t>20</a:t>
            </a:fld>
            <a:endParaRPr lang="ja-JP" altLang="en-US" dirty="0"/>
          </a:p>
        </p:txBody>
      </p:sp>
      <p:cxnSp>
        <p:nvCxnSpPr>
          <p:cNvPr id="20" name="直線コネクタ 19"/>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2" name="正方形/長方形 1"/>
          <p:cNvSpPr/>
          <p:nvPr/>
        </p:nvSpPr>
        <p:spPr>
          <a:xfrm>
            <a:off x="179512" y="1412776"/>
            <a:ext cx="8712968" cy="1846659"/>
          </a:xfrm>
          <a:prstGeom prst="rect">
            <a:avLst/>
          </a:prstGeom>
        </p:spPr>
        <p:txBody>
          <a:bodyPr wrap="square">
            <a:spAutoFit/>
          </a:bodyPr>
          <a:lstStyle/>
          <a:p>
            <a:pPr algn="l"/>
            <a:r>
              <a:rPr lang="en-US" altLang="ja-JP"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a:t>
            </a:r>
            <a:r>
              <a:rPr lang="en-US" altLang="ja-JP"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ja-JP" altLang="ja-JP" dirty="0" smtClean="0"/>
              <a:t>：</a:t>
            </a:r>
            <a:r>
              <a:rPr lang="en-US" altLang="ja-JP" b="1" dirty="0" err="1" smtClean="0">
                <a:latin typeface="HG丸ｺﾞｼｯｸM-PRO" pitchFamily="50" charset="-128"/>
                <a:ea typeface="HG丸ｺﾞｼｯｸM-PRO" pitchFamily="50" charset="-128"/>
              </a:rPr>
              <a:t>Hotate</a:t>
            </a:r>
            <a:r>
              <a:rPr lang="en-US" altLang="ja-JP" b="1" dirty="0" smtClean="0">
                <a:latin typeface="HG丸ｺﾞｼｯｸM-PRO" pitchFamily="50" charset="-128"/>
                <a:ea typeface="HG丸ｺﾞｼｯｸM-PRO" pitchFamily="50" charset="-128"/>
              </a:rPr>
              <a:t> Powder</a:t>
            </a:r>
            <a:r>
              <a:rPr lang="ja-JP" altLang="en-US" b="1" dirty="0" smtClean="0">
                <a:latin typeface="HG丸ｺﾞｼｯｸM-PRO" pitchFamily="50" charset="-128"/>
                <a:ea typeface="HG丸ｺﾞｼｯｸM-PRO" pitchFamily="50" charset="-128"/>
              </a:rPr>
              <a:t>を食品添加した食品の一日当たりの摂取量に制限はある？</a:t>
            </a:r>
            <a:endParaRPr lang="ja-JP" altLang="ja-JP" b="1" dirty="0" smtClean="0">
              <a:latin typeface="HG丸ｺﾞｼｯｸM-PRO" pitchFamily="50" charset="-128"/>
              <a:ea typeface="HG丸ｺﾞｼｯｸM-PRO" pitchFamily="50" charset="-128"/>
            </a:endParaRPr>
          </a:p>
          <a:p>
            <a:pPr algn="l"/>
            <a:r>
              <a:rPr lang="en-US" altLang="ja-JP"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a:t>
            </a:r>
            <a:r>
              <a:rPr lang="en-US" altLang="ja-JP"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ja-JP" altLang="ja-JP" dirty="0" smtClean="0"/>
              <a:t>：</a:t>
            </a:r>
            <a:r>
              <a:rPr lang="ja-JP" altLang="en-US" sz="1600" dirty="0" smtClean="0"/>
              <a:t>公益財団法人　日本食品化学研究振興財団　</a:t>
            </a:r>
            <a:r>
              <a:rPr lang="en-US" sz="1600" dirty="0" smtClean="0"/>
              <a:t>JECFA</a:t>
            </a:r>
            <a:r>
              <a:rPr lang="ja-JP" altLang="en-US" sz="1600" dirty="0" smtClean="0"/>
              <a:t>安全性評価－指定添加物</a:t>
            </a:r>
            <a:endParaRPr lang="en-US" altLang="ja-JP" sz="1600" dirty="0" smtClean="0"/>
          </a:p>
          <a:p>
            <a:pPr algn="l"/>
            <a:r>
              <a:rPr lang="ja-JP" altLang="en-US" sz="1600" dirty="0" smtClean="0"/>
              <a:t>　　　　によりますと水酸化カルシウムの一日の摂取制限は「制限しない」とされています。</a:t>
            </a:r>
            <a:endParaRPr lang="en-US" altLang="ja-JP" sz="1600" dirty="0" smtClean="0"/>
          </a:p>
          <a:p>
            <a:pPr algn="l"/>
            <a:endParaRPr lang="en-US" altLang="ja-JP" sz="1600" dirty="0" smtClean="0"/>
          </a:p>
          <a:p>
            <a:pPr algn="l"/>
            <a:endParaRPr lang="en-US" altLang="ja-JP" dirty="0" smtClean="0"/>
          </a:p>
        </p:txBody>
      </p:sp>
      <p:grpSp>
        <p:nvGrpSpPr>
          <p:cNvPr id="15" name="グループ化 35"/>
          <p:cNvGrpSpPr/>
          <p:nvPr/>
        </p:nvGrpSpPr>
        <p:grpSpPr>
          <a:xfrm>
            <a:off x="1223628" y="692744"/>
            <a:ext cx="6696744" cy="432000"/>
            <a:chOff x="1223628" y="692696"/>
            <a:chExt cx="6696744" cy="432000"/>
          </a:xfrm>
          <a:solidFill>
            <a:schemeClr val="accent1">
              <a:lumMod val="60000"/>
              <a:lumOff val="40000"/>
            </a:schemeClr>
          </a:solidFill>
        </p:grpSpPr>
        <p:sp>
          <p:nvSpPr>
            <p:cNvPr id="16" name="角丸四角形 15"/>
            <p:cNvSpPr/>
            <p:nvPr/>
          </p:nvSpPr>
          <p:spPr>
            <a:xfrm>
              <a:off x="1223628" y="692696"/>
              <a:ext cx="6696744" cy="432000"/>
            </a:xfrm>
            <a:prstGeom prst="round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17" name="テキスト ボックス 16"/>
            <p:cNvSpPr txBox="1"/>
            <p:nvPr/>
          </p:nvSpPr>
          <p:spPr>
            <a:xfrm>
              <a:off x="1331641" y="708641"/>
              <a:ext cx="6480719" cy="400110"/>
            </a:xfrm>
            <a:prstGeom prst="rect">
              <a:avLst/>
            </a:prstGeom>
            <a:noFill/>
          </p:spPr>
          <p:txBody>
            <a:bodyPr wrap="square" rtlCol="0">
              <a:spAutoFit/>
            </a:bodyPr>
            <a:lstStyle/>
            <a:p>
              <a:pPr algn="ctr"/>
              <a:r>
                <a:rPr lang="en-US" altLang="ja-JP" sz="2000" b="1" dirty="0" err="1" smtClean="0">
                  <a:solidFill>
                    <a:srgbClr val="000099"/>
                  </a:solidFill>
                  <a:latin typeface="Arial" panose="020B0604020202020204" pitchFamily="34" charset="0"/>
                  <a:ea typeface="HGP創英角ｺﾞｼｯｸUB" pitchFamily="50" charset="-128"/>
                  <a:cs typeface="Arial" panose="020B0604020202020204" pitchFamily="34" charset="0"/>
                </a:rPr>
                <a:t>HotatePowder</a:t>
              </a:r>
              <a:r>
                <a:rPr lang="en-US" altLang="ja-JP" sz="2000" b="1" dirty="0" smtClean="0">
                  <a:solidFill>
                    <a:srgbClr val="000099"/>
                  </a:solidFill>
                  <a:latin typeface="Arial" panose="020B0604020202020204" pitchFamily="34" charset="0"/>
                  <a:ea typeface="HGP創英角ｺﾞｼｯｸUB" pitchFamily="50" charset="-128"/>
                  <a:cs typeface="Arial" panose="020B0604020202020204" pitchFamily="34" charset="0"/>
                </a:rPr>
                <a:t> </a:t>
              </a:r>
              <a:r>
                <a:rPr lang="en-US" altLang="ja-JP" sz="2000" dirty="0" smtClean="0">
                  <a:solidFill>
                    <a:srgbClr val="000099"/>
                  </a:solidFill>
                  <a:latin typeface="HGP創英角ｺﾞｼｯｸUB" pitchFamily="50" charset="-128"/>
                  <a:ea typeface="HGP創英角ｺﾞｼｯｸUB" pitchFamily="50" charset="-128"/>
                </a:rPr>
                <a:t>Q&amp;A</a:t>
              </a:r>
              <a:endParaRPr lang="ja-JP" altLang="en-US" sz="2000" dirty="0" smtClean="0">
                <a:solidFill>
                  <a:srgbClr val="000099"/>
                </a:solidFill>
                <a:latin typeface="HGP創英角ｺﾞｼｯｸUB" pitchFamily="50" charset="-128"/>
                <a:ea typeface="HGP創英角ｺﾞｼｯｸUB" pitchFamily="50" charset="-128"/>
              </a:endParaRPr>
            </a:p>
          </p:txBody>
        </p:sp>
      </p:grpSp>
      <p:sp>
        <p:nvSpPr>
          <p:cNvPr id="13" name="フッター プレースホルダ 50"/>
          <p:cNvSpPr>
            <a:spLocks noGrp="1"/>
          </p:cNvSpPr>
          <p:nvPr>
            <p:ph type="ftr" sz="quarter" idx="11"/>
          </p:nvPr>
        </p:nvSpPr>
        <p:spPr>
          <a:xfrm>
            <a:off x="2699792" y="6421714"/>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18" name="正方形/長方形 17"/>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extLst>
      <p:ext uri="{BB962C8B-B14F-4D97-AF65-F5344CB8AC3E}">
        <p14:creationId xmlns:p14="http://schemas.microsoft.com/office/powerpoint/2010/main" val="3155593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35"/>
          <p:cNvGrpSpPr/>
          <p:nvPr/>
        </p:nvGrpSpPr>
        <p:grpSpPr>
          <a:xfrm>
            <a:off x="1223628" y="595689"/>
            <a:ext cx="6696744" cy="432000"/>
            <a:chOff x="1223628" y="692696"/>
            <a:chExt cx="6696744" cy="432000"/>
          </a:xfrm>
        </p:grpSpPr>
        <p:sp>
          <p:nvSpPr>
            <p:cNvPr id="9" name="角丸四角形 8"/>
            <p:cNvSpPr/>
            <p:nvPr/>
          </p:nvSpPr>
          <p:spPr>
            <a:xfrm>
              <a:off x="1223628" y="692696"/>
              <a:ext cx="6696744"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10" name="テキスト ボックス 9"/>
            <p:cNvSpPr txBox="1"/>
            <p:nvPr/>
          </p:nvSpPr>
          <p:spPr>
            <a:xfrm>
              <a:off x="1331641" y="708641"/>
              <a:ext cx="6480719" cy="400110"/>
            </a:xfrm>
            <a:prstGeom prst="rect">
              <a:avLst/>
            </a:prstGeom>
            <a:noFill/>
          </p:spPr>
          <p:txBody>
            <a:bodyPr wrap="square" rtlCol="0">
              <a:spAutoFit/>
            </a:bodyPr>
            <a:lstStyle/>
            <a:p>
              <a:r>
                <a:rPr lang="ja-JP" altLang="en-US" sz="2000" dirty="0" smtClean="0">
                  <a:solidFill>
                    <a:srgbClr val="000099"/>
                  </a:solidFill>
                  <a:latin typeface="HGP創英角ｺﾞｼｯｸUB" pitchFamily="50" charset="-128"/>
                  <a:ea typeface="HGP創英角ｺﾞｼｯｸUB" pitchFamily="50" charset="-128"/>
                </a:rPr>
                <a:t>参考資料　１</a:t>
              </a:r>
              <a:endParaRPr lang="en-US" altLang="ja-JP" sz="2000" dirty="0" smtClean="0">
                <a:solidFill>
                  <a:srgbClr val="000099"/>
                </a:solidFill>
                <a:latin typeface="HGP創英角ｺﾞｼｯｸUB" pitchFamily="50" charset="-128"/>
                <a:ea typeface="HGP創英角ｺﾞｼｯｸUB" pitchFamily="50" charset="-128"/>
              </a:endParaRPr>
            </a:p>
          </p:txBody>
        </p:sp>
      </p:grpSp>
      <p:cxnSp>
        <p:nvCxnSpPr>
          <p:cNvPr id="13" name="直線コネクタ 12"/>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14" name="スライド番号プレースホルダ 32"/>
          <p:cNvSpPr>
            <a:spLocks noGrp="1"/>
          </p:cNvSpPr>
          <p:nvPr>
            <p:ph type="sldNum" sz="quarter" idx="12"/>
          </p:nvPr>
        </p:nvSpPr>
        <p:spPr>
          <a:xfrm>
            <a:off x="6553200" y="6356350"/>
            <a:ext cx="2133600" cy="365125"/>
          </a:xfrm>
        </p:spPr>
        <p:txBody>
          <a:bodyPr/>
          <a:lstStyle/>
          <a:p>
            <a:fld id="{78899ED9-F9CC-3D48-9735-D0C30954A088}" type="slidenum">
              <a:rPr lang="ja-JP" altLang="en-US" smtClean="0"/>
              <a:pPr/>
              <a:t>21</a:t>
            </a:fld>
            <a:endParaRPr lang="ja-JP" altLang="en-US" dirty="0"/>
          </a:p>
        </p:txBody>
      </p:sp>
      <p:sp>
        <p:nvSpPr>
          <p:cNvPr id="15" name="日付プレースホルダ 12"/>
          <p:cNvSpPr>
            <a:spLocks noGrp="1"/>
          </p:cNvSpPr>
          <p:nvPr>
            <p:ph type="dt" sz="half" idx="10"/>
          </p:nvPr>
        </p:nvSpPr>
        <p:spPr>
          <a:xfrm>
            <a:off x="457200" y="6356350"/>
            <a:ext cx="2133600" cy="365125"/>
          </a:xfrm>
        </p:spPr>
        <p:txBody>
          <a:bodyPr/>
          <a:lstStyle/>
          <a:p>
            <a:r>
              <a:rPr kumimoji="1" lang="ja-JP" altLang="en-US" dirty="0" smtClean="0"/>
              <a:t>次世代の 抗菌・消臭・洗浄</a:t>
            </a:r>
            <a:endParaRPr kumimoji="1" lang="ja-JP" altLang="en-US" dirty="0"/>
          </a:p>
        </p:txBody>
      </p:sp>
      <p:sp>
        <p:nvSpPr>
          <p:cNvPr id="18" name="タイトル 2"/>
          <p:cNvSpPr>
            <a:spLocks noGrp="1"/>
          </p:cNvSpPr>
          <p:nvPr>
            <p:ph type="title"/>
          </p:nvPr>
        </p:nvSpPr>
        <p:spPr>
          <a:xfrm>
            <a:off x="483066" y="1166868"/>
            <a:ext cx="8229600" cy="439554"/>
          </a:xfrm>
        </p:spPr>
        <p:txBody>
          <a:bodyPr/>
          <a:lstStyle/>
          <a:p>
            <a:pPr algn="l"/>
            <a:r>
              <a:rPr kumimoji="1" lang="ja-JP" altLang="en-US" sz="2400" dirty="0" smtClean="0"/>
              <a:t>各菌抑制の表現の違い</a:t>
            </a:r>
          </a:p>
        </p:txBody>
      </p:sp>
      <p:graphicFrame>
        <p:nvGraphicFramePr>
          <p:cNvPr id="19" name="コンテンツ プレースホルダー 4"/>
          <p:cNvGraphicFramePr>
            <a:graphicFrameLocks noGrp="1"/>
          </p:cNvGraphicFramePr>
          <p:nvPr>
            <p:ph idx="1"/>
            <p:extLst>
              <p:ext uri="{D42A27DB-BD31-4B8C-83A1-F6EECF244321}">
                <p14:modId xmlns:p14="http://schemas.microsoft.com/office/powerpoint/2010/main" val="3660945119"/>
              </p:ext>
            </p:extLst>
          </p:nvPr>
        </p:nvGraphicFramePr>
        <p:xfrm>
          <a:off x="448305" y="1734262"/>
          <a:ext cx="8156143" cy="1246540"/>
        </p:xfrm>
        <a:graphic>
          <a:graphicData uri="http://schemas.openxmlformats.org/drawingml/2006/table">
            <a:tbl>
              <a:tblPr firstRow="1" bandRow="1">
                <a:tableStyleId>{0660B408-B3CF-4A94-85FC-2B1E0A45F4A2}</a:tableStyleId>
              </a:tblPr>
              <a:tblGrid>
                <a:gridCol w="1014471"/>
                <a:gridCol w="7141672"/>
              </a:tblGrid>
              <a:tr h="585787">
                <a:tc gridSpan="2">
                  <a:txBody>
                    <a:bodyPr/>
                    <a:lstStyle/>
                    <a:p>
                      <a:pPr algn="ctr"/>
                      <a:r>
                        <a:rPr kumimoji="1" lang="ja-JP" altLang="en-US" sz="2400" dirty="0" smtClean="0"/>
                        <a:t>各菌抑制方法説明</a:t>
                      </a:r>
                      <a:endParaRPr kumimoji="1" lang="ja-JP" altLang="en-US" sz="2400" dirty="0"/>
                    </a:p>
                  </a:txBody>
                  <a:tcPr marT="45708" marB="45708"/>
                </a:tc>
                <a:tc hMerge="1">
                  <a:txBody>
                    <a:bodyPr/>
                    <a:lstStyle/>
                    <a:p>
                      <a:endParaRPr kumimoji="1" lang="ja-JP" altLang="en-US" dirty="0"/>
                    </a:p>
                  </a:txBody>
                  <a:tcPr/>
                </a:tc>
              </a:tr>
              <a:tr h="660753">
                <a:tc>
                  <a:txBody>
                    <a:bodyPr/>
                    <a:lstStyle/>
                    <a:p>
                      <a:r>
                        <a:rPr kumimoji="1" lang="ja-JP" altLang="en-US" sz="2400" b="1" dirty="0" smtClean="0"/>
                        <a:t>抗菌</a:t>
                      </a:r>
                      <a:endParaRPr kumimoji="1" lang="en-US" altLang="ja-JP" sz="2400" b="1" dirty="0" smtClean="0"/>
                    </a:p>
                  </a:txBody>
                  <a:tcPr marT="45708" marB="45708"/>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800" b="1" dirty="0" smtClean="0"/>
                        <a:t>菌を殺したり減少させるのではなく、繁殖 を阻止する概念です</a:t>
                      </a:r>
                      <a:r>
                        <a:rPr lang="ja-JP" altLang="ja-JP" sz="1800" dirty="0" smtClean="0"/>
                        <a:t>。</a:t>
                      </a:r>
                    </a:p>
                  </a:txBody>
                  <a:tcPr marT="45708" marB="45708"/>
                </a:tc>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3159930869"/>
              </p:ext>
            </p:extLst>
          </p:nvPr>
        </p:nvGraphicFramePr>
        <p:xfrm>
          <a:off x="448305" y="2980802"/>
          <a:ext cx="8197403" cy="665764"/>
        </p:xfrm>
        <a:graphic>
          <a:graphicData uri="http://schemas.openxmlformats.org/drawingml/2006/table">
            <a:tbl>
              <a:tblPr firstRow="1" bandRow="1">
                <a:tableStyleId>{0660B408-B3CF-4A94-85FC-2B1E0A45F4A2}</a:tableStyleId>
              </a:tblPr>
              <a:tblGrid>
                <a:gridCol w="1014471"/>
                <a:gridCol w="7182932"/>
              </a:tblGrid>
              <a:tr h="665764">
                <a:tc>
                  <a:txBody>
                    <a:bodyPr/>
                    <a:lstStyle/>
                    <a:p>
                      <a:r>
                        <a:rPr kumimoji="1" lang="ja-JP" altLang="en-US" sz="2400" dirty="0" smtClean="0">
                          <a:solidFill>
                            <a:schemeClr val="tx1"/>
                          </a:solidFill>
                        </a:rPr>
                        <a:t>除菌</a:t>
                      </a:r>
                      <a:endParaRPr kumimoji="1" lang="ja-JP" altLang="en-US" sz="2400" b="1" dirty="0">
                        <a:solidFill>
                          <a:schemeClr val="tx1"/>
                        </a:solidFill>
                      </a:endParaRPr>
                    </a:p>
                  </a:txBody>
                  <a:tcPr marT="45708" marB="45708">
                    <a:solidFill>
                      <a:schemeClr val="accent2">
                        <a:lumMod val="40000"/>
                        <a:lumOff val="60000"/>
                      </a:schemeClr>
                    </a:solidFill>
                  </a:tcPr>
                </a:tc>
                <a:tc>
                  <a:txBody>
                    <a:bodyPr/>
                    <a:lstStyle/>
                    <a:p>
                      <a:pPr marL="0" indent="0">
                        <a:buNone/>
                      </a:pPr>
                      <a:r>
                        <a:rPr lang="ja-JP" altLang="ja-JP" sz="1800" dirty="0" smtClean="0">
                          <a:solidFill>
                            <a:schemeClr val="tx1"/>
                          </a:solidFill>
                        </a:rPr>
                        <a:t>物体や液体といった対象物や、限られた空間に含まれる微生物の数を減らし、清浄度を高めることとされています。</a:t>
                      </a:r>
                      <a:endParaRPr lang="ja-JP" altLang="ja-JP" sz="1800" dirty="0">
                        <a:solidFill>
                          <a:schemeClr val="tx1"/>
                        </a:solidFill>
                      </a:endParaRPr>
                    </a:p>
                  </a:txBody>
                  <a:tcPr marT="45708" marB="45708">
                    <a:solidFill>
                      <a:schemeClr val="accent2">
                        <a:lumMod val="40000"/>
                        <a:lumOff val="60000"/>
                      </a:schemeClr>
                    </a:solidFill>
                  </a:tcP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3621429220"/>
              </p:ext>
            </p:extLst>
          </p:nvPr>
        </p:nvGraphicFramePr>
        <p:xfrm>
          <a:off x="457200" y="3592042"/>
          <a:ext cx="8197403" cy="2499256"/>
        </p:xfrm>
        <a:graphic>
          <a:graphicData uri="http://schemas.openxmlformats.org/drawingml/2006/table">
            <a:tbl>
              <a:tblPr firstRow="1" bandRow="1">
                <a:tableStyleId>{0660B408-B3CF-4A94-85FC-2B1E0A45F4A2}</a:tableStyleId>
              </a:tblPr>
              <a:tblGrid>
                <a:gridCol w="1014471"/>
                <a:gridCol w="7182932"/>
              </a:tblGrid>
              <a:tr h="1139294">
                <a:tc>
                  <a:txBody>
                    <a:bodyPr/>
                    <a:lstStyle/>
                    <a:p>
                      <a:r>
                        <a:rPr kumimoji="1" lang="ja-JP" altLang="en-US" sz="2400" dirty="0" smtClean="0">
                          <a:solidFill>
                            <a:schemeClr val="tx1"/>
                          </a:solidFill>
                        </a:rPr>
                        <a:t>殺菌</a:t>
                      </a:r>
                      <a:endParaRPr kumimoji="1" lang="ja-JP" altLang="en-US" sz="2400" b="1" dirty="0">
                        <a:solidFill>
                          <a:schemeClr val="tx1"/>
                        </a:solidFill>
                      </a:endParaRPr>
                    </a:p>
                  </a:txBody>
                  <a:tcPr marT="45708" marB="45708">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800" dirty="0" smtClean="0">
                          <a:solidFill>
                            <a:schemeClr val="tx1"/>
                          </a:solidFill>
                        </a:rPr>
                        <a:t>これは、文字通り「菌を殺す」ということを指しています。細菌を死滅させる、という意味です</a:t>
                      </a:r>
                      <a:r>
                        <a:rPr lang="ja-JP" altLang="en-US" sz="1800" dirty="0" smtClean="0">
                          <a:solidFill>
                            <a:schemeClr val="tx1"/>
                          </a:solidFill>
                        </a:rPr>
                        <a:t>。但し、</a:t>
                      </a:r>
                      <a:r>
                        <a:rPr lang="ja-JP" altLang="ja-JP" sz="1800" dirty="0" smtClean="0">
                          <a:solidFill>
                            <a:schemeClr val="tx1"/>
                          </a:solidFill>
                        </a:rPr>
                        <a:t>この用語には、殺す対象や殺した程度を含んではいません。このため、その一部を殺しただけでも殺菌といえる、と解されて</a:t>
                      </a:r>
                      <a:r>
                        <a:rPr lang="ja-JP" altLang="en-US" sz="1800" dirty="0" smtClean="0">
                          <a:solidFill>
                            <a:schemeClr val="tx1"/>
                          </a:solidFill>
                        </a:rPr>
                        <a:t>います。</a:t>
                      </a:r>
                      <a:endParaRPr lang="ja-JP" altLang="ja-JP" sz="1800" dirty="0" smtClean="0">
                        <a:solidFill>
                          <a:schemeClr val="tx1"/>
                        </a:solidFill>
                      </a:endParaRPr>
                    </a:p>
                  </a:txBody>
                  <a:tcPr marT="45708" marB="45708">
                    <a:solidFill>
                      <a:schemeClr val="bg2">
                        <a:lumMod val="90000"/>
                      </a:schemeClr>
                    </a:solidFill>
                  </a:tcPr>
                </a:tc>
              </a:tr>
              <a:tr h="1310560">
                <a:tc>
                  <a:txBody>
                    <a:bodyPr/>
                    <a:lstStyle/>
                    <a:p>
                      <a:r>
                        <a:rPr kumimoji="1" lang="ja-JP" altLang="en-US" sz="2400" b="1" dirty="0" smtClean="0"/>
                        <a:t>滅菌</a:t>
                      </a:r>
                      <a:endParaRPr kumimoji="1" lang="ja-JP" altLang="en-US" sz="2400" b="1" dirty="0"/>
                    </a:p>
                  </a:txBody>
                  <a:tcPr marT="45708" marB="45708">
                    <a:solidFill>
                      <a:srgbClr val="D2FBBD"/>
                    </a:solidFill>
                  </a:tcPr>
                </a:tc>
                <a:tc>
                  <a:txBody>
                    <a:bodyPr/>
                    <a:lstStyle/>
                    <a:p>
                      <a:pPr marL="0" indent="0">
                        <a:buNone/>
                      </a:pPr>
                      <a:r>
                        <a:rPr lang="ja-JP" altLang="ja-JP" sz="1800" b="1" dirty="0" smtClean="0">
                          <a:solidFill>
                            <a:schemeClr val="tx1"/>
                          </a:solidFill>
                        </a:rPr>
                        <a:t>菌に対しては最も厳しい対応となります。　つまり、すべての菌（微生物やウイルスなど）を、死滅させ除去することで、日本薬局方では微生物の生存する確率が </a:t>
                      </a:r>
                      <a:r>
                        <a:rPr lang="en-US" altLang="ja-JP" sz="1800" b="1" dirty="0" smtClean="0">
                          <a:solidFill>
                            <a:schemeClr val="tx1"/>
                          </a:solidFill>
                        </a:rPr>
                        <a:t>100</a:t>
                      </a:r>
                      <a:r>
                        <a:rPr lang="ja-JP" altLang="ja-JP" sz="1800" b="1" dirty="0" smtClean="0">
                          <a:solidFill>
                            <a:schemeClr val="tx1"/>
                          </a:solidFill>
                        </a:rPr>
                        <a:t>万分の</a:t>
                      </a:r>
                      <a:r>
                        <a:rPr lang="en-US" altLang="ja-JP" sz="1800" b="1" dirty="0" smtClean="0">
                          <a:solidFill>
                            <a:schemeClr val="tx1"/>
                          </a:solidFill>
                        </a:rPr>
                        <a:t>1</a:t>
                      </a:r>
                      <a:r>
                        <a:rPr lang="ja-JP" altLang="ja-JP" sz="1800" b="1" dirty="0" smtClean="0">
                          <a:solidFill>
                            <a:schemeClr val="tx1"/>
                          </a:solidFill>
                        </a:rPr>
                        <a:t>以下になることをもって、</a:t>
                      </a:r>
                      <a:r>
                        <a:rPr lang="en-US" altLang="ja-JP" sz="1800" b="1" dirty="0" smtClean="0">
                          <a:solidFill>
                            <a:schemeClr val="tx1"/>
                          </a:solidFill>
                        </a:rPr>
                        <a:t> </a:t>
                      </a:r>
                      <a:endParaRPr lang="ja-JP" altLang="ja-JP" sz="1800" b="1" dirty="0" smtClean="0">
                        <a:solidFill>
                          <a:schemeClr val="tx1"/>
                        </a:solidFill>
                      </a:endParaRPr>
                    </a:p>
                    <a:p>
                      <a:pPr marL="0" indent="0">
                        <a:buNone/>
                      </a:pPr>
                      <a:r>
                        <a:rPr lang="ja-JP" altLang="ja-JP" sz="1800" b="1" dirty="0" smtClean="0">
                          <a:solidFill>
                            <a:schemeClr val="tx1"/>
                          </a:solidFill>
                        </a:rPr>
                        <a:t>滅菌と定義しています</a:t>
                      </a:r>
                      <a:endParaRPr kumimoji="1" lang="ja-JP" altLang="en-US" sz="1800" b="1" dirty="0">
                        <a:solidFill>
                          <a:schemeClr val="tx1"/>
                        </a:solidFill>
                      </a:endParaRPr>
                    </a:p>
                  </a:txBody>
                  <a:tcPr marT="45708" marB="45708">
                    <a:solidFill>
                      <a:srgbClr val="D2FBBD"/>
                    </a:solidFill>
                  </a:tcPr>
                </a:tc>
              </a:tr>
            </a:tbl>
          </a:graphicData>
        </a:graphic>
      </p:graphicFrame>
      <p:sp>
        <p:nvSpPr>
          <p:cNvPr id="16" name="フッター プレースホルダ 50"/>
          <p:cNvSpPr>
            <a:spLocks noGrp="1"/>
          </p:cNvSpPr>
          <p:nvPr>
            <p:ph type="ftr" sz="quarter" idx="11"/>
          </p:nvPr>
        </p:nvSpPr>
        <p:spPr>
          <a:xfrm>
            <a:off x="2590800" y="6403595"/>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17" name="正方形/長方形 16"/>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extLst>
      <p:ext uri="{BB962C8B-B14F-4D97-AF65-F5344CB8AC3E}">
        <p14:creationId xmlns:p14="http://schemas.microsoft.com/office/powerpoint/2010/main" val="123824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35"/>
          <p:cNvGrpSpPr/>
          <p:nvPr/>
        </p:nvGrpSpPr>
        <p:grpSpPr>
          <a:xfrm>
            <a:off x="1223628" y="503377"/>
            <a:ext cx="6696744" cy="432000"/>
            <a:chOff x="1223628" y="692696"/>
            <a:chExt cx="6696744" cy="432000"/>
          </a:xfrm>
        </p:grpSpPr>
        <p:sp>
          <p:nvSpPr>
            <p:cNvPr id="9" name="角丸四角形 8"/>
            <p:cNvSpPr/>
            <p:nvPr/>
          </p:nvSpPr>
          <p:spPr>
            <a:xfrm>
              <a:off x="1223628" y="692696"/>
              <a:ext cx="6696744"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10" name="テキスト ボックス 9"/>
            <p:cNvSpPr txBox="1"/>
            <p:nvPr/>
          </p:nvSpPr>
          <p:spPr>
            <a:xfrm>
              <a:off x="1331641" y="708641"/>
              <a:ext cx="6480719" cy="400110"/>
            </a:xfrm>
            <a:prstGeom prst="rect">
              <a:avLst/>
            </a:prstGeom>
            <a:noFill/>
          </p:spPr>
          <p:txBody>
            <a:bodyPr wrap="square" rtlCol="0">
              <a:spAutoFit/>
            </a:bodyPr>
            <a:lstStyle/>
            <a:p>
              <a:r>
                <a:rPr lang="ja-JP" altLang="en-US" sz="2000" dirty="0" smtClean="0">
                  <a:solidFill>
                    <a:srgbClr val="000099"/>
                  </a:solidFill>
                  <a:latin typeface="HGP創英角ｺﾞｼｯｸUB" pitchFamily="50" charset="-128"/>
                  <a:ea typeface="HGP創英角ｺﾞｼｯｸUB" pitchFamily="50" charset="-128"/>
                </a:rPr>
                <a:t>参考資料　２</a:t>
              </a:r>
              <a:endParaRPr lang="en-US" altLang="ja-JP" sz="2000" dirty="0" smtClean="0">
                <a:solidFill>
                  <a:srgbClr val="000099"/>
                </a:solidFill>
                <a:latin typeface="HGP創英角ｺﾞｼｯｸUB" pitchFamily="50" charset="-128"/>
                <a:ea typeface="HGP創英角ｺﾞｼｯｸUB" pitchFamily="50" charset="-128"/>
              </a:endParaRPr>
            </a:p>
          </p:txBody>
        </p:sp>
      </p:grpSp>
      <p:cxnSp>
        <p:nvCxnSpPr>
          <p:cNvPr id="13" name="直線コネクタ 12"/>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14" name="スライド番号プレースホルダ 32"/>
          <p:cNvSpPr>
            <a:spLocks noGrp="1"/>
          </p:cNvSpPr>
          <p:nvPr>
            <p:ph type="sldNum" sz="quarter" idx="12"/>
          </p:nvPr>
        </p:nvSpPr>
        <p:spPr>
          <a:xfrm>
            <a:off x="6553200" y="6356350"/>
            <a:ext cx="2133600" cy="365125"/>
          </a:xfrm>
        </p:spPr>
        <p:txBody>
          <a:bodyPr/>
          <a:lstStyle/>
          <a:p>
            <a:fld id="{78899ED9-F9CC-3D48-9735-D0C30954A088}" type="slidenum">
              <a:rPr lang="ja-JP" altLang="en-US" smtClean="0"/>
              <a:pPr/>
              <a:t>22</a:t>
            </a:fld>
            <a:endParaRPr lang="ja-JP" altLang="en-US" dirty="0"/>
          </a:p>
        </p:txBody>
      </p:sp>
      <p:sp>
        <p:nvSpPr>
          <p:cNvPr id="15" name="日付プレースホルダ 12"/>
          <p:cNvSpPr>
            <a:spLocks noGrp="1"/>
          </p:cNvSpPr>
          <p:nvPr>
            <p:ph type="dt" sz="half" idx="10"/>
          </p:nvPr>
        </p:nvSpPr>
        <p:spPr>
          <a:xfrm>
            <a:off x="457200" y="6356350"/>
            <a:ext cx="2133600" cy="365125"/>
          </a:xfrm>
        </p:spPr>
        <p:txBody>
          <a:bodyPr/>
          <a:lstStyle/>
          <a:p>
            <a:r>
              <a:rPr kumimoji="1" lang="ja-JP" altLang="en-US" dirty="0" smtClean="0"/>
              <a:t>次世代の 抗菌・消臭・洗浄</a:t>
            </a:r>
            <a:endParaRPr kumimoji="1" lang="ja-JP" altLang="en-US" dirty="0"/>
          </a:p>
        </p:txBody>
      </p:sp>
      <p:sp>
        <p:nvSpPr>
          <p:cNvPr id="16" name="Rectangle 14"/>
          <p:cNvSpPr>
            <a:spLocks noChangeArrowheads="1"/>
          </p:cNvSpPr>
          <p:nvPr/>
        </p:nvSpPr>
        <p:spPr bwMode="auto">
          <a:xfrm>
            <a:off x="208405" y="1022341"/>
            <a:ext cx="842962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altLang="ja-JP" sz="2800" dirty="0">
                <a:latin typeface="Century" pitchFamily="18" charset="0"/>
                <a:cs typeface="Times New Roman" pitchFamily="18" charset="0"/>
              </a:rPr>
              <a:t>JIS Z2801 </a:t>
            </a:r>
            <a:r>
              <a:rPr lang="ja-JP" altLang="en-US" sz="2800" dirty="0">
                <a:latin typeface="Century" pitchFamily="18" charset="0"/>
                <a:cs typeface="Times New Roman" pitchFamily="18" charset="0"/>
              </a:rPr>
              <a:t>抗菌加工製品−抗菌性試験方法・抗菌効果</a:t>
            </a:r>
            <a:endParaRPr lang="ja-JP" altLang="en-US" sz="2800" dirty="0"/>
          </a:p>
          <a:p>
            <a:pPr eaLnBrk="0" hangingPunct="0"/>
            <a:r>
              <a:rPr lang="en-US" altLang="ja-JP" sz="1000" dirty="0">
                <a:latin typeface="Century" pitchFamily="18" charset="0"/>
                <a:cs typeface="Times New Roman" pitchFamily="18" charset="0"/>
              </a:rPr>
              <a:t>Antibacterial products-Test for antibacterial activity and efficacy</a:t>
            </a:r>
            <a:endParaRPr lang="en-US" altLang="ja-JP" dirty="0"/>
          </a:p>
        </p:txBody>
      </p:sp>
      <p:grpSp>
        <p:nvGrpSpPr>
          <p:cNvPr id="20" name="グループ化 16"/>
          <p:cNvGrpSpPr>
            <a:grpSpLocks/>
          </p:cNvGrpSpPr>
          <p:nvPr/>
        </p:nvGrpSpPr>
        <p:grpSpPr bwMode="auto">
          <a:xfrm>
            <a:off x="208405" y="1772817"/>
            <a:ext cx="8721283" cy="4608512"/>
            <a:chOff x="208405" y="1623023"/>
            <a:chExt cx="8721283" cy="4582515"/>
          </a:xfrm>
        </p:grpSpPr>
        <p:sp>
          <p:nvSpPr>
            <p:cNvPr id="21" name="正方形/長方形 17"/>
            <p:cNvSpPr>
              <a:spLocks noChangeArrowheads="1"/>
            </p:cNvSpPr>
            <p:nvPr/>
          </p:nvSpPr>
          <p:spPr bwMode="auto">
            <a:xfrm>
              <a:off x="214313" y="4353080"/>
              <a:ext cx="4572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ja-JP" altLang="en-US" sz="1000" dirty="0"/>
                <a:t>なお，防かび，防臭，生物劣化などの抗菌効果の副次的効果は，この規格に含めない。</a:t>
              </a:r>
            </a:p>
          </p:txBody>
        </p:sp>
        <p:sp>
          <p:nvSpPr>
            <p:cNvPr id="22" name="正方形/長方形 18"/>
            <p:cNvSpPr>
              <a:spLocks noChangeArrowheads="1"/>
            </p:cNvSpPr>
            <p:nvPr/>
          </p:nvSpPr>
          <p:spPr bwMode="auto">
            <a:xfrm>
              <a:off x="4868411" y="4095596"/>
              <a:ext cx="3786187"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ja-JP" altLang="en-US" sz="1000" dirty="0"/>
                <a:t>注記 </a:t>
              </a:r>
              <a:r>
                <a:rPr lang="en-US" altLang="ja-JP" sz="1000" b="1" dirty="0"/>
                <a:t>1</a:t>
              </a:r>
              <a:r>
                <a:rPr lang="ja-JP" altLang="en-US" sz="1000" dirty="0"/>
                <a:t>  製品の使用用途，形状などから，繊維製品の試験方法が妥当と判断される製品にあっては，</a:t>
              </a:r>
            </a:p>
            <a:p>
              <a:pPr algn="l"/>
              <a:r>
                <a:rPr lang="en-US" altLang="ja-JP" sz="1000" b="1" dirty="0"/>
                <a:t>JIS L 1902    </a:t>
              </a:r>
              <a:r>
                <a:rPr lang="ja-JP" altLang="en-US" sz="1000" dirty="0"/>
                <a:t>に規定する箇条 </a:t>
              </a:r>
              <a:r>
                <a:rPr lang="en-US" altLang="ja-JP" sz="1000" b="1" dirty="0"/>
                <a:t>10</a:t>
              </a:r>
              <a:r>
                <a:rPr lang="ja-JP" altLang="en-US" sz="1000" dirty="0"/>
                <a:t>（定量試験）を用いてもよい。</a:t>
              </a:r>
              <a:endParaRPr lang="en-US" altLang="ja-JP" sz="1000" dirty="0"/>
            </a:p>
            <a:p>
              <a:pPr algn="l"/>
              <a:endParaRPr lang="ja-JP" altLang="en-US" sz="1000" dirty="0"/>
            </a:p>
            <a:p>
              <a:pPr algn="l"/>
              <a:r>
                <a:rPr lang="ja-JP" altLang="en-US" sz="1000" dirty="0"/>
                <a:t>注記 </a:t>
              </a:r>
              <a:r>
                <a:rPr lang="en-US" altLang="ja-JP" sz="1000" b="1" dirty="0"/>
                <a:t>2</a:t>
              </a:r>
              <a:r>
                <a:rPr lang="ja-JP" altLang="en-US" sz="1000" dirty="0"/>
                <a:t>  この規格の対応国際規格及びその対応の程度を表す記号を，次に示す。</a:t>
              </a:r>
            </a:p>
            <a:p>
              <a:pPr algn="l"/>
              <a:r>
                <a:rPr lang="en-US" altLang="ja-JP" sz="1000" b="1" dirty="0"/>
                <a:t>ISO 22196</a:t>
              </a:r>
              <a:r>
                <a:rPr lang="en-US" altLang="ja-JP" sz="1000" dirty="0"/>
                <a:t>:2007 </a:t>
              </a:r>
              <a:r>
                <a:rPr lang="ja-JP" altLang="en-US" sz="1000" dirty="0" err="1"/>
                <a:t>，</a:t>
              </a:r>
              <a:r>
                <a:rPr lang="en-US" altLang="ja-JP" sz="1000" dirty="0"/>
                <a:t>Plastics−Measurement of antibacterial activity on plastics surfaces</a:t>
              </a:r>
              <a:r>
                <a:rPr lang="ja-JP" altLang="en-US" sz="1000" dirty="0"/>
                <a:t>（</a:t>
              </a:r>
              <a:r>
                <a:rPr lang="en-US" altLang="ja-JP" sz="1000" dirty="0"/>
                <a:t>MOD</a:t>
              </a:r>
              <a:r>
                <a:rPr lang="ja-JP" altLang="en-US" sz="1000" dirty="0"/>
                <a:t>）</a:t>
              </a:r>
            </a:p>
            <a:p>
              <a:pPr algn="l"/>
              <a:r>
                <a:rPr lang="ja-JP" altLang="en-US" sz="1000" dirty="0"/>
                <a:t>なお，対応の程度を表す記号“</a:t>
              </a:r>
              <a:r>
                <a:rPr lang="en-US" altLang="ja-JP" sz="1000" dirty="0"/>
                <a:t>MOD”</a:t>
              </a:r>
              <a:r>
                <a:rPr lang="ja-JP" altLang="en-US" sz="1000" dirty="0"/>
                <a:t>は，</a:t>
              </a:r>
              <a:r>
                <a:rPr lang="en-US" altLang="ja-JP" sz="1000" b="1" dirty="0"/>
                <a:t>ISO/IEC Guide 21-1 </a:t>
              </a:r>
              <a:r>
                <a:rPr lang="ja-JP" altLang="en-US" sz="1000" dirty="0"/>
                <a:t>に基づき，“修正している”ことを示す。</a:t>
              </a:r>
            </a:p>
          </p:txBody>
        </p:sp>
        <p:sp>
          <p:nvSpPr>
            <p:cNvPr id="23" name="正方形/長方形 19"/>
            <p:cNvSpPr>
              <a:spLocks noChangeArrowheads="1"/>
            </p:cNvSpPr>
            <p:nvPr/>
          </p:nvSpPr>
          <p:spPr bwMode="auto">
            <a:xfrm>
              <a:off x="4868411" y="3287724"/>
              <a:ext cx="38576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ja-JP" altLang="en-US" sz="1100" dirty="0">
                  <a:solidFill>
                    <a:srgbClr val="FF0000"/>
                  </a:solidFill>
                </a:rPr>
                <a:t>抗菌活性値（</a:t>
              </a:r>
              <a:r>
                <a:rPr lang="en-US" altLang="ja-JP" sz="1100" b="1" dirty="0">
                  <a:solidFill>
                    <a:srgbClr val="FF0000"/>
                  </a:solidFill>
                </a:rPr>
                <a:t>antibacterial activity</a:t>
              </a:r>
              <a:r>
                <a:rPr lang="ja-JP" altLang="en-US" sz="1100" dirty="0">
                  <a:solidFill>
                    <a:srgbClr val="FF0000"/>
                  </a:solidFill>
                </a:rPr>
                <a:t>）</a:t>
              </a:r>
              <a:r>
                <a:rPr lang="ja-JP" altLang="en-US" sz="1100" b="1" dirty="0">
                  <a:solidFill>
                    <a:srgbClr val="FF0000"/>
                  </a:solidFill>
                </a:rPr>
                <a:t> </a:t>
              </a:r>
              <a:endParaRPr lang="ja-JP" altLang="en-US" sz="1100" dirty="0">
                <a:solidFill>
                  <a:srgbClr val="FF0000"/>
                </a:solidFill>
              </a:endParaRPr>
            </a:p>
            <a:p>
              <a:pPr algn="l"/>
              <a:r>
                <a:rPr lang="ja-JP" altLang="en-US" sz="1100" dirty="0">
                  <a:solidFill>
                    <a:srgbClr val="FF0000"/>
                  </a:solidFill>
                </a:rPr>
                <a:t>抗菌加工製品と無加工製品とにおける細菌を接種培養後の生菌数の対数値の差を示す値。</a:t>
              </a:r>
            </a:p>
          </p:txBody>
        </p:sp>
        <p:sp>
          <p:nvSpPr>
            <p:cNvPr id="24" name="正方形/長方形 20"/>
            <p:cNvSpPr>
              <a:spLocks noChangeArrowheads="1"/>
            </p:cNvSpPr>
            <p:nvPr/>
          </p:nvSpPr>
          <p:spPr bwMode="auto">
            <a:xfrm>
              <a:off x="4868410" y="1844199"/>
              <a:ext cx="38576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ja-JP" altLang="en-US" sz="1000" b="1" dirty="0"/>
                <a:t>試験方法</a:t>
              </a:r>
              <a:r>
                <a:rPr lang="en-US" altLang="ja-JP" sz="1000" b="1" dirty="0"/>
                <a:t> </a:t>
              </a:r>
              <a:endParaRPr lang="ja-JP" altLang="en-US" sz="1000" b="1" dirty="0"/>
            </a:p>
            <a:p>
              <a:pPr algn="l"/>
              <a:r>
                <a:rPr lang="ja-JP" altLang="en-US" sz="1000" dirty="0"/>
                <a:t>試験に用いる細菌</a:t>
              </a:r>
              <a:r>
                <a:rPr lang="ja-JP" altLang="en-US" sz="1000" b="1" dirty="0"/>
                <a:t> </a:t>
              </a:r>
              <a:endParaRPr lang="ja-JP" altLang="en-US" sz="1000" dirty="0"/>
            </a:p>
            <a:p>
              <a:pPr algn="l"/>
              <a:r>
                <a:rPr lang="ja-JP" altLang="en-US" sz="1000" dirty="0"/>
                <a:t>試験に用いる細菌の種類は，次によるものとし，それぞれの細菌について試験を行う。</a:t>
              </a:r>
            </a:p>
            <a:p>
              <a:pPr algn="l"/>
              <a:r>
                <a:rPr lang="en-US" altLang="ja-JP" sz="1000" b="1" dirty="0">
                  <a:solidFill>
                    <a:srgbClr val="17375E"/>
                  </a:solidFill>
                </a:rPr>
                <a:t>a)  </a:t>
              </a:r>
              <a:r>
                <a:rPr lang="ja-JP" altLang="en-US" sz="1000" dirty="0">
                  <a:solidFill>
                    <a:srgbClr val="17375E"/>
                  </a:solidFill>
                </a:rPr>
                <a:t>黄色ぶどう球菌    （</a:t>
              </a:r>
              <a:r>
                <a:rPr lang="en-US" altLang="ja-JP" sz="1000" i="1" dirty="0">
                  <a:solidFill>
                    <a:srgbClr val="17375E"/>
                  </a:solidFill>
                </a:rPr>
                <a:t>Staphylococcus aureus</a:t>
              </a:r>
              <a:r>
                <a:rPr lang="ja-JP" altLang="en-US" sz="1000" dirty="0">
                  <a:solidFill>
                    <a:srgbClr val="17375E"/>
                  </a:solidFill>
                </a:rPr>
                <a:t>）</a:t>
              </a:r>
            </a:p>
            <a:p>
              <a:pPr algn="l"/>
              <a:r>
                <a:rPr lang="ja-JP" altLang="en-US" sz="1000" dirty="0">
                  <a:solidFill>
                    <a:srgbClr val="17375E"/>
                  </a:solidFill>
                </a:rPr>
                <a:t>                                 （スタフィロコッカス・アウレウス）</a:t>
              </a:r>
            </a:p>
            <a:p>
              <a:pPr algn="l"/>
              <a:r>
                <a:rPr lang="en-US" altLang="ja-JP" sz="1000" b="1" dirty="0">
                  <a:solidFill>
                    <a:srgbClr val="17375E"/>
                  </a:solidFill>
                </a:rPr>
                <a:t>b)  </a:t>
              </a:r>
              <a:r>
                <a:rPr lang="ja-JP" altLang="en-US" sz="1000" dirty="0">
                  <a:solidFill>
                    <a:srgbClr val="17375E"/>
                  </a:solidFill>
                </a:rPr>
                <a:t>大腸菌                 （</a:t>
              </a:r>
              <a:r>
                <a:rPr lang="en-US" altLang="ja-JP" sz="1000" i="1" dirty="0">
                  <a:solidFill>
                    <a:srgbClr val="17375E"/>
                  </a:solidFill>
                </a:rPr>
                <a:t>Escherichia coli</a:t>
              </a:r>
              <a:r>
                <a:rPr lang="ja-JP" altLang="en-US" sz="1000" dirty="0">
                  <a:solidFill>
                    <a:srgbClr val="17375E"/>
                  </a:solidFill>
                </a:rPr>
                <a:t>）</a:t>
              </a:r>
            </a:p>
            <a:p>
              <a:pPr algn="l"/>
              <a:r>
                <a:rPr lang="ja-JP" altLang="en-US" sz="1000" dirty="0">
                  <a:solidFill>
                    <a:srgbClr val="17375E"/>
                  </a:solidFill>
                </a:rPr>
                <a:t>                                 （エシェリヒア・コリー）</a:t>
              </a:r>
            </a:p>
          </p:txBody>
        </p:sp>
        <p:sp>
          <p:nvSpPr>
            <p:cNvPr id="25" name="正方形/長方形 15"/>
            <p:cNvSpPr>
              <a:spLocks noChangeArrowheads="1"/>
            </p:cNvSpPr>
            <p:nvPr/>
          </p:nvSpPr>
          <p:spPr bwMode="auto">
            <a:xfrm>
              <a:off x="208405" y="2566134"/>
              <a:ext cx="45720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ja-JP" altLang="en-US" sz="1000" dirty="0"/>
                <a:t>    この規格は，</a:t>
              </a:r>
              <a:r>
                <a:rPr lang="en-US" altLang="ja-JP" sz="1000" dirty="0"/>
                <a:t>2007 </a:t>
              </a:r>
              <a:r>
                <a:rPr lang="ja-JP" altLang="en-US" sz="1000" dirty="0"/>
                <a:t>年に第</a:t>
              </a:r>
              <a:r>
                <a:rPr lang="en-US" altLang="ja-JP" sz="1000" dirty="0"/>
                <a:t> 1 </a:t>
              </a:r>
              <a:r>
                <a:rPr lang="ja-JP" altLang="en-US" sz="1000" dirty="0"/>
                <a:t>版として発行された</a:t>
              </a:r>
              <a:r>
                <a:rPr lang="en-US" altLang="ja-JP" sz="1000" dirty="0"/>
                <a:t> </a:t>
              </a:r>
              <a:r>
                <a:rPr lang="en-US" altLang="ja-JP" sz="1000" b="1" dirty="0"/>
                <a:t>ISO 22196 </a:t>
              </a:r>
              <a:r>
                <a:rPr lang="ja-JP" altLang="en-US" sz="1000" dirty="0"/>
                <a:t>を基とし，日本の技術動向，実態などに併せ技術的内容を変更して作成した日本工業規格である。</a:t>
              </a:r>
            </a:p>
            <a:p>
              <a:pPr algn="l"/>
              <a:r>
                <a:rPr lang="ja-JP" altLang="en-US" sz="1000" dirty="0"/>
                <a:t>なお，この規格で側線又は点線の下線を施してある箇所は，対応国際規格を変更している事項である。</a:t>
              </a:r>
            </a:p>
            <a:p>
              <a:pPr algn="l"/>
              <a:r>
                <a:rPr lang="ja-JP" altLang="en-US" sz="1000" dirty="0"/>
                <a:t>変更の一覧表にその説明を付けて，附属書</a:t>
              </a:r>
              <a:r>
                <a:rPr lang="en-US" altLang="ja-JP" sz="1000" dirty="0"/>
                <a:t> </a:t>
              </a:r>
              <a:r>
                <a:rPr lang="en-US" altLang="ja-JP" sz="1000" b="1" dirty="0"/>
                <a:t>JA </a:t>
              </a:r>
              <a:r>
                <a:rPr lang="ja-JP" altLang="en-US" sz="1000" dirty="0"/>
                <a:t>に示す。</a:t>
              </a:r>
              <a:endParaRPr lang="en-US" altLang="ja-JP" sz="1000" dirty="0"/>
            </a:p>
            <a:p>
              <a:pPr algn="l"/>
              <a:endParaRPr lang="ja-JP" altLang="en-US" sz="1000" dirty="0"/>
            </a:p>
            <a:p>
              <a:pPr algn="l"/>
              <a:r>
                <a:rPr lang="ja-JP" altLang="en-US" sz="1000" b="1" dirty="0"/>
                <a:t>適用範囲</a:t>
              </a:r>
              <a:r>
                <a:rPr lang="en-US" altLang="ja-JP" sz="1000" b="1" dirty="0"/>
                <a:t> </a:t>
              </a:r>
              <a:endParaRPr lang="ja-JP" altLang="en-US" sz="1000" b="1" dirty="0"/>
            </a:p>
            <a:p>
              <a:pPr algn="l"/>
              <a:r>
                <a:rPr lang="ja-JP" altLang="en-US" sz="1000" dirty="0"/>
                <a:t>この規格は，繊維製品及び光触媒抗菌加工製品を除く，プラスチック製品，金属製品，セラミックス製品など抗菌加工を施した製品（中間製品を含む。）の表面における細菌に対する抗菌性試験方法及び抗菌効果について規定する。</a:t>
              </a:r>
            </a:p>
          </p:txBody>
        </p:sp>
        <p:sp>
          <p:nvSpPr>
            <p:cNvPr id="26" name="正方形/長方形 16"/>
            <p:cNvSpPr>
              <a:spLocks noChangeArrowheads="1"/>
            </p:cNvSpPr>
            <p:nvPr/>
          </p:nvSpPr>
          <p:spPr bwMode="auto">
            <a:xfrm>
              <a:off x="214985" y="4849639"/>
              <a:ext cx="4572000" cy="954107"/>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ja-JP" altLang="en-US" sz="1200" b="1" dirty="0" smtClean="0"/>
                <a:t>抗菌</a:t>
              </a:r>
              <a:r>
                <a:rPr lang="ja-JP" altLang="en-US" sz="1200" b="1" dirty="0"/>
                <a:t>効果</a:t>
              </a:r>
              <a:r>
                <a:rPr lang="en-US" altLang="ja-JP" sz="1200" b="1" dirty="0"/>
                <a:t> </a:t>
              </a:r>
              <a:endParaRPr lang="ja-JP" altLang="en-US" sz="1200" b="1" dirty="0"/>
            </a:p>
            <a:p>
              <a:pPr algn="l"/>
              <a:r>
                <a:rPr lang="ja-JP" altLang="en-US" sz="1200" b="1" dirty="0"/>
                <a:t>この規格の試験方法によって得られる</a:t>
              </a:r>
              <a:r>
                <a:rPr lang="ja-JP" altLang="en-US" sz="1200" b="1" u="sng" dirty="0">
                  <a:solidFill>
                    <a:srgbClr val="FF0000"/>
                  </a:solidFill>
                </a:rPr>
                <a:t>抗菌活性値が</a:t>
              </a:r>
              <a:r>
                <a:rPr lang="en-US" altLang="ja-JP" sz="1200" b="1" u="sng" dirty="0">
                  <a:solidFill>
                    <a:srgbClr val="FF0000"/>
                  </a:solidFill>
                </a:rPr>
                <a:t> 2.0 </a:t>
              </a:r>
              <a:r>
                <a:rPr lang="ja-JP" altLang="en-US" sz="1200" b="1" u="sng" dirty="0">
                  <a:solidFill>
                    <a:srgbClr val="FF0000"/>
                  </a:solidFill>
                </a:rPr>
                <a:t>以上</a:t>
              </a:r>
              <a:r>
                <a:rPr lang="ja-JP" altLang="en-US" sz="1200" b="1" dirty="0"/>
                <a:t>のとき，抗菌加工製品は</a:t>
              </a:r>
              <a:r>
                <a:rPr lang="ja-JP" altLang="en-US" sz="1200" b="1" u="sng" dirty="0">
                  <a:solidFill>
                    <a:srgbClr val="FF0000"/>
                  </a:solidFill>
                </a:rPr>
                <a:t>抗菌効果がある</a:t>
              </a:r>
              <a:r>
                <a:rPr lang="ja-JP" altLang="en-US" sz="1200" b="1" dirty="0"/>
                <a:t>もの</a:t>
              </a:r>
              <a:r>
                <a:rPr lang="ja-JP" altLang="en-US" sz="1200" b="1" u="sng" dirty="0">
                  <a:solidFill>
                    <a:srgbClr val="FF0000"/>
                  </a:solidFill>
                </a:rPr>
                <a:t>と判断</a:t>
              </a:r>
              <a:r>
                <a:rPr lang="ja-JP" altLang="en-US" sz="1200" b="1" dirty="0"/>
                <a:t>する。</a:t>
              </a:r>
            </a:p>
            <a:p>
              <a:pPr algn="l"/>
              <a:r>
                <a:rPr lang="ja-JP" altLang="en-US" sz="1000" dirty="0"/>
                <a:t>なお，受渡当事者間の合意により，</a:t>
              </a:r>
              <a:r>
                <a:rPr lang="en-US" altLang="ja-JP" sz="1000" dirty="0"/>
                <a:t>2.0 </a:t>
              </a:r>
              <a:r>
                <a:rPr lang="ja-JP" altLang="en-US" sz="1000" dirty="0"/>
                <a:t>よりも大きい抗菌活性値をもって抗菌効果の有無を判断してもよい。</a:t>
              </a:r>
            </a:p>
          </p:txBody>
        </p:sp>
        <p:sp>
          <p:nvSpPr>
            <p:cNvPr id="27" name="正方形/長方形 22"/>
            <p:cNvSpPr>
              <a:spLocks noChangeArrowheads="1"/>
            </p:cNvSpPr>
            <p:nvPr/>
          </p:nvSpPr>
          <p:spPr bwMode="auto">
            <a:xfrm>
              <a:off x="214985" y="1623023"/>
              <a:ext cx="45720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ja-JP" altLang="en-US" sz="1000" dirty="0"/>
                <a:t>   この規格は，工業標準化法第</a:t>
              </a:r>
              <a:r>
                <a:rPr lang="en-US" altLang="ja-JP" sz="1000" dirty="0"/>
                <a:t> 14 </a:t>
              </a:r>
              <a:r>
                <a:rPr lang="ja-JP" altLang="en-US" sz="1000" dirty="0"/>
                <a:t>条によって準用する第</a:t>
              </a:r>
              <a:r>
                <a:rPr lang="en-US" altLang="ja-JP" sz="1000" dirty="0"/>
                <a:t> 12 </a:t>
              </a:r>
              <a:r>
                <a:rPr lang="ja-JP" altLang="en-US" sz="1000" dirty="0"/>
                <a:t>条第</a:t>
              </a:r>
              <a:r>
                <a:rPr lang="en-US" altLang="ja-JP" sz="1000" dirty="0"/>
                <a:t> 1 </a:t>
              </a:r>
              <a:r>
                <a:rPr lang="ja-JP" altLang="en-US" sz="1000" dirty="0"/>
                <a:t>項の規定に基づき，一般社団法人抗菌製品技術協議会（</a:t>
              </a:r>
              <a:r>
                <a:rPr lang="en-US" altLang="ja-JP" sz="1000" dirty="0"/>
                <a:t>SIAA</a:t>
              </a:r>
              <a:r>
                <a:rPr lang="ja-JP" altLang="en-US" sz="1000" dirty="0"/>
                <a:t>）及び財団法人日本規格協会（</a:t>
              </a:r>
              <a:r>
                <a:rPr lang="en-US" altLang="ja-JP" sz="1000" dirty="0"/>
                <a:t>JSA</a:t>
              </a:r>
              <a:r>
                <a:rPr lang="ja-JP" altLang="en-US" sz="1000" dirty="0"/>
                <a:t>）から，工業標準原案を具して日本工業規格を改正すべきとの申出があり，日本工業標準調査会の審議を経て，経済産業大臣が改正した日本工業規格である。</a:t>
              </a:r>
            </a:p>
          </p:txBody>
        </p:sp>
        <p:sp>
          <p:nvSpPr>
            <p:cNvPr id="28" name="正方形/長方形 24"/>
            <p:cNvSpPr>
              <a:spLocks noChangeArrowheads="1"/>
            </p:cNvSpPr>
            <p:nvPr/>
          </p:nvSpPr>
          <p:spPr bwMode="auto">
            <a:xfrm>
              <a:off x="285750" y="5929313"/>
              <a:ext cx="8643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ja-JP" altLang="en-US" sz="1200"/>
                <a:t>参照元　：　</a:t>
              </a:r>
              <a:r>
                <a:rPr lang="zh-TW" altLang="en-US" sz="1200"/>
                <a:t>日本工業規格</a:t>
              </a:r>
              <a:r>
                <a:rPr lang="ja-JP" altLang="en-US" sz="1200"/>
                <a:t>　簡易閲覧　</a:t>
              </a:r>
              <a:r>
                <a:rPr lang="en-US" altLang="ja-JP" sz="1200"/>
                <a:t>http://kikakurui.com/z2/Z2801-2012-01.html</a:t>
              </a:r>
              <a:endParaRPr lang="ja-JP" altLang="en-US" sz="1200"/>
            </a:p>
          </p:txBody>
        </p:sp>
      </p:grpSp>
      <p:sp>
        <p:nvSpPr>
          <p:cNvPr id="29" name="フッター プレースホルダ 50"/>
          <p:cNvSpPr>
            <a:spLocks noGrp="1"/>
          </p:cNvSpPr>
          <p:nvPr>
            <p:ph type="ftr" sz="quarter" idx="11"/>
          </p:nvPr>
        </p:nvSpPr>
        <p:spPr>
          <a:xfrm>
            <a:off x="2732364" y="6409902"/>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30" name="正方形/長方形 29"/>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extLst>
      <p:ext uri="{BB962C8B-B14F-4D97-AF65-F5344CB8AC3E}">
        <p14:creationId xmlns:p14="http://schemas.microsoft.com/office/powerpoint/2010/main" val="232496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23528" y="4317293"/>
            <a:ext cx="8496944" cy="615553"/>
          </a:xfrm>
          <a:prstGeom prst="rect">
            <a:avLst/>
          </a:prstGeom>
          <a:noFill/>
        </p:spPr>
        <p:txBody>
          <a:bodyPr wrap="square" rtlCol="0">
            <a:spAutoFit/>
          </a:bodyPr>
          <a:lstStyle/>
          <a:p>
            <a:pPr algn="l"/>
            <a:r>
              <a:rPr kumimoji="1" lang="ja-JP" altLang="en-US" sz="1100" dirty="0" smtClean="0"/>
              <a:t>モルガン菌（</a:t>
            </a:r>
            <a:r>
              <a:rPr kumimoji="1" lang="ja-JP" altLang="en-US" sz="1100" dirty="0"/>
              <a:t>食中毒菌</a:t>
            </a:r>
            <a:r>
              <a:rPr kumimoji="1" lang="ja-JP" altLang="en-US" sz="1100" dirty="0" smtClean="0"/>
              <a:t>）：</a:t>
            </a:r>
            <a:endParaRPr kumimoji="1" lang="en-US" altLang="ja-JP" sz="1100" dirty="0"/>
          </a:p>
          <a:p>
            <a:pPr algn="l"/>
            <a:r>
              <a:rPr lang="ja-JP" altLang="en-US" sz="1100" dirty="0"/>
              <a:t>ビブリオ属に属する好塩性のグラム陰性桿菌の一種。学名は</a:t>
            </a:r>
            <a:r>
              <a:rPr lang="en-US" altLang="ja-JP" sz="1100" i="1" dirty="0"/>
              <a:t>Vibrio </a:t>
            </a:r>
            <a:r>
              <a:rPr lang="en-US" altLang="ja-JP" sz="1100" i="1" dirty="0" err="1"/>
              <a:t>parahaemolyticus</a:t>
            </a:r>
            <a:r>
              <a:rPr lang="ja-JP" altLang="en-US" sz="1100" dirty="0"/>
              <a:t>（ビブリオ・パラヘモリティカス）。主に海水中に生息する細菌であり、本菌で汚染された魚介類を生食することで、ヒトに感染して腸炎ビブリオ食中毒を発症させる</a:t>
            </a:r>
            <a:r>
              <a:rPr lang="ja-JP" altLang="en-US" sz="1200" dirty="0"/>
              <a:t>。</a:t>
            </a:r>
            <a:endParaRPr kumimoji="1" lang="ja-JP" altLang="en-US" sz="1200" dirty="0"/>
          </a:p>
        </p:txBody>
      </p:sp>
      <p:grpSp>
        <p:nvGrpSpPr>
          <p:cNvPr id="8" name="グループ化 35"/>
          <p:cNvGrpSpPr/>
          <p:nvPr/>
        </p:nvGrpSpPr>
        <p:grpSpPr>
          <a:xfrm>
            <a:off x="1259632" y="856396"/>
            <a:ext cx="6696744" cy="432000"/>
            <a:chOff x="1223628" y="692696"/>
            <a:chExt cx="6696744" cy="432000"/>
          </a:xfrm>
        </p:grpSpPr>
        <p:sp>
          <p:nvSpPr>
            <p:cNvPr id="9" name="角丸四角形 8"/>
            <p:cNvSpPr/>
            <p:nvPr/>
          </p:nvSpPr>
          <p:spPr>
            <a:xfrm>
              <a:off x="1223628" y="692696"/>
              <a:ext cx="6696744"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10" name="テキスト ボックス 9"/>
            <p:cNvSpPr txBox="1"/>
            <p:nvPr/>
          </p:nvSpPr>
          <p:spPr>
            <a:xfrm>
              <a:off x="1331641" y="708641"/>
              <a:ext cx="6480719" cy="400110"/>
            </a:xfrm>
            <a:prstGeom prst="rect">
              <a:avLst/>
            </a:prstGeom>
            <a:noFill/>
          </p:spPr>
          <p:txBody>
            <a:bodyPr wrap="square" rtlCol="0">
              <a:spAutoFit/>
            </a:bodyPr>
            <a:lstStyle/>
            <a:p>
              <a:r>
                <a:rPr lang="ja-JP" altLang="en-US" sz="2000" dirty="0" smtClean="0">
                  <a:solidFill>
                    <a:srgbClr val="000099"/>
                  </a:solidFill>
                  <a:latin typeface="HGP創英角ｺﾞｼｯｸUB" pitchFamily="50" charset="-128"/>
                  <a:ea typeface="HGP創英角ｺﾞｼｯｸUB" pitchFamily="50" charset="-128"/>
                </a:rPr>
                <a:t>参考資料　３</a:t>
              </a:r>
              <a:endParaRPr lang="en-US" altLang="ja-JP" sz="2000" dirty="0" smtClean="0">
                <a:solidFill>
                  <a:srgbClr val="000099"/>
                </a:solidFill>
                <a:latin typeface="HGP創英角ｺﾞｼｯｸUB" pitchFamily="50" charset="-128"/>
                <a:ea typeface="HGP創英角ｺﾞｼｯｸUB" pitchFamily="50" charset="-128"/>
              </a:endParaRPr>
            </a:p>
          </p:txBody>
        </p:sp>
      </p:grpSp>
      <p:cxnSp>
        <p:nvCxnSpPr>
          <p:cNvPr id="13" name="直線コネクタ 12"/>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14" name="スライド番号プレースホルダ 32"/>
          <p:cNvSpPr>
            <a:spLocks noGrp="1"/>
          </p:cNvSpPr>
          <p:nvPr>
            <p:ph type="sldNum" sz="quarter" idx="12"/>
          </p:nvPr>
        </p:nvSpPr>
        <p:spPr>
          <a:xfrm>
            <a:off x="6553200" y="6356350"/>
            <a:ext cx="2133600" cy="365125"/>
          </a:xfrm>
        </p:spPr>
        <p:txBody>
          <a:bodyPr/>
          <a:lstStyle/>
          <a:p>
            <a:fld id="{78899ED9-F9CC-3D48-9735-D0C30954A088}" type="slidenum">
              <a:rPr lang="ja-JP" altLang="en-US" smtClean="0"/>
              <a:pPr/>
              <a:t>23</a:t>
            </a:fld>
            <a:endParaRPr lang="ja-JP" altLang="en-US" dirty="0"/>
          </a:p>
        </p:txBody>
      </p:sp>
      <p:sp>
        <p:nvSpPr>
          <p:cNvPr id="15" name="日付プレースホルダ 12"/>
          <p:cNvSpPr>
            <a:spLocks noGrp="1"/>
          </p:cNvSpPr>
          <p:nvPr>
            <p:ph type="dt" sz="half" idx="10"/>
          </p:nvPr>
        </p:nvSpPr>
        <p:spPr>
          <a:xfrm>
            <a:off x="457200" y="6356350"/>
            <a:ext cx="2133600" cy="365125"/>
          </a:xfrm>
        </p:spPr>
        <p:txBody>
          <a:bodyPr/>
          <a:lstStyle/>
          <a:p>
            <a:r>
              <a:rPr kumimoji="1" lang="ja-JP" altLang="en-US" dirty="0" smtClean="0"/>
              <a:t>次世代の 抗菌・消臭・洗浄</a:t>
            </a:r>
            <a:endParaRPr kumimoji="1" lang="ja-JP" altLang="en-US" dirty="0"/>
          </a:p>
        </p:txBody>
      </p:sp>
      <p:sp>
        <p:nvSpPr>
          <p:cNvPr id="16" name="テキスト ボックス 15"/>
          <p:cNvSpPr txBox="1"/>
          <p:nvPr/>
        </p:nvSpPr>
        <p:spPr>
          <a:xfrm>
            <a:off x="323528" y="3741247"/>
            <a:ext cx="8568952" cy="430887"/>
          </a:xfrm>
          <a:prstGeom prst="rect">
            <a:avLst/>
          </a:prstGeom>
          <a:noFill/>
        </p:spPr>
        <p:txBody>
          <a:bodyPr wrap="square" rtlCol="0">
            <a:spAutoFit/>
          </a:bodyPr>
          <a:lstStyle/>
          <a:p>
            <a:pPr algn="l"/>
            <a:r>
              <a:rPr kumimoji="1" lang="ja-JP" altLang="en-US" sz="1100" dirty="0" smtClean="0"/>
              <a:t>腸炎ビブリオ菌：</a:t>
            </a:r>
            <a:endParaRPr kumimoji="1" lang="en-US" altLang="ja-JP" sz="1100" dirty="0" smtClean="0"/>
          </a:p>
          <a:p>
            <a:pPr algn="l"/>
            <a:r>
              <a:rPr kumimoji="1" lang="ja-JP" altLang="en-US" sz="1100" dirty="0" smtClean="0"/>
              <a:t>海水中に</a:t>
            </a:r>
            <a:r>
              <a:rPr lang="ja-JP" altLang="en-US" sz="1100" dirty="0"/>
              <a:t>生息する細菌であり、本菌で汚染された魚介類を生食することで、ヒトに感染して</a:t>
            </a:r>
            <a:r>
              <a:rPr lang="ja-JP" altLang="en-US" sz="1100" dirty="0" smtClean="0"/>
              <a:t>腸炎ビブリオ食中毒を発生させる。</a:t>
            </a:r>
            <a:endParaRPr kumimoji="1" lang="ja-JP" altLang="en-US" sz="1100" dirty="0"/>
          </a:p>
        </p:txBody>
      </p:sp>
      <p:sp>
        <p:nvSpPr>
          <p:cNvPr id="17" name="テキスト ボックス 16"/>
          <p:cNvSpPr txBox="1"/>
          <p:nvPr/>
        </p:nvSpPr>
        <p:spPr>
          <a:xfrm>
            <a:off x="323528" y="1668120"/>
            <a:ext cx="8568952" cy="2000548"/>
          </a:xfrm>
          <a:prstGeom prst="rect">
            <a:avLst/>
          </a:prstGeom>
          <a:noFill/>
        </p:spPr>
        <p:txBody>
          <a:bodyPr wrap="square" rtlCol="0">
            <a:spAutoFit/>
          </a:bodyPr>
          <a:lstStyle/>
          <a:p>
            <a:pPr algn="l"/>
            <a:r>
              <a:rPr kumimoji="1" lang="en-US" altLang="ja-JP" sz="1400" b="1" dirty="0" smtClean="0"/>
              <a:t>【</a:t>
            </a:r>
            <a:r>
              <a:rPr kumimoji="1" lang="ja-JP" altLang="en-US" sz="1400" b="1" dirty="0" smtClean="0"/>
              <a:t>種菌の説明</a:t>
            </a:r>
            <a:r>
              <a:rPr kumimoji="1" lang="en-US" altLang="ja-JP" sz="1400" b="1" dirty="0" smtClean="0"/>
              <a:t>】</a:t>
            </a:r>
          </a:p>
          <a:p>
            <a:pPr algn="l"/>
            <a:r>
              <a:rPr kumimoji="1" lang="ja-JP" altLang="en-US" sz="1100" dirty="0"/>
              <a:t>黄色ブドウ</a:t>
            </a:r>
            <a:r>
              <a:rPr kumimoji="1" lang="ja-JP" altLang="en-US" sz="1100" dirty="0" smtClean="0"/>
              <a:t>球菌：</a:t>
            </a:r>
            <a:endParaRPr kumimoji="1" lang="en-US" altLang="ja-JP" sz="1100" dirty="0" smtClean="0"/>
          </a:p>
          <a:p>
            <a:pPr algn="l"/>
            <a:r>
              <a:rPr lang="ja-JP" altLang="en-US" sz="1100" dirty="0" smtClean="0"/>
              <a:t>ヒト</a:t>
            </a:r>
            <a:r>
              <a:rPr lang="ja-JP" altLang="en-US" sz="1100" dirty="0"/>
              <a:t>の膿瘍等の様々な表皮感染症や食中毒、また肺炎、髄膜炎</a:t>
            </a:r>
            <a:r>
              <a:rPr lang="ja-JP" altLang="en-US" sz="1100" dirty="0" smtClean="0"/>
              <a:t>、敗血症等</a:t>
            </a:r>
            <a:r>
              <a:rPr lang="ja-JP" altLang="en-US" sz="1100" dirty="0"/>
              <a:t>致死的となるような感染症の起因菌でも</a:t>
            </a:r>
            <a:r>
              <a:rPr lang="ja-JP" altLang="en-US" sz="1100" dirty="0" smtClean="0"/>
              <a:t>ある。</a:t>
            </a:r>
            <a:endParaRPr lang="en-US" altLang="ja-JP" sz="1100" dirty="0" smtClean="0"/>
          </a:p>
          <a:p>
            <a:pPr algn="l"/>
            <a:endParaRPr lang="en-US" altLang="ja-JP" sz="1100" dirty="0"/>
          </a:p>
          <a:p>
            <a:pPr algn="l"/>
            <a:r>
              <a:rPr kumimoji="1" lang="ja-JP" altLang="en-US" sz="1100" dirty="0"/>
              <a:t>大腸</a:t>
            </a:r>
            <a:r>
              <a:rPr kumimoji="1" lang="ja-JP" altLang="en-US" sz="1100" dirty="0" smtClean="0"/>
              <a:t>菌：</a:t>
            </a:r>
            <a:endParaRPr kumimoji="1" lang="en-US" altLang="ja-JP" sz="1100" dirty="0" smtClean="0"/>
          </a:p>
          <a:p>
            <a:pPr algn="l"/>
            <a:r>
              <a:rPr lang="ja-JP" altLang="en-US" sz="1100" dirty="0" smtClean="0"/>
              <a:t>幼児</a:t>
            </a:r>
            <a:r>
              <a:rPr lang="ja-JP" altLang="en-US" sz="1100" dirty="0"/>
              <a:t>や病気などによって衰弱している者、あるいはある種の薬物を服用</a:t>
            </a:r>
            <a:r>
              <a:rPr lang="ja-JP" altLang="en-US" sz="1100" dirty="0" smtClean="0"/>
              <a:t>している者</a:t>
            </a:r>
            <a:r>
              <a:rPr lang="ja-JP" altLang="en-US" sz="1100" dirty="0"/>
              <a:t>などでは、特殊な株が病気を引き起こすことが</a:t>
            </a:r>
            <a:r>
              <a:rPr lang="ja-JP" altLang="en-US" sz="1100" dirty="0" smtClean="0"/>
              <a:t>あり時として死亡に</a:t>
            </a:r>
            <a:r>
              <a:rPr lang="ja-JP" altLang="en-US" sz="1100" dirty="0"/>
              <a:t>至ることもある。</a:t>
            </a:r>
          </a:p>
          <a:p>
            <a:pPr algn="l"/>
            <a:endParaRPr kumimoji="1" lang="en-US" altLang="ja-JP" sz="1100" dirty="0" smtClean="0"/>
          </a:p>
          <a:p>
            <a:pPr algn="l"/>
            <a:r>
              <a:rPr kumimoji="1" lang="ja-JP" altLang="en-US" sz="1100" dirty="0" smtClean="0"/>
              <a:t>大腸菌</a:t>
            </a:r>
            <a:r>
              <a:rPr kumimoji="1" lang="en-US" altLang="ja-JP" sz="1100" dirty="0" smtClean="0"/>
              <a:t>O-157</a:t>
            </a:r>
            <a:r>
              <a:rPr kumimoji="1" lang="ja-JP" altLang="en-US" sz="1100" dirty="0" smtClean="0"/>
              <a:t>：</a:t>
            </a:r>
            <a:endParaRPr kumimoji="1" lang="en-US" altLang="ja-JP" sz="1100" dirty="0" smtClean="0"/>
          </a:p>
          <a:p>
            <a:pPr algn="l"/>
            <a:r>
              <a:rPr lang="ja-JP" altLang="en-US" sz="1100" dirty="0" smtClean="0"/>
              <a:t>感染力</a:t>
            </a:r>
            <a:r>
              <a:rPr lang="ja-JP" altLang="en-US" sz="1100" dirty="0"/>
              <a:t>が</a:t>
            </a:r>
            <a:r>
              <a:rPr lang="ja-JP" altLang="en-US" sz="1100" dirty="0" smtClean="0"/>
              <a:t>非常</a:t>
            </a:r>
            <a:r>
              <a:rPr lang="ja-JP" altLang="en-US" sz="1100" dirty="0"/>
              <a:t>に</a:t>
            </a:r>
            <a:r>
              <a:rPr lang="ja-JP" altLang="en-US" sz="1100" dirty="0" smtClean="0"/>
              <a:t>強く</a:t>
            </a:r>
            <a:r>
              <a:rPr lang="en-US" altLang="ja-JP" sz="1100" dirty="0" smtClean="0"/>
              <a:t>100</a:t>
            </a:r>
            <a:r>
              <a:rPr lang="ja-JP" altLang="en-US" sz="1100" dirty="0"/>
              <a:t>個程度のＯ</a:t>
            </a:r>
            <a:r>
              <a:rPr lang="en-US" altLang="ja-JP" sz="1100" dirty="0"/>
              <a:t>157</a:t>
            </a:r>
            <a:r>
              <a:rPr lang="ja-JP" altLang="en-US" sz="1100" dirty="0"/>
              <a:t>が身体の中に入っただけでも、</a:t>
            </a:r>
            <a:r>
              <a:rPr lang="ja-JP" altLang="en-US" sz="1100" dirty="0" smtClean="0"/>
              <a:t>病気を</a:t>
            </a:r>
            <a:r>
              <a:rPr lang="ja-JP" altLang="en-US" sz="1100" dirty="0"/>
              <a:t>起こしてしまいます（多くの食中毒では、</a:t>
            </a:r>
            <a:r>
              <a:rPr lang="en-US" altLang="ja-JP" sz="1100" dirty="0"/>
              <a:t>100</a:t>
            </a:r>
            <a:r>
              <a:rPr lang="ja-JP" altLang="en-US" sz="1100" dirty="0"/>
              <a:t>万個以上の菌が身体の中</a:t>
            </a:r>
            <a:r>
              <a:rPr lang="ja-JP" altLang="en-US" sz="1100" dirty="0" smtClean="0"/>
              <a:t>に入らない</a:t>
            </a:r>
            <a:r>
              <a:rPr lang="ja-JP" altLang="en-US" sz="1100" dirty="0"/>
              <a:t>と食中毒は起こりません）</a:t>
            </a:r>
            <a:r>
              <a:rPr lang="ja-JP" altLang="en-US" sz="1100" dirty="0" smtClean="0"/>
              <a:t>。</a:t>
            </a:r>
            <a:endParaRPr kumimoji="1" lang="ja-JP" altLang="en-US" sz="1100" dirty="0"/>
          </a:p>
        </p:txBody>
      </p:sp>
      <p:sp>
        <p:nvSpPr>
          <p:cNvPr id="18" name="フッター プレースホルダ 50"/>
          <p:cNvSpPr>
            <a:spLocks noGrp="1"/>
          </p:cNvSpPr>
          <p:nvPr>
            <p:ph type="ftr" sz="quarter" idx="11"/>
          </p:nvPr>
        </p:nvSpPr>
        <p:spPr>
          <a:xfrm>
            <a:off x="2699792" y="6408835"/>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19" name="正方形/長方形 18"/>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extLst>
      <p:ext uri="{BB962C8B-B14F-4D97-AF65-F5344CB8AC3E}">
        <p14:creationId xmlns:p14="http://schemas.microsoft.com/office/powerpoint/2010/main" val="1493990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35"/>
          <p:cNvGrpSpPr/>
          <p:nvPr/>
        </p:nvGrpSpPr>
        <p:grpSpPr>
          <a:xfrm>
            <a:off x="1250494" y="283822"/>
            <a:ext cx="6696744" cy="432000"/>
            <a:chOff x="1223628" y="692696"/>
            <a:chExt cx="6696744" cy="432000"/>
          </a:xfrm>
        </p:grpSpPr>
        <p:sp>
          <p:nvSpPr>
            <p:cNvPr id="9" name="角丸四角形 8"/>
            <p:cNvSpPr/>
            <p:nvPr/>
          </p:nvSpPr>
          <p:spPr>
            <a:xfrm>
              <a:off x="1223628" y="692696"/>
              <a:ext cx="6696744"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10" name="テキスト ボックス 9"/>
            <p:cNvSpPr txBox="1"/>
            <p:nvPr/>
          </p:nvSpPr>
          <p:spPr>
            <a:xfrm>
              <a:off x="1331641" y="708641"/>
              <a:ext cx="6480719" cy="400110"/>
            </a:xfrm>
            <a:prstGeom prst="rect">
              <a:avLst/>
            </a:prstGeom>
            <a:noFill/>
          </p:spPr>
          <p:txBody>
            <a:bodyPr wrap="square" rtlCol="0">
              <a:spAutoFit/>
            </a:bodyPr>
            <a:lstStyle/>
            <a:p>
              <a:r>
                <a:rPr lang="ja-JP" altLang="en-US" sz="2000" dirty="0" smtClean="0">
                  <a:solidFill>
                    <a:srgbClr val="000099"/>
                  </a:solidFill>
                  <a:latin typeface="HGP創英角ｺﾞｼｯｸUB" pitchFamily="50" charset="-128"/>
                  <a:ea typeface="HGP創英角ｺﾞｼｯｸUB" pitchFamily="50" charset="-128"/>
                </a:rPr>
                <a:t>参考資料　４</a:t>
              </a:r>
              <a:endParaRPr lang="en-US" altLang="ja-JP" sz="2000" dirty="0" smtClean="0">
                <a:solidFill>
                  <a:srgbClr val="000099"/>
                </a:solidFill>
                <a:latin typeface="HGP創英角ｺﾞｼｯｸUB" pitchFamily="50" charset="-128"/>
                <a:ea typeface="HGP創英角ｺﾞｼｯｸUB" pitchFamily="50" charset="-128"/>
              </a:endParaRPr>
            </a:p>
          </p:txBody>
        </p:sp>
      </p:grpSp>
      <p:cxnSp>
        <p:nvCxnSpPr>
          <p:cNvPr id="13" name="直線コネクタ 12"/>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14" name="スライド番号プレースホルダ 32"/>
          <p:cNvSpPr>
            <a:spLocks noGrp="1"/>
          </p:cNvSpPr>
          <p:nvPr>
            <p:ph type="sldNum" sz="quarter" idx="12"/>
          </p:nvPr>
        </p:nvSpPr>
        <p:spPr>
          <a:xfrm>
            <a:off x="6553200" y="6356350"/>
            <a:ext cx="2133600" cy="365125"/>
          </a:xfrm>
        </p:spPr>
        <p:txBody>
          <a:bodyPr/>
          <a:lstStyle/>
          <a:p>
            <a:fld id="{78899ED9-F9CC-3D48-9735-D0C30954A088}" type="slidenum">
              <a:rPr lang="ja-JP" altLang="en-US" smtClean="0"/>
              <a:pPr/>
              <a:t>24</a:t>
            </a:fld>
            <a:endParaRPr lang="ja-JP" altLang="en-US" dirty="0"/>
          </a:p>
        </p:txBody>
      </p:sp>
      <p:sp>
        <p:nvSpPr>
          <p:cNvPr id="15" name="日付プレースホルダ 12"/>
          <p:cNvSpPr>
            <a:spLocks noGrp="1"/>
          </p:cNvSpPr>
          <p:nvPr>
            <p:ph type="dt" sz="half" idx="10"/>
          </p:nvPr>
        </p:nvSpPr>
        <p:spPr>
          <a:xfrm>
            <a:off x="457200" y="6356350"/>
            <a:ext cx="2133600" cy="365125"/>
          </a:xfrm>
        </p:spPr>
        <p:txBody>
          <a:bodyPr/>
          <a:lstStyle/>
          <a:p>
            <a:r>
              <a:rPr kumimoji="1" lang="ja-JP" altLang="en-US" dirty="0" smtClean="0"/>
              <a:t>次世代の 抗菌・消臭・洗浄</a:t>
            </a: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7982289"/>
              </p:ext>
            </p:extLst>
          </p:nvPr>
        </p:nvGraphicFramePr>
        <p:xfrm>
          <a:off x="656844" y="4099026"/>
          <a:ext cx="7777660" cy="2223306"/>
        </p:xfrm>
        <a:graphic>
          <a:graphicData uri="http://schemas.openxmlformats.org/drawingml/2006/table">
            <a:tbl>
              <a:tblPr/>
              <a:tblGrid>
                <a:gridCol w="890563"/>
                <a:gridCol w="2998267"/>
                <a:gridCol w="2186309"/>
                <a:gridCol w="1702521"/>
              </a:tblGrid>
              <a:tr h="447587">
                <a:tc>
                  <a:txBody>
                    <a:bodyPr/>
                    <a:lstStyle/>
                    <a:p>
                      <a:pPr algn="ctr"/>
                      <a:r>
                        <a:rPr lang="ja-JP" altLang="en-US" sz="1400" b="1" dirty="0"/>
                        <a:t>規定</a:t>
                      </a:r>
                    </a:p>
                  </a:txBody>
                  <a:tcPr marL="67552" marR="67552" marT="33776" marB="337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ja-JP" altLang="en-US" sz="1300" dirty="0"/>
                        <a:t>アレルギーの原因</a:t>
                      </a:r>
                      <a:br>
                        <a:rPr lang="ja-JP" altLang="en-US" sz="1300" dirty="0"/>
                      </a:br>
                      <a:r>
                        <a:rPr lang="ja-JP" altLang="en-US" sz="1300" dirty="0"/>
                        <a:t>となる食品の名称</a:t>
                      </a:r>
                    </a:p>
                  </a:txBody>
                  <a:tcPr marL="67552" marR="67552" marT="33776" marB="337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ja-JP" altLang="en-US" sz="1300" dirty="0"/>
                        <a:t>表示をさせる理由</a:t>
                      </a:r>
                    </a:p>
                  </a:txBody>
                  <a:tcPr marL="67552" marR="67552" marT="33776" marB="337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ja-JP" altLang="en-US" sz="1300" dirty="0"/>
                        <a:t>表示は義務</a:t>
                      </a:r>
                      <a:br>
                        <a:rPr lang="ja-JP" altLang="en-US" sz="1300" dirty="0"/>
                      </a:br>
                      <a:r>
                        <a:rPr lang="ja-JP" altLang="en-US" sz="1300" dirty="0"/>
                        <a:t>かどうか</a:t>
                      </a:r>
                    </a:p>
                  </a:txBody>
                  <a:tcPr marL="67552" marR="67552" marT="33776" marB="337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56389">
                <a:tc rowSpan="2">
                  <a:txBody>
                    <a:bodyPr/>
                    <a:lstStyle/>
                    <a:p>
                      <a:pPr algn="ctr"/>
                      <a:r>
                        <a:rPr lang="ja-JP" altLang="en-US" sz="1400" b="1" dirty="0"/>
                        <a:t>省令</a:t>
                      </a:r>
                    </a:p>
                  </a:txBody>
                  <a:tcPr marL="67552" marR="67552" marT="33776" marB="337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ja-JP" altLang="en-US" sz="1300" dirty="0"/>
                        <a:t>卵、乳、小麦、えび、かに</a:t>
                      </a:r>
                    </a:p>
                  </a:txBody>
                  <a:tcPr marL="67552" marR="67552" marT="33776" marB="337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ja-JP" altLang="en-US" sz="1300" dirty="0"/>
                        <a:t>発症件数が多いため</a:t>
                      </a:r>
                    </a:p>
                  </a:txBody>
                  <a:tcPr marL="67552" marR="67552" marT="33776" marB="337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r>
                        <a:rPr lang="ja-JP" altLang="en-US" sz="1300" dirty="0"/>
                        <a:t>表示義務</a:t>
                      </a:r>
                    </a:p>
                  </a:txBody>
                  <a:tcPr marL="67552" marR="67552" marT="33776" marB="337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52880">
                <a:tc vMerge="1">
                  <a:txBody>
                    <a:bodyPr/>
                    <a:lstStyle/>
                    <a:p>
                      <a:endParaRPr kumimoji="1" lang="ja-JP" altLang="en-US"/>
                    </a:p>
                  </a:txBody>
                  <a:tcPr/>
                </a:tc>
                <a:tc>
                  <a:txBody>
                    <a:bodyPr/>
                    <a:lstStyle/>
                    <a:p>
                      <a:pPr algn="l"/>
                      <a:r>
                        <a:rPr lang="ja-JP" altLang="en-US" sz="1300" dirty="0"/>
                        <a:t>そば、落花生</a:t>
                      </a:r>
                    </a:p>
                  </a:txBody>
                  <a:tcPr marL="67552" marR="67552" marT="33776" marB="337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ja-JP" altLang="en-US" sz="1300" dirty="0"/>
                        <a:t>症状が重くなること</a:t>
                      </a:r>
                      <a:r>
                        <a:rPr lang="ja-JP" altLang="en-US" sz="1300" dirty="0" smtClean="0"/>
                        <a:t>が多く</a:t>
                      </a:r>
                      <a:r>
                        <a:rPr lang="ja-JP" altLang="en-US" sz="1300" dirty="0"/>
                        <a:t>、生命に関わる</a:t>
                      </a:r>
                      <a:r>
                        <a:rPr lang="ja-JP" altLang="en-US" sz="1300" dirty="0" smtClean="0"/>
                        <a:t>ため</a:t>
                      </a:r>
                      <a:endParaRPr lang="ja-JP" altLang="en-US" sz="1300" dirty="0"/>
                    </a:p>
                  </a:txBody>
                  <a:tcPr marL="67552" marR="67552" marT="33776" marB="337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r>
              <a:tr h="940962">
                <a:tc>
                  <a:txBody>
                    <a:bodyPr/>
                    <a:lstStyle/>
                    <a:p>
                      <a:pPr algn="ctr"/>
                      <a:r>
                        <a:rPr lang="ja-JP" altLang="en-US" sz="1400" b="1" dirty="0"/>
                        <a:t>通知</a:t>
                      </a:r>
                    </a:p>
                  </a:txBody>
                  <a:tcPr marL="67552" marR="67552" marT="33776" marB="337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ja-JP" altLang="en-US" sz="1300" dirty="0"/>
                        <a:t>あわび、いか、いくら、</a:t>
                      </a:r>
                      <a:r>
                        <a:rPr lang="ja-JP" altLang="en-US" sz="1300" dirty="0" smtClean="0"/>
                        <a:t>オレンジ</a:t>
                      </a:r>
                      <a:r>
                        <a:rPr lang="ja-JP" altLang="en-US" sz="1300" dirty="0"/>
                        <a:t>、キウイフルーツ</a:t>
                      </a:r>
                      <a:r>
                        <a:rPr lang="ja-JP" altLang="en-US" sz="1300" dirty="0" smtClean="0"/>
                        <a:t>、牛肉</a:t>
                      </a:r>
                      <a:r>
                        <a:rPr lang="ja-JP" altLang="en-US" sz="1300" dirty="0"/>
                        <a:t>、くるみ、さけ、さば、</a:t>
                      </a:r>
                      <a:br>
                        <a:rPr lang="ja-JP" altLang="en-US" sz="1300" dirty="0"/>
                      </a:br>
                      <a:r>
                        <a:rPr lang="ja-JP" altLang="en-US" sz="1300" dirty="0"/>
                        <a:t>大豆、鶏肉、バナナ、</a:t>
                      </a:r>
                      <a:r>
                        <a:rPr lang="ja-JP" altLang="en-US" sz="1300" dirty="0" smtClean="0"/>
                        <a:t>豚肉</a:t>
                      </a:r>
                      <a:r>
                        <a:rPr lang="ja-JP" altLang="en-US" sz="1300" dirty="0"/>
                        <a:t>、まつたけ、もも、</a:t>
                      </a:r>
                      <a:r>
                        <a:rPr lang="ja-JP" altLang="en-US" sz="1300" dirty="0" smtClean="0"/>
                        <a:t>やまい</a:t>
                      </a:r>
                      <a:r>
                        <a:rPr lang="ja-JP" altLang="en-US" sz="1300" dirty="0"/>
                        <a:t>も、りんご、ゼラチン、</a:t>
                      </a:r>
                    </a:p>
                  </a:txBody>
                  <a:tcPr marL="67552" marR="67552" marT="33776" marB="337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ja-JP" altLang="en-US" sz="1300" dirty="0"/>
                        <a:t>過去に一定の頻度で</a:t>
                      </a:r>
                      <a:br>
                        <a:rPr lang="ja-JP" altLang="en-US" sz="1300" dirty="0"/>
                      </a:br>
                      <a:r>
                        <a:rPr lang="ja-JP" altLang="en-US" sz="1300" dirty="0"/>
                        <a:t>発症が報告されたもの</a:t>
                      </a:r>
                    </a:p>
                  </a:txBody>
                  <a:tcPr marL="67552" marR="67552" marT="33776" marB="337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300" dirty="0"/>
                        <a:t>表示を奨励</a:t>
                      </a:r>
                      <a:br>
                        <a:rPr lang="ja-JP" altLang="en-US" sz="1300" dirty="0"/>
                      </a:br>
                      <a:r>
                        <a:rPr lang="ja-JP" altLang="en-US" sz="1300" dirty="0"/>
                        <a:t>（任意表示）</a:t>
                      </a:r>
                    </a:p>
                  </a:txBody>
                  <a:tcPr marL="67552" marR="67552" marT="33776" marB="337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2" name="Rectangle 1"/>
          <p:cNvSpPr>
            <a:spLocks noChangeArrowheads="1"/>
          </p:cNvSpPr>
          <p:nvPr/>
        </p:nvSpPr>
        <p:spPr bwMode="auto">
          <a:xfrm>
            <a:off x="323527" y="2297376"/>
            <a:ext cx="8550679" cy="175432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charset="-128"/>
                <a:cs typeface="ＭＳ Ｐゴシック" charset="-128"/>
              </a:rPr>
              <a:t>　　</a:t>
            </a:r>
            <a:r>
              <a:rPr kumimoji="1" lang="ja-JP" sz="1200" b="0" i="0" u="none" strike="noStrike" cap="none" normalizeH="0" baseline="0" dirty="0" smtClean="0">
                <a:ln>
                  <a:noFill/>
                </a:ln>
                <a:solidFill>
                  <a:schemeClr val="tx1"/>
                </a:solidFill>
                <a:effectLst/>
                <a:latin typeface="Arial" charset="0"/>
                <a:ea typeface="ＭＳ Ｐゴシック" charset="-128"/>
                <a:cs typeface="ＭＳ Ｐゴシック" charset="-128"/>
              </a:rPr>
              <a:t>食物アレルギーは、食事をしたときに、身体が食物（に含まれるタンパク質）を異物として認識し、自分の身体を防御するために過敏な反応を起こすこと です。主な症状は、「皮膚がかゆくなる」、「じんましんがでる」、「せきがでる」などです。重い症状の場合には、「意識がなくなる」、「血圧が低下して ショック状態になる」ということもあり、非常に危険な場合もあります。我が国における食物アレルギー体質をもつ方の正確な人数は把握できていませんが、全 人口の１～２％（乳児に限定すると約</a:t>
            </a:r>
            <a:r>
              <a:rPr kumimoji="1" lang="ja-JP" altLang="ja-JP" sz="1200" b="0" i="0" u="none" strike="noStrike" cap="none" normalizeH="0" baseline="0" dirty="0" smtClean="0">
                <a:ln>
                  <a:noFill/>
                </a:ln>
                <a:solidFill>
                  <a:schemeClr val="tx1"/>
                </a:solidFill>
                <a:effectLst/>
                <a:latin typeface="Arial" charset="0"/>
                <a:ea typeface="ＭＳ Ｐゴシック" charset="-128"/>
                <a:cs typeface="ＭＳ Ｐゴシック" charset="-128"/>
              </a:rPr>
              <a:t>10</a:t>
            </a:r>
            <a:r>
              <a:rPr kumimoji="1" lang="ja-JP" sz="1200" b="0" i="0" u="none" strike="noStrike" cap="none" normalizeH="0" baseline="0" dirty="0" smtClean="0">
                <a:ln>
                  <a:noFill/>
                </a:ln>
                <a:solidFill>
                  <a:schemeClr val="tx1"/>
                </a:solidFill>
                <a:effectLst/>
                <a:latin typeface="Arial" charset="0"/>
                <a:ea typeface="ＭＳ Ｐゴシック" charset="-128"/>
                <a:cs typeface="ＭＳ Ｐゴシック" charset="-128"/>
              </a:rPr>
              <a:t>％）の方々が何らかの食物アレルギーを持っているものと考えられています。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1200" b="0" i="0" u="none" strike="noStrike" cap="none" normalizeH="0" baseline="0" dirty="0" smtClean="0">
                <a:ln>
                  <a:noFill/>
                </a:ln>
                <a:solidFill>
                  <a:schemeClr val="tx1"/>
                </a:solidFill>
                <a:effectLst/>
                <a:latin typeface="Arial" charset="0"/>
                <a:ea typeface="ＭＳ Ｐゴシック" charset="-128"/>
                <a:cs typeface="ＭＳ Ｐゴシック" charset="-128"/>
              </a:rPr>
              <a:t>アレ ルギー体質をもつ方に適切に情報が伝えることができるよう、厚生労働省では、食物アレルギーの原因となる食物を調査し、平成１３年より、発症件数が多いものや、発症した際の症状が重いものについて、</a:t>
            </a:r>
            <a:r>
              <a:rPr kumimoji="1" lang="ja-JP" altLang="en-US" sz="1200" b="0" i="0" u="none" strike="noStrike" cap="none" normalizeH="0" baseline="0" dirty="0" smtClean="0">
                <a:ln>
                  <a:noFill/>
                </a:ln>
                <a:solidFill>
                  <a:schemeClr val="tx1"/>
                </a:solidFill>
                <a:effectLst/>
                <a:latin typeface="Arial" charset="0"/>
                <a:ea typeface="ＭＳ Ｐゴシック" charset="-128"/>
                <a:cs typeface="ＭＳ Ｐゴシック" charset="-128"/>
              </a:rPr>
              <a:t>以下の</a:t>
            </a:r>
            <a:r>
              <a:rPr kumimoji="1" lang="ja-JP" sz="1200" b="0" i="0" u="none" strike="noStrike" cap="none" normalizeH="0" baseline="0" dirty="0" smtClean="0">
                <a:ln>
                  <a:noFill/>
                </a:ln>
                <a:solidFill>
                  <a:schemeClr val="tx1"/>
                </a:solidFill>
                <a:effectLst/>
                <a:latin typeface="Arial" charset="0"/>
                <a:ea typeface="ＭＳ Ｐゴシック" charset="-128"/>
                <a:cs typeface="ＭＳ Ｐゴシック" charset="-128"/>
              </a:rPr>
              <a:t>食品</a:t>
            </a:r>
            <a:r>
              <a:rPr kumimoji="1" lang="ja-JP" altLang="en-US" sz="1200" b="0" i="0" u="none" strike="noStrike" cap="none" normalizeH="0" baseline="0" dirty="0" smtClean="0">
                <a:ln>
                  <a:noFill/>
                </a:ln>
                <a:solidFill>
                  <a:schemeClr val="tx1"/>
                </a:solidFill>
                <a:effectLst/>
                <a:latin typeface="Arial" charset="0"/>
                <a:ea typeface="ＭＳ Ｐゴシック" charset="-128"/>
                <a:cs typeface="ＭＳ Ｐゴシック" charset="-128"/>
              </a:rPr>
              <a:t>を</a:t>
            </a:r>
            <a:r>
              <a:rPr kumimoji="1" lang="ja-JP" sz="1200" b="0" i="0" u="none" strike="noStrike" cap="none" normalizeH="0" baseline="0" dirty="0" smtClean="0">
                <a:ln>
                  <a:noFill/>
                </a:ln>
                <a:solidFill>
                  <a:schemeClr val="tx1"/>
                </a:solidFill>
                <a:effectLst/>
                <a:latin typeface="Arial" charset="0"/>
                <a:ea typeface="ＭＳ Ｐゴシック" charset="-128"/>
                <a:cs typeface="ＭＳ Ｐゴシック" charset="-128"/>
              </a:rPr>
              <a:t>使用した場合の表示を食品衛生法上義務付けました。</a:t>
            </a:r>
          </a:p>
        </p:txBody>
      </p:sp>
      <p:sp>
        <p:nvSpPr>
          <p:cNvPr id="18" name="正方形/長方形 17"/>
          <p:cNvSpPr/>
          <p:nvPr/>
        </p:nvSpPr>
        <p:spPr>
          <a:xfrm>
            <a:off x="285551" y="1961734"/>
            <a:ext cx="7002238" cy="369332"/>
          </a:xfrm>
          <a:prstGeom prst="rect">
            <a:avLst/>
          </a:prstGeom>
        </p:spPr>
        <p:txBody>
          <a:bodyPr wrap="none">
            <a:spAutoFit/>
          </a:bodyPr>
          <a:lstStyle/>
          <a:p>
            <a:r>
              <a:rPr lang="ja-JP" altLang="en-US" b="1" dirty="0"/>
              <a:t>食品のアレルギー表示に</a:t>
            </a:r>
            <a:r>
              <a:rPr lang="ja-JP" altLang="en-US" b="1" dirty="0" smtClean="0"/>
              <a:t>ついて　（厚生労働省ホームページより抜粋）</a:t>
            </a:r>
            <a:endParaRPr lang="ja-JP" altLang="en-US" b="1" dirty="0"/>
          </a:p>
        </p:txBody>
      </p:sp>
      <p:sp>
        <p:nvSpPr>
          <p:cNvPr id="19" name="正方形/長方形 18"/>
          <p:cNvSpPr/>
          <p:nvPr/>
        </p:nvSpPr>
        <p:spPr>
          <a:xfrm>
            <a:off x="323527" y="644932"/>
            <a:ext cx="2108269" cy="369332"/>
          </a:xfrm>
          <a:prstGeom prst="rect">
            <a:avLst/>
          </a:prstGeom>
        </p:spPr>
        <p:txBody>
          <a:bodyPr wrap="none">
            <a:spAutoFit/>
          </a:bodyPr>
          <a:lstStyle/>
          <a:p>
            <a:r>
              <a:rPr lang="ja-JP" altLang="en-US" b="1" dirty="0" smtClean="0"/>
              <a:t>アレルギーに関して</a:t>
            </a:r>
            <a:endParaRPr lang="ja-JP" altLang="en-US" b="1" dirty="0"/>
          </a:p>
        </p:txBody>
      </p:sp>
      <p:sp>
        <p:nvSpPr>
          <p:cNvPr id="5" name="正方形/長方形 4"/>
          <p:cNvSpPr/>
          <p:nvPr/>
        </p:nvSpPr>
        <p:spPr>
          <a:xfrm>
            <a:off x="5754369" y="3798696"/>
            <a:ext cx="3098282" cy="253916"/>
          </a:xfrm>
          <a:prstGeom prst="rect">
            <a:avLst/>
          </a:prstGeom>
        </p:spPr>
        <p:txBody>
          <a:bodyPr wrap="square">
            <a:spAutoFit/>
          </a:bodyPr>
          <a:lstStyle/>
          <a:p>
            <a:pPr algn="r"/>
            <a:r>
              <a:rPr lang="en-US" altLang="ja-JP" sz="1050" dirty="0"/>
              <a:t>http://www.mhlw.go.jp/seisaku/2009/01/05.html</a:t>
            </a:r>
            <a:endParaRPr lang="ja-JP" altLang="en-US" sz="1050" dirty="0"/>
          </a:p>
        </p:txBody>
      </p:sp>
      <p:sp>
        <p:nvSpPr>
          <p:cNvPr id="16" name="Rectangle 1"/>
          <p:cNvSpPr>
            <a:spLocks noChangeArrowheads="1"/>
          </p:cNvSpPr>
          <p:nvPr/>
        </p:nvSpPr>
        <p:spPr bwMode="auto">
          <a:xfrm>
            <a:off x="323527" y="987126"/>
            <a:ext cx="8550679" cy="1015663"/>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charset="-128"/>
                <a:cs typeface="ＭＳ Ｐゴシック" charset="-128"/>
              </a:rPr>
              <a:t>　　アレルギーに関し、調べましたが、</a:t>
            </a:r>
            <a:r>
              <a:rPr kumimoji="1" lang="ja-JP" altLang="en-US" sz="1200" b="1" i="0" u="none" strike="noStrike" cap="none" normalizeH="0" baseline="0" dirty="0" smtClean="0">
                <a:ln>
                  <a:noFill/>
                </a:ln>
                <a:solidFill>
                  <a:schemeClr val="tx1"/>
                </a:solidFill>
                <a:effectLst/>
                <a:latin typeface="Arial" charset="0"/>
                <a:ea typeface="ＭＳ Ｐゴシック" charset="-128"/>
                <a:cs typeface="ＭＳ Ｐゴシック" charset="-128"/>
              </a:rPr>
              <a:t>貝アレルギー</a:t>
            </a:r>
            <a:r>
              <a:rPr kumimoji="1" lang="ja-JP" altLang="en-US" sz="1200" b="0" i="0" u="none" strike="noStrike" cap="none" normalizeH="0" baseline="0" dirty="0" smtClean="0">
                <a:ln>
                  <a:noFill/>
                </a:ln>
                <a:solidFill>
                  <a:schemeClr val="tx1"/>
                </a:solidFill>
                <a:effectLst/>
                <a:latin typeface="Arial" charset="0"/>
                <a:ea typeface="ＭＳ Ｐゴシック" charset="-128"/>
                <a:cs typeface="ＭＳ Ｐゴシック" charset="-128"/>
              </a:rPr>
              <a:t>と云う言葉は、インターネット検索にて探すことが出来ましたが、主に</a:t>
            </a:r>
            <a:r>
              <a:rPr kumimoji="1" lang="en-US" altLang="ja-JP" sz="1200" b="0" i="0" u="none" strike="noStrike" cap="none" normalizeH="0" baseline="0" dirty="0" smtClean="0">
                <a:ln>
                  <a:noFill/>
                </a:ln>
                <a:solidFill>
                  <a:schemeClr val="tx1"/>
                </a:solidFill>
                <a:effectLst/>
                <a:latin typeface="Arial" charset="0"/>
                <a:ea typeface="ＭＳ Ｐゴシック" charset="-128"/>
                <a:cs typeface="ＭＳ Ｐゴシック" charset="-128"/>
              </a:rPr>
              <a:t>『</a:t>
            </a:r>
            <a:r>
              <a:rPr kumimoji="1" lang="ja-JP" altLang="en-US" sz="1200" b="0" i="0" u="none" strike="noStrike" cap="none" normalizeH="0" baseline="0" dirty="0" smtClean="0">
                <a:ln>
                  <a:noFill/>
                </a:ln>
                <a:solidFill>
                  <a:schemeClr val="tx1"/>
                </a:solidFill>
                <a:effectLst/>
                <a:latin typeface="Arial" charset="0"/>
                <a:ea typeface="ＭＳ Ｐゴシック" charset="-128"/>
                <a:cs typeface="ＭＳ Ｐゴシック" charset="-128"/>
              </a:rPr>
              <a:t>あわび</a:t>
            </a:r>
            <a:r>
              <a:rPr kumimoji="1" lang="en-US" altLang="ja-JP" sz="1200" b="0" i="0" u="none" strike="noStrike" cap="none" normalizeH="0" baseline="0" dirty="0" smtClean="0">
                <a:ln>
                  <a:noFill/>
                </a:ln>
                <a:solidFill>
                  <a:schemeClr val="tx1"/>
                </a:solidFill>
                <a:effectLst/>
                <a:latin typeface="Arial" charset="0"/>
                <a:ea typeface="ＭＳ Ｐゴシック" charset="-128"/>
                <a:cs typeface="ＭＳ Ｐゴシック" charset="-128"/>
              </a:rPr>
              <a:t>』</a:t>
            </a:r>
            <a:r>
              <a:rPr kumimoji="1" lang="ja-JP" altLang="en-US" sz="1200" dirty="0" smtClean="0">
                <a:ea typeface="ＭＳ Ｐゴシック" charset="-128"/>
                <a:cs typeface="ＭＳ Ｐゴシック" charset="-128"/>
              </a:rPr>
              <a:t>を食した場合に関する情報しかなく、</a:t>
            </a:r>
            <a:r>
              <a:rPr kumimoji="1" lang="en-US" altLang="ja-JP" sz="1200" dirty="0" smtClean="0">
                <a:ea typeface="ＭＳ Ｐゴシック" charset="-128"/>
                <a:cs typeface="ＭＳ Ｐゴシック" charset="-128"/>
              </a:rPr>
              <a:t>『</a:t>
            </a:r>
            <a:r>
              <a:rPr kumimoji="1" lang="ja-JP" altLang="en-US" sz="1200" dirty="0" smtClean="0">
                <a:ea typeface="ＭＳ Ｐゴシック" charset="-128"/>
                <a:cs typeface="ＭＳ Ｐゴシック" charset="-128"/>
              </a:rPr>
              <a:t>しじみ</a:t>
            </a:r>
            <a:r>
              <a:rPr kumimoji="1" lang="en-US" altLang="ja-JP" sz="1200" dirty="0" smtClean="0">
                <a:ea typeface="ＭＳ Ｐゴシック" charset="-128"/>
                <a:cs typeface="ＭＳ Ｐゴシック" charset="-128"/>
              </a:rPr>
              <a:t>』</a:t>
            </a:r>
            <a:r>
              <a:rPr kumimoji="1" lang="ja-JP" altLang="en-US" sz="1200" dirty="0" err="1" smtClean="0">
                <a:ea typeface="ＭＳ Ｐゴシック" charset="-128"/>
                <a:cs typeface="ＭＳ Ｐゴシック" charset="-128"/>
              </a:rPr>
              <a:t>、</a:t>
            </a:r>
            <a:r>
              <a:rPr kumimoji="1" lang="en-US" altLang="ja-JP" sz="1200" dirty="0" smtClean="0">
                <a:ea typeface="ＭＳ Ｐゴシック" charset="-128"/>
                <a:cs typeface="ＭＳ Ｐゴシック" charset="-128"/>
              </a:rPr>
              <a:t>『</a:t>
            </a:r>
            <a:r>
              <a:rPr kumimoji="1" lang="ja-JP" altLang="en-US" sz="1200" dirty="0" smtClean="0">
                <a:ea typeface="ＭＳ Ｐゴシック" charset="-128"/>
                <a:cs typeface="ＭＳ Ｐゴシック" charset="-128"/>
              </a:rPr>
              <a:t>ホタテ</a:t>
            </a:r>
            <a:r>
              <a:rPr kumimoji="1" lang="en-US" altLang="ja-JP" sz="1200" dirty="0" smtClean="0">
                <a:ea typeface="ＭＳ Ｐゴシック" charset="-128"/>
                <a:cs typeface="ＭＳ Ｐゴシック" charset="-128"/>
              </a:rPr>
              <a:t>』</a:t>
            </a:r>
            <a:r>
              <a:rPr kumimoji="1" lang="ja-JP" altLang="en-US" sz="1200" dirty="0" err="1" smtClean="0">
                <a:ea typeface="ＭＳ Ｐゴシック" charset="-128"/>
                <a:cs typeface="ＭＳ Ｐゴシック" charset="-128"/>
              </a:rPr>
              <a:t>、</a:t>
            </a:r>
            <a:r>
              <a:rPr kumimoji="1" lang="en-US" altLang="ja-JP" sz="1200" dirty="0" smtClean="0">
                <a:ea typeface="ＭＳ Ｐゴシック" charset="-128"/>
                <a:cs typeface="ＭＳ Ｐゴシック" charset="-128"/>
              </a:rPr>
              <a:t>『</a:t>
            </a:r>
            <a:r>
              <a:rPr kumimoji="1" lang="ja-JP" altLang="en-US" sz="1200" dirty="0" smtClean="0">
                <a:ea typeface="ＭＳ Ｐゴシック" charset="-128"/>
                <a:cs typeface="ＭＳ Ｐゴシック" charset="-128"/>
              </a:rPr>
              <a:t>あさり</a:t>
            </a:r>
            <a:r>
              <a:rPr kumimoji="1" lang="en-US" altLang="ja-JP" sz="1200" dirty="0" smtClean="0">
                <a:ea typeface="ＭＳ Ｐゴシック" charset="-128"/>
                <a:cs typeface="ＭＳ Ｐゴシック" charset="-128"/>
              </a:rPr>
              <a:t>』</a:t>
            </a:r>
            <a:r>
              <a:rPr kumimoji="1" lang="ja-JP" altLang="en-US" sz="1200" dirty="0" smtClean="0">
                <a:ea typeface="ＭＳ Ｐゴシック" charset="-128"/>
                <a:cs typeface="ＭＳ Ｐゴシック" charset="-128"/>
              </a:rPr>
              <a:t>に関しては、「触れた」等による記述どころか、食した場合の記述や症例が見当たらず、殆ど報告された事例が、無いと思われます。但し、どんなものでも例外的な事もありますので、中にはアレルギー反応を起こす方もいるかもしれませんので、「お肌に異常が見られましたら、直ちにご使用をお辞め下さり医師に相談されることをおすすめします。」的な、記述は書いた方が良いかと思います。</a:t>
            </a:r>
            <a:endParaRPr kumimoji="1" lang="ja-JP" sz="12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p:txBody>
      </p:sp>
      <p:sp>
        <p:nvSpPr>
          <p:cNvPr id="20" name="フッター プレースホルダ 50"/>
          <p:cNvSpPr>
            <a:spLocks noGrp="1"/>
          </p:cNvSpPr>
          <p:nvPr>
            <p:ph type="ftr" sz="quarter" idx="11"/>
          </p:nvPr>
        </p:nvSpPr>
        <p:spPr>
          <a:xfrm>
            <a:off x="2603679" y="6392587"/>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21" name="正方形/長方形 20"/>
          <p:cNvSpPr/>
          <p:nvPr/>
        </p:nvSpPr>
        <p:spPr>
          <a:xfrm>
            <a:off x="6616796" y="160357"/>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extLst>
      <p:ext uri="{BB962C8B-B14F-4D97-AF65-F5344CB8AC3E}">
        <p14:creationId xmlns:p14="http://schemas.microsoft.com/office/powerpoint/2010/main" val="3092319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35"/>
          <p:cNvGrpSpPr/>
          <p:nvPr/>
        </p:nvGrpSpPr>
        <p:grpSpPr>
          <a:xfrm>
            <a:off x="1042459" y="523779"/>
            <a:ext cx="6696744" cy="432000"/>
            <a:chOff x="1223628" y="692696"/>
            <a:chExt cx="6696744" cy="432000"/>
          </a:xfrm>
        </p:grpSpPr>
        <p:sp>
          <p:nvSpPr>
            <p:cNvPr id="9" name="角丸四角形 8"/>
            <p:cNvSpPr/>
            <p:nvPr/>
          </p:nvSpPr>
          <p:spPr>
            <a:xfrm>
              <a:off x="1223628" y="692696"/>
              <a:ext cx="6696744"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10" name="テキスト ボックス 9"/>
            <p:cNvSpPr txBox="1"/>
            <p:nvPr/>
          </p:nvSpPr>
          <p:spPr>
            <a:xfrm>
              <a:off x="1331641" y="708641"/>
              <a:ext cx="6480719" cy="400110"/>
            </a:xfrm>
            <a:prstGeom prst="rect">
              <a:avLst/>
            </a:prstGeom>
            <a:noFill/>
          </p:spPr>
          <p:txBody>
            <a:bodyPr wrap="square" rtlCol="0">
              <a:spAutoFit/>
            </a:bodyPr>
            <a:lstStyle/>
            <a:p>
              <a:r>
                <a:rPr lang="en-US" altLang="ja-JP" sz="2000" b="1" dirty="0" smtClean="0"/>
                <a:t> </a:t>
              </a:r>
              <a:r>
                <a:rPr lang="en-US" altLang="ja-JP" sz="2000" b="1" dirty="0" err="1" smtClean="0"/>
                <a:t>Hotate</a:t>
              </a:r>
              <a:r>
                <a:rPr lang="en-US" altLang="ja-JP" sz="2000" b="1" dirty="0" smtClean="0"/>
                <a:t> Powder </a:t>
              </a:r>
              <a:r>
                <a:rPr lang="ja-JP" altLang="en-US" sz="2000" dirty="0" smtClean="0"/>
                <a:t>を</a:t>
              </a:r>
              <a:r>
                <a:rPr lang="ja-JP" altLang="en-US" sz="2000" dirty="0"/>
                <a:t>利用した</a:t>
              </a:r>
              <a:r>
                <a:rPr lang="ja-JP" altLang="en-US" sz="2000" b="1" dirty="0">
                  <a:solidFill>
                    <a:schemeClr val="accent1"/>
                  </a:solidFill>
                </a:rPr>
                <a:t>抗菌加工製品</a:t>
              </a:r>
              <a:endParaRPr lang="en-US" altLang="ja-JP" sz="2000" dirty="0" smtClean="0">
                <a:solidFill>
                  <a:srgbClr val="000099"/>
                </a:solidFill>
                <a:latin typeface="HGP創英角ｺﾞｼｯｸUB" pitchFamily="50" charset="-128"/>
                <a:ea typeface="HGP創英角ｺﾞｼｯｸUB" pitchFamily="50" charset="-128"/>
              </a:endParaRPr>
            </a:p>
          </p:txBody>
        </p:sp>
      </p:grpSp>
      <p:cxnSp>
        <p:nvCxnSpPr>
          <p:cNvPr id="13" name="直線コネクタ 12"/>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14" name="スライド番号プレースホルダ 32"/>
          <p:cNvSpPr>
            <a:spLocks noGrp="1"/>
          </p:cNvSpPr>
          <p:nvPr>
            <p:ph type="sldNum" sz="quarter" idx="12"/>
          </p:nvPr>
        </p:nvSpPr>
        <p:spPr>
          <a:xfrm>
            <a:off x="6553200" y="6356350"/>
            <a:ext cx="2133600" cy="365125"/>
          </a:xfrm>
        </p:spPr>
        <p:txBody>
          <a:bodyPr/>
          <a:lstStyle/>
          <a:p>
            <a:fld id="{78899ED9-F9CC-3D48-9735-D0C30954A088}" type="slidenum">
              <a:rPr lang="ja-JP" altLang="en-US" smtClean="0"/>
              <a:pPr/>
              <a:t>25</a:t>
            </a:fld>
            <a:endParaRPr lang="ja-JP" altLang="en-US" dirty="0"/>
          </a:p>
        </p:txBody>
      </p:sp>
      <p:sp>
        <p:nvSpPr>
          <p:cNvPr id="15" name="日付プレースホルダ 12"/>
          <p:cNvSpPr>
            <a:spLocks noGrp="1"/>
          </p:cNvSpPr>
          <p:nvPr>
            <p:ph type="dt" sz="half" idx="10"/>
          </p:nvPr>
        </p:nvSpPr>
        <p:spPr>
          <a:xfrm>
            <a:off x="457200" y="6356350"/>
            <a:ext cx="2133600" cy="365125"/>
          </a:xfrm>
        </p:spPr>
        <p:txBody>
          <a:bodyPr/>
          <a:lstStyle/>
          <a:p>
            <a:r>
              <a:rPr kumimoji="1" lang="ja-JP" altLang="en-US" dirty="0" smtClean="0"/>
              <a:t>次世代の 抗菌・消臭・洗浄</a:t>
            </a:r>
            <a:endParaRPr kumimoji="1" lang="ja-JP" altLang="en-US" dirty="0"/>
          </a:p>
        </p:txBody>
      </p:sp>
      <p:sp>
        <p:nvSpPr>
          <p:cNvPr id="17" name="スライド番号プレースホルダ 5"/>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algn="r" eaLnBrk="1" hangingPunct="1">
              <a:spcBef>
                <a:spcPct val="0"/>
              </a:spcBef>
              <a:buFontTx/>
              <a:buNone/>
            </a:pPr>
            <a:fld id="{BE9F41C7-BFFC-47C0-B553-E3C9FCE6F4B7}" type="slidenum">
              <a:rPr lang="en-US" altLang="ja-JP" sz="1200">
                <a:solidFill>
                  <a:srgbClr val="898989"/>
                </a:solidFill>
                <a:latin typeface="Arial" charset="0"/>
              </a:rPr>
              <a:pPr algn="r" eaLnBrk="1" hangingPunct="1">
                <a:spcBef>
                  <a:spcPct val="0"/>
                </a:spcBef>
                <a:buFontTx/>
                <a:buNone/>
              </a:pPr>
              <a:t>25</a:t>
            </a:fld>
            <a:endParaRPr lang="en-US" altLang="ja-JP" sz="1200">
              <a:solidFill>
                <a:srgbClr val="898989"/>
              </a:solidFill>
              <a:latin typeface="Arial" charset="0"/>
            </a:endParaRPr>
          </a:p>
        </p:txBody>
      </p:sp>
      <p:pic>
        <p:nvPicPr>
          <p:cNvPr id="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3720" y="4183723"/>
            <a:ext cx="2214404" cy="166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428" y="1037173"/>
            <a:ext cx="1601961" cy="126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2596" y="3099835"/>
            <a:ext cx="1501676" cy="112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7872" y="4665639"/>
            <a:ext cx="16764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7159" y="1038231"/>
            <a:ext cx="1282700" cy="171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629" y="2370095"/>
            <a:ext cx="12747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2669" y="2739357"/>
            <a:ext cx="1282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5419" y="4236554"/>
            <a:ext cx="11890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04100" y="5934416"/>
            <a:ext cx="10541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テキスト ボックス 27"/>
          <p:cNvSpPr txBox="1">
            <a:spLocks noChangeArrowheads="1"/>
          </p:cNvSpPr>
          <p:nvPr/>
        </p:nvSpPr>
        <p:spPr bwMode="auto">
          <a:xfrm>
            <a:off x="3337344" y="5840685"/>
            <a:ext cx="26471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algn="ctr" eaLnBrk="1" hangingPunct="1">
              <a:spcBef>
                <a:spcPct val="0"/>
              </a:spcBef>
              <a:buFontTx/>
              <a:buNone/>
            </a:pPr>
            <a:r>
              <a:rPr kumimoji="1" lang="ja-JP" altLang="en-US" sz="1100" b="1" dirty="0">
                <a:solidFill>
                  <a:schemeClr val="accent1">
                    <a:lumMod val="50000"/>
                  </a:schemeClr>
                </a:solidFill>
                <a:latin typeface="Arial" charset="0"/>
              </a:rPr>
              <a:t>樹脂に</a:t>
            </a:r>
            <a:r>
              <a:rPr kumimoji="1" lang="en-US" altLang="ja-JP" sz="1100" b="1" dirty="0" smtClean="0">
                <a:solidFill>
                  <a:schemeClr val="accent1">
                    <a:lumMod val="50000"/>
                  </a:schemeClr>
                </a:solidFill>
                <a:latin typeface="Arial" charset="0"/>
              </a:rPr>
              <a:t>【</a:t>
            </a:r>
            <a:r>
              <a:rPr kumimoji="1" lang="en-US" altLang="ja-JP" sz="1100" b="1" dirty="0" err="1" smtClean="0">
                <a:solidFill>
                  <a:schemeClr val="accent1">
                    <a:lumMod val="50000"/>
                  </a:schemeClr>
                </a:solidFill>
                <a:latin typeface="Arial" charset="0"/>
              </a:rPr>
              <a:t>Hotate</a:t>
            </a:r>
            <a:r>
              <a:rPr kumimoji="1" lang="en-US" altLang="ja-JP" sz="1100" b="1" dirty="0" smtClean="0">
                <a:solidFill>
                  <a:schemeClr val="accent1">
                    <a:lumMod val="50000"/>
                  </a:schemeClr>
                </a:solidFill>
                <a:latin typeface="Arial" charset="0"/>
              </a:rPr>
              <a:t> Powder】</a:t>
            </a:r>
            <a:r>
              <a:rPr kumimoji="1" lang="ja-JP" altLang="en-US" sz="1100" b="1" dirty="0" smtClean="0">
                <a:solidFill>
                  <a:schemeClr val="accent1">
                    <a:lumMod val="50000"/>
                  </a:schemeClr>
                </a:solidFill>
                <a:latin typeface="Arial" charset="0"/>
              </a:rPr>
              <a:t>を</a:t>
            </a:r>
            <a:endParaRPr kumimoji="1" lang="en-US" altLang="ja-JP" sz="1100" b="1" dirty="0" smtClean="0">
              <a:solidFill>
                <a:schemeClr val="accent1">
                  <a:lumMod val="50000"/>
                </a:schemeClr>
              </a:solidFill>
              <a:latin typeface="Arial" charset="0"/>
            </a:endParaRPr>
          </a:p>
          <a:p>
            <a:pPr algn="ctr" eaLnBrk="1" hangingPunct="1">
              <a:spcBef>
                <a:spcPct val="0"/>
              </a:spcBef>
              <a:buFontTx/>
              <a:buNone/>
            </a:pPr>
            <a:r>
              <a:rPr kumimoji="1" lang="ja-JP" altLang="en-US" sz="1100" b="1" dirty="0" smtClean="0">
                <a:solidFill>
                  <a:schemeClr val="accent1">
                    <a:lumMod val="50000"/>
                  </a:schemeClr>
                </a:solidFill>
                <a:latin typeface="Arial" charset="0"/>
              </a:rPr>
              <a:t>配合したマスターバッジ（</a:t>
            </a:r>
            <a:r>
              <a:rPr kumimoji="1" lang="en-US" altLang="ja-JP" sz="1100" b="1" dirty="0" smtClean="0">
                <a:solidFill>
                  <a:schemeClr val="accent1">
                    <a:lumMod val="50000"/>
                  </a:schemeClr>
                </a:solidFill>
                <a:latin typeface="Arial" charset="0"/>
              </a:rPr>
              <a:t>3~35</a:t>
            </a:r>
            <a:r>
              <a:rPr kumimoji="1" lang="ja-JP" altLang="en-US" sz="1100" b="1" dirty="0" smtClean="0">
                <a:solidFill>
                  <a:schemeClr val="accent1">
                    <a:lumMod val="50000"/>
                  </a:schemeClr>
                </a:solidFill>
                <a:latin typeface="Arial" charset="0"/>
              </a:rPr>
              <a:t>％）</a:t>
            </a:r>
            <a:endParaRPr kumimoji="1" lang="ja-JP" altLang="en-US" sz="1100" b="1" dirty="0">
              <a:solidFill>
                <a:schemeClr val="accent1">
                  <a:lumMod val="50000"/>
                </a:schemeClr>
              </a:solidFill>
              <a:latin typeface="Arial" charset="0"/>
            </a:endParaRPr>
          </a:p>
        </p:txBody>
      </p:sp>
      <p:sp>
        <p:nvSpPr>
          <p:cNvPr id="43" name="正方形/長方形 42"/>
          <p:cNvSpPr/>
          <p:nvPr/>
        </p:nvSpPr>
        <p:spPr>
          <a:xfrm>
            <a:off x="4950809" y="4533755"/>
            <a:ext cx="1374677" cy="230832"/>
          </a:xfrm>
          <a:prstGeom prst="rect">
            <a:avLst/>
          </a:prstGeom>
          <a:solidFill>
            <a:srgbClr val="92D050"/>
          </a:solidFill>
        </p:spPr>
        <p:txBody>
          <a:bodyPr wrap="square">
            <a:spAutoFit/>
          </a:bodyPr>
          <a:lstStyle/>
          <a:p>
            <a:r>
              <a:rPr lang="en-US" altLang="ja-JP" sz="900" b="1" dirty="0" smtClean="0"/>
              <a:t>PP </a:t>
            </a:r>
            <a:r>
              <a:rPr lang="en-US" altLang="ja-JP" sz="900" b="1" dirty="0" err="1" smtClean="0"/>
              <a:t>Hotate</a:t>
            </a:r>
            <a:r>
              <a:rPr lang="en-US" altLang="ja-JP" sz="900" b="1" dirty="0" smtClean="0"/>
              <a:t> Powder 3%</a:t>
            </a:r>
            <a:endParaRPr lang="ja-JP" altLang="en-US" sz="900" b="1" dirty="0"/>
          </a:p>
        </p:txBody>
      </p:sp>
      <p:sp>
        <p:nvSpPr>
          <p:cNvPr id="44" name="正方形/長方形 43"/>
          <p:cNvSpPr/>
          <p:nvPr/>
        </p:nvSpPr>
        <p:spPr>
          <a:xfrm>
            <a:off x="2996358" y="4547385"/>
            <a:ext cx="1394473" cy="230832"/>
          </a:xfrm>
          <a:prstGeom prst="rect">
            <a:avLst/>
          </a:prstGeom>
          <a:solidFill>
            <a:srgbClr val="92D050"/>
          </a:solidFill>
        </p:spPr>
        <p:txBody>
          <a:bodyPr wrap="square">
            <a:spAutoFit/>
          </a:bodyPr>
          <a:lstStyle/>
          <a:p>
            <a:r>
              <a:rPr lang="en-US" altLang="ja-JP" sz="900" b="1" dirty="0" smtClean="0"/>
              <a:t>PE </a:t>
            </a:r>
            <a:r>
              <a:rPr lang="en-US" altLang="ja-JP" sz="900" b="1" dirty="0" err="1" smtClean="0"/>
              <a:t>Hotate</a:t>
            </a:r>
            <a:r>
              <a:rPr lang="en-US" altLang="ja-JP" sz="900" b="1" dirty="0" smtClean="0"/>
              <a:t> Powder 3%</a:t>
            </a:r>
            <a:endParaRPr lang="ja-JP" altLang="en-US" sz="900" b="1" dirty="0"/>
          </a:p>
        </p:txBody>
      </p:sp>
      <p:pic>
        <p:nvPicPr>
          <p:cNvPr id="2" name="図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8292" y="4506768"/>
            <a:ext cx="1855679" cy="1423220"/>
          </a:xfrm>
          <a:prstGeom prst="rect">
            <a:avLst/>
          </a:prstGeom>
        </p:spPr>
      </p:pic>
      <p:sp>
        <p:nvSpPr>
          <p:cNvPr id="45" name="正方形/長方形 44"/>
          <p:cNvSpPr/>
          <p:nvPr/>
        </p:nvSpPr>
        <p:spPr>
          <a:xfrm>
            <a:off x="473869" y="5951331"/>
            <a:ext cx="1678781" cy="22521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200" b="1" dirty="0">
                <a:solidFill>
                  <a:srgbClr val="002060"/>
                </a:solidFill>
              </a:rPr>
              <a:t>【</a:t>
            </a:r>
            <a:r>
              <a:rPr kumimoji="1" lang="ja-JP" altLang="en-US" sz="1200" b="1" dirty="0">
                <a:solidFill>
                  <a:srgbClr val="002060"/>
                </a:solidFill>
              </a:rPr>
              <a:t>業務用抗菌まな板</a:t>
            </a:r>
            <a:r>
              <a:rPr kumimoji="1" lang="en-US" altLang="ja-JP" sz="1200" b="1" dirty="0">
                <a:solidFill>
                  <a:srgbClr val="002060"/>
                </a:solidFill>
              </a:rPr>
              <a:t>】</a:t>
            </a:r>
            <a:endParaRPr kumimoji="1" lang="ja-JP" altLang="en-US" sz="1200" b="1" dirty="0">
              <a:solidFill>
                <a:srgbClr val="002060"/>
              </a:solidFill>
            </a:endParaRPr>
          </a:p>
        </p:txBody>
      </p:sp>
      <p:pic>
        <p:nvPicPr>
          <p:cNvPr id="46" name="図 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99792" y="1059014"/>
            <a:ext cx="3853408" cy="2720391"/>
          </a:xfrm>
          <a:prstGeom prst="rect">
            <a:avLst/>
          </a:prstGeom>
        </p:spPr>
      </p:pic>
      <p:sp>
        <p:nvSpPr>
          <p:cNvPr id="47" name="テキスト ボックス 23"/>
          <p:cNvSpPr txBox="1">
            <a:spLocks noChangeArrowheads="1"/>
          </p:cNvSpPr>
          <p:nvPr/>
        </p:nvSpPr>
        <p:spPr bwMode="auto">
          <a:xfrm>
            <a:off x="3017316" y="3792711"/>
            <a:ext cx="32146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100" b="1" dirty="0">
                <a:solidFill>
                  <a:schemeClr val="accent1">
                    <a:lumMod val="50000"/>
                  </a:schemeClr>
                </a:solidFill>
                <a:latin typeface="HGSｺﾞｼｯｸE" pitchFamily="50" charset="-128"/>
                <a:ea typeface="HGSｺﾞｼｯｸE" pitchFamily="50" charset="-128"/>
              </a:rPr>
              <a:t>【</a:t>
            </a:r>
            <a:r>
              <a:rPr lang="ja-JP" altLang="en-US" sz="1100" b="1" dirty="0">
                <a:solidFill>
                  <a:schemeClr val="accent1">
                    <a:lumMod val="50000"/>
                  </a:schemeClr>
                </a:solidFill>
                <a:latin typeface="HGSｺﾞｼｯｸE" pitchFamily="50" charset="-128"/>
                <a:ea typeface="HGSｺﾞｼｯｸE" pitchFamily="50" charset="-128"/>
              </a:rPr>
              <a:t>消臭</a:t>
            </a:r>
            <a:r>
              <a:rPr lang="ja-JP" altLang="en-US" sz="1100" b="1" dirty="0" smtClean="0">
                <a:solidFill>
                  <a:schemeClr val="accent1">
                    <a:lumMod val="50000"/>
                  </a:schemeClr>
                </a:solidFill>
                <a:latin typeface="HGSｺﾞｼｯｸE" pitchFamily="50" charset="-128"/>
                <a:ea typeface="HGSｺﾞｼｯｸE" pitchFamily="50" charset="-128"/>
              </a:rPr>
              <a:t>スプレー</a:t>
            </a:r>
            <a:r>
              <a:rPr lang="ja-JP" altLang="en-US" sz="1100" b="1" dirty="0">
                <a:solidFill>
                  <a:schemeClr val="accent1">
                    <a:lumMod val="50000"/>
                  </a:schemeClr>
                </a:solidFill>
                <a:latin typeface="HGSｺﾞｼｯｸE" pitchFamily="50" charset="-128"/>
                <a:ea typeface="HGSｺﾞｼｯｸE" pitchFamily="50" charset="-128"/>
              </a:rPr>
              <a:t>　</a:t>
            </a:r>
            <a:r>
              <a:rPr lang="ja-JP" altLang="en-US" sz="1100" b="1" dirty="0" smtClean="0">
                <a:solidFill>
                  <a:schemeClr val="accent1">
                    <a:lumMod val="50000"/>
                  </a:schemeClr>
                </a:solidFill>
                <a:latin typeface="HGSｺﾞｼｯｸE" pitchFamily="50" charset="-128"/>
                <a:ea typeface="HGSｺﾞｼｯｸE" pitchFamily="50" charset="-128"/>
              </a:rPr>
              <a:t>一般用</a:t>
            </a:r>
            <a:r>
              <a:rPr lang="ja-JP" altLang="en-US" sz="1100" b="1" dirty="0">
                <a:solidFill>
                  <a:schemeClr val="accent1">
                    <a:lumMod val="50000"/>
                  </a:schemeClr>
                </a:solidFill>
                <a:latin typeface="HGSｺﾞｼｯｸE" pitchFamily="50" charset="-128"/>
                <a:ea typeface="HGSｺﾞｼｯｸE" pitchFamily="50" charset="-128"/>
              </a:rPr>
              <a:t>、</a:t>
            </a:r>
            <a:r>
              <a:rPr lang="ja-JP" altLang="en-US" sz="1100" b="1" dirty="0" smtClean="0">
                <a:solidFill>
                  <a:schemeClr val="accent1">
                    <a:lumMod val="50000"/>
                  </a:schemeClr>
                </a:solidFill>
                <a:latin typeface="HGSｺﾞｼｯｸE" pitchFamily="50" charset="-128"/>
                <a:ea typeface="HGSｺﾞｼｯｸE" pitchFamily="50" charset="-128"/>
              </a:rPr>
              <a:t>ペット用</a:t>
            </a:r>
            <a:r>
              <a:rPr lang="ja-JP" altLang="en-US" sz="1100" b="1" dirty="0">
                <a:solidFill>
                  <a:schemeClr val="accent1">
                    <a:lumMod val="50000"/>
                  </a:schemeClr>
                </a:solidFill>
                <a:latin typeface="HGSｺﾞｼｯｸE" pitchFamily="50" charset="-128"/>
                <a:ea typeface="HGSｺﾞｼｯｸE" pitchFamily="50" charset="-128"/>
              </a:rPr>
              <a:t>、</a:t>
            </a:r>
            <a:r>
              <a:rPr lang="ja-JP" altLang="en-US" sz="1100" b="1" dirty="0" smtClean="0">
                <a:solidFill>
                  <a:schemeClr val="accent1">
                    <a:lumMod val="50000"/>
                  </a:schemeClr>
                </a:solidFill>
                <a:latin typeface="HGSｺﾞｼｯｸE" pitchFamily="50" charset="-128"/>
                <a:ea typeface="HGSｺﾞｼｯｸE" pitchFamily="50" charset="-128"/>
              </a:rPr>
              <a:t>靴用 </a:t>
            </a:r>
            <a:r>
              <a:rPr lang="en-US" altLang="ja-JP" sz="1100" b="1" dirty="0" smtClean="0">
                <a:solidFill>
                  <a:schemeClr val="accent1">
                    <a:lumMod val="50000"/>
                  </a:schemeClr>
                </a:solidFill>
                <a:latin typeface="HGSｺﾞｼｯｸE" pitchFamily="50" charset="-128"/>
                <a:ea typeface="HGSｺﾞｼｯｸE" pitchFamily="50" charset="-128"/>
              </a:rPr>
              <a:t>】</a:t>
            </a:r>
            <a:endParaRPr lang="ja-JP" altLang="en-US" sz="1100" b="1" dirty="0">
              <a:solidFill>
                <a:schemeClr val="accent1">
                  <a:lumMod val="50000"/>
                </a:schemeClr>
              </a:solidFill>
              <a:latin typeface="HGSｺﾞｼｯｸE" pitchFamily="50" charset="-128"/>
              <a:ea typeface="HGSｺﾞｼｯｸE" pitchFamily="50" charset="-128"/>
            </a:endParaRPr>
          </a:p>
        </p:txBody>
      </p:sp>
      <p:pic>
        <p:nvPicPr>
          <p:cNvPr id="48"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1103" y="2729348"/>
            <a:ext cx="1668972" cy="125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正方形/長方形 48"/>
          <p:cNvSpPr/>
          <p:nvPr/>
        </p:nvSpPr>
        <p:spPr>
          <a:xfrm>
            <a:off x="675877" y="3436846"/>
            <a:ext cx="1374677" cy="230832"/>
          </a:xfrm>
          <a:prstGeom prst="rect">
            <a:avLst/>
          </a:prstGeom>
          <a:solidFill>
            <a:schemeClr val="bg1"/>
          </a:solidFill>
        </p:spPr>
        <p:txBody>
          <a:bodyPr wrap="square">
            <a:spAutoFit/>
          </a:bodyPr>
          <a:lstStyle/>
          <a:p>
            <a:r>
              <a:rPr lang="en-US" altLang="ja-JP" sz="900" b="1" dirty="0" smtClean="0"/>
              <a:t> </a:t>
            </a:r>
            <a:r>
              <a:rPr lang="en-US" altLang="ja-JP" sz="900" b="1" dirty="0" err="1" smtClean="0"/>
              <a:t>Hotate</a:t>
            </a:r>
            <a:r>
              <a:rPr lang="en-US" altLang="ja-JP" sz="900" b="1" dirty="0" smtClean="0"/>
              <a:t> Powder </a:t>
            </a:r>
            <a:endParaRPr lang="ja-JP" altLang="en-US" sz="900" b="1" dirty="0"/>
          </a:p>
        </p:txBody>
      </p:sp>
      <p:pic>
        <p:nvPicPr>
          <p:cNvPr id="50" name="図 49" descr="logo.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252594" y="3125689"/>
            <a:ext cx="278133" cy="254139"/>
          </a:xfrm>
          <a:prstGeom prst="rect">
            <a:avLst/>
          </a:prstGeom>
          <a:solidFill>
            <a:schemeClr val="bg1"/>
          </a:solidFill>
        </p:spPr>
      </p:pic>
      <p:sp>
        <p:nvSpPr>
          <p:cNvPr id="51" name="テキスト ボックス 23"/>
          <p:cNvSpPr txBox="1">
            <a:spLocks noChangeArrowheads="1"/>
          </p:cNvSpPr>
          <p:nvPr/>
        </p:nvSpPr>
        <p:spPr bwMode="auto">
          <a:xfrm>
            <a:off x="457200" y="4002656"/>
            <a:ext cx="17220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algn="ctr" eaLnBrk="1" hangingPunct="1">
              <a:spcBef>
                <a:spcPct val="0"/>
              </a:spcBef>
              <a:buFontTx/>
              <a:buNone/>
            </a:pPr>
            <a:r>
              <a:rPr kumimoji="1" lang="en-US" altLang="ja-JP" sz="1100" b="1" dirty="0" smtClean="0">
                <a:solidFill>
                  <a:schemeClr val="accent1">
                    <a:lumMod val="50000"/>
                  </a:schemeClr>
                </a:solidFill>
                <a:latin typeface="Arial" charset="0"/>
              </a:rPr>
              <a:t>【</a:t>
            </a:r>
            <a:r>
              <a:rPr kumimoji="1" lang="en-US" altLang="ja-JP" sz="1100" b="1" dirty="0" err="1" smtClean="0">
                <a:solidFill>
                  <a:schemeClr val="accent1">
                    <a:lumMod val="50000"/>
                  </a:schemeClr>
                </a:solidFill>
                <a:latin typeface="Arial" charset="0"/>
              </a:rPr>
              <a:t>HotatePowder</a:t>
            </a:r>
            <a:r>
              <a:rPr kumimoji="1" lang="en-US" altLang="ja-JP" sz="1100" b="1" dirty="0" smtClean="0">
                <a:solidFill>
                  <a:schemeClr val="accent1">
                    <a:lumMod val="50000"/>
                  </a:schemeClr>
                </a:solidFill>
                <a:latin typeface="Arial" charset="0"/>
              </a:rPr>
              <a:t>】</a:t>
            </a:r>
          </a:p>
          <a:p>
            <a:pPr algn="ctr" eaLnBrk="1" hangingPunct="1">
              <a:spcBef>
                <a:spcPct val="0"/>
              </a:spcBef>
              <a:buFontTx/>
              <a:buNone/>
            </a:pPr>
            <a:r>
              <a:rPr kumimoji="1" lang="ja-JP" altLang="en-US" sz="1100" b="1" dirty="0" smtClean="0">
                <a:solidFill>
                  <a:schemeClr val="accent1">
                    <a:lumMod val="50000"/>
                  </a:schemeClr>
                </a:solidFill>
                <a:latin typeface="Arial" charset="0"/>
              </a:rPr>
              <a:t>を</a:t>
            </a:r>
            <a:r>
              <a:rPr kumimoji="1" lang="ja-JP" altLang="en-US" sz="1100" b="1" dirty="0">
                <a:solidFill>
                  <a:schemeClr val="accent1">
                    <a:lumMod val="50000"/>
                  </a:schemeClr>
                </a:solidFill>
                <a:latin typeface="Arial" charset="0"/>
              </a:rPr>
              <a:t>用いた消臭製品</a:t>
            </a:r>
          </a:p>
        </p:txBody>
      </p:sp>
      <p:sp>
        <p:nvSpPr>
          <p:cNvPr id="31" name="フッター プレースホルダ 50"/>
          <p:cNvSpPr>
            <a:spLocks noGrp="1"/>
          </p:cNvSpPr>
          <p:nvPr>
            <p:ph type="ftr" sz="quarter" idx="11"/>
          </p:nvPr>
        </p:nvSpPr>
        <p:spPr>
          <a:xfrm>
            <a:off x="2664492" y="6417416"/>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32" name="正方形/長方形 31"/>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extLst>
      <p:ext uri="{BB962C8B-B14F-4D97-AF65-F5344CB8AC3E}">
        <p14:creationId xmlns:p14="http://schemas.microsoft.com/office/powerpoint/2010/main" val="663347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287524" y="2348880"/>
            <a:ext cx="8568952" cy="4025588"/>
          </a:xfrm>
          <a:prstGeom prst="rect">
            <a:avLst/>
          </a:prstGeom>
          <a:noFill/>
        </p:spPr>
        <p:style>
          <a:lnRef idx="2">
            <a:schemeClr val="accent5"/>
          </a:lnRef>
          <a:fillRef idx="1">
            <a:schemeClr val="lt1"/>
          </a:fillRef>
          <a:effectRef idx="0">
            <a:schemeClr val="accent5"/>
          </a:effectRef>
          <a:fontRef idx="minor">
            <a:schemeClr val="dk1"/>
          </a:fontRef>
        </p:style>
        <p:txBody>
          <a:bodyPr lIns="108000" tIns="108000" rtlCol="0" anchor="t" anchorCtr="0"/>
          <a:lstStyle/>
          <a:p>
            <a:pPr algn="l"/>
            <a:r>
              <a:rPr kumimoji="1" lang="ja-JP" altLang="en-US" dirty="0" smtClean="0">
                <a:solidFill>
                  <a:srgbClr val="000099"/>
                </a:solidFill>
                <a:latin typeface="HGP創英角ｺﾞｼｯｸUB" pitchFamily="50" charset="-128"/>
                <a:ea typeface="HGP創英角ｺﾞｼｯｸUB" pitchFamily="50" charset="-128"/>
              </a:rPr>
              <a:t>　</a:t>
            </a:r>
          </a:p>
          <a:p>
            <a:pPr algn="l"/>
            <a:endParaRPr kumimoji="1" lang="ja-JP" altLang="en-US" sz="1200" dirty="0" smtClean="0">
              <a:solidFill>
                <a:srgbClr val="002060"/>
              </a:solidFill>
              <a:latin typeface="HGP創英角ｺﾞｼｯｸUB" pitchFamily="50" charset="-128"/>
              <a:ea typeface="HGP創英角ｺﾞｼｯｸUB" pitchFamily="50" charset="-128"/>
            </a:endParaRPr>
          </a:p>
          <a:p>
            <a:pPr algn="l"/>
            <a:endParaRPr kumimoji="1" lang="ja-JP" altLang="en-US" sz="1200" dirty="0">
              <a:solidFill>
                <a:srgbClr val="002060"/>
              </a:solidFill>
              <a:latin typeface="HGP創英角ｺﾞｼｯｸUB" pitchFamily="50" charset="-128"/>
              <a:ea typeface="HGP創英角ｺﾞｼｯｸUB" pitchFamily="50" charset="-128"/>
            </a:endParaRPr>
          </a:p>
        </p:txBody>
      </p:sp>
      <p:cxnSp>
        <p:nvCxnSpPr>
          <p:cNvPr id="55" name="直線コネクタ 54"/>
          <p:cNvCxnSpPr/>
          <p:nvPr/>
        </p:nvCxnSpPr>
        <p:spPr>
          <a:xfrm flipV="1">
            <a:off x="498293" y="54140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cxnSp>
        <p:nvCxnSpPr>
          <p:cNvPr id="57" name="直線コネクタ 56"/>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33" name="スライド番号プレースホルダ 32"/>
          <p:cNvSpPr>
            <a:spLocks noGrp="1"/>
          </p:cNvSpPr>
          <p:nvPr>
            <p:ph type="sldNum" sz="quarter" idx="12"/>
          </p:nvPr>
        </p:nvSpPr>
        <p:spPr/>
        <p:txBody>
          <a:bodyPr/>
          <a:lstStyle/>
          <a:p>
            <a:fld id="{78899ED9-F9CC-3D48-9735-D0C30954A088}" type="slidenum">
              <a:rPr lang="ja-JP" altLang="en-US" smtClean="0"/>
              <a:pPr/>
              <a:t>2</a:t>
            </a:fld>
            <a:endParaRPr lang="ja-JP" altLang="en-US" dirty="0"/>
          </a:p>
        </p:txBody>
      </p:sp>
      <p:sp>
        <p:nvSpPr>
          <p:cNvPr id="13" name="日付プレースホルダ 12"/>
          <p:cNvSpPr>
            <a:spLocks noGrp="1"/>
          </p:cNvSpPr>
          <p:nvPr>
            <p:ph type="dt" sz="half" idx="10"/>
          </p:nvPr>
        </p:nvSpPr>
        <p:spPr/>
        <p:txBody>
          <a:bodyPr/>
          <a:lstStyle/>
          <a:p>
            <a:r>
              <a:rPr kumimoji="1" lang="ja-JP" altLang="en-US" dirty="0" smtClean="0"/>
              <a:t>次世代の 抗菌・消臭・洗浄</a:t>
            </a:r>
            <a:endParaRPr kumimoji="1" lang="ja-JP" altLang="en-US" dirty="0"/>
          </a:p>
        </p:txBody>
      </p:sp>
      <p:grpSp>
        <p:nvGrpSpPr>
          <p:cNvPr id="3" name="グループ化 35"/>
          <p:cNvGrpSpPr/>
          <p:nvPr/>
        </p:nvGrpSpPr>
        <p:grpSpPr>
          <a:xfrm>
            <a:off x="1223628" y="692744"/>
            <a:ext cx="6696744" cy="432000"/>
            <a:chOff x="1223628" y="692696"/>
            <a:chExt cx="6696744" cy="432000"/>
          </a:xfrm>
        </p:grpSpPr>
        <p:sp>
          <p:nvSpPr>
            <p:cNvPr id="37" name="角丸四角形 36"/>
            <p:cNvSpPr/>
            <p:nvPr/>
          </p:nvSpPr>
          <p:spPr>
            <a:xfrm>
              <a:off x="1223628" y="692696"/>
              <a:ext cx="6696744"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38" name="テキスト ボックス 37"/>
            <p:cNvSpPr txBox="1"/>
            <p:nvPr/>
          </p:nvSpPr>
          <p:spPr>
            <a:xfrm>
              <a:off x="1331641" y="708641"/>
              <a:ext cx="6480719" cy="400110"/>
            </a:xfrm>
            <a:prstGeom prst="rect">
              <a:avLst/>
            </a:prstGeom>
            <a:noFill/>
          </p:spPr>
          <p:txBody>
            <a:bodyPr wrap="square" rtlCol="0">
              <a:spAutoFit/>
            </a:bodyPr>
            <a:lstStyle/>
            <a:p>
              <a:r>
                <a:rPr lang="ja-JP" altLang="en-US" sz="2000" dirty="0" smtClean="0">
                  <a:solidFill>
                    <a:srgbClr val="000099"/>
                  </a:solidFill>
                  <a:latin typeface="HGP創英角ｺﾞｼｯｸUB" pitchFamily="50" charset="-128"/>
                  <a:ea typeface="HGP創英角ｺﾞｼｯｸUB" pitchFamily="50" charset="-128"/>
                </a:rPr>
                <a:t>天然抗菌剤 </a:t>
              </a:r>
              <a:r>
                <a:rPr lang="en-US" altLang="ja-JP" sz="2000" b="1" dirty="0" err="1" smtClean="0">
                  <a:solidFill>
                    <a:srgbClr val="000099"/>
                  </a:solidFill>
                  <a:latin typeface="Arial" panose="020B0604020202020204" pitchFamily="34" charset="0"/>
                  <a:ea typeface="HGP創英角ｺﾞｼｯｸUB" pitchFamily="50" charset="-128"/>
                  <a:cs typeface="Arial" panose="020B0604020202020204" pitchFamily="34" charset="0"/>
                </a:rPr>
                <a:t>Hotate</a:t>
              </a:r>
              <a:r>
                <a:rPr lang="en-US" altLang="ja-JP" sz="2000" b="1" dirty="0" smtClean="0">
                  <a:solidFill>
                    <a:srgbClr val="000099"/>
                  </a:solidFill>
                  <a:latin typeface="Arial" panose="020B0604020202020204" pitchFamily="34" charset="0"/>
                  <a:ea typeface="HGP創英角ｺﾞｼｯｸUB" pitchFamily="50" charset="-128"/>
                  <a:cs typeface="Arial" panose="020B0604020202020204" pitchFamily="34" charset="0"/>
                </a:rPr>
                <a:t> Powder </a:t>
              </a:r>
              <a:r>
                <a:rPr lang="ja-JP" altLang="en-US" sz="2000" dirty="0" smtClean="0">
                  <a:solidFill>
                    <a:srgbClr val="000099"/>
                  </a:solidFill>
                  <a:latin typeface="HGP創英角ｺﾞｼｯｸUB" pitchFamily="50" charset="-128"/>
                  <a:ea typeface="HGP創英角ｺﾞｼｯｸUB" pitchFamily="50" charset="-128"/>
                </a:rPr>
                <a:t>の特徴</a:t>
              </a:r>
            </a:p>
          </p:txBody>
        </p:sp>
      </p:grpSp>
      <p:sp>
        <p:nvSpPr>
          <p:cNvPr id="15" name="正方形/長方形 14"/>
          <p:cNvSpPr/>
          <p:nvPr/>
        </p:nvSpPr>
        <p:spPr>
          <a:xfrm>
            <a:off x="301026" y="1268760"/>
            <a:ext cx="8541949" cy="100811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l"/>
            <a:r>
              <a:rPr kumimoji="1" lang="ja-JP" altLang="en-US" sz="2000" dirty="0" smtClean="0">
                <a:latin typeface="HGP創英角ｺﾞｼｯｸUB" pitchFamily="50" charset="-128"/>
                <a:ea typeface="HGP創英角ｺﾞｼｯｸUB" pitchFamily="50" charset="-128"/>
              </a:rPr>
              <a:t>天然素材のホタテ貝殻からできる </a:t>
            </a:r>
            <a:r>
              <a:rPr kumimoji="1" lang="en-US" altLang="ja-JP" sz="2000" dirty="0" err="1" smtClean="0">
                <a:latin typeface="HGP創英角ｺﾞｼｯｸUB" pitchFamily="50" charset="-128"/>
                <a:ea typeface="HGP創英角ｺﾞｼｯｸUB" pitchFamily="50" charset="-128"/>
              </a:rPr>
              <a:t>Hotate</a:t>
            </a:r>
            <a:r>
              <a:rPr kumimoji="1" lang="en-US" altLang="ja-JP" sz="2000" dirty="0" smtClean="0">
                <a:latin typeface="HGP創英角ｺﾞｼｯｸUB" pitchFamily="50" charset="-128"/>
                <a:ea typeface="HGP創英角ｺﾞｼｯｸUB" pitchFamily="50" charset="-128"/>
              </a:rPr>
              <a:t> Powder </a:t>
            </a:r>
            <a:r>
              <a:rPr kumimoji="1" lang="ja-JP" altLang="en-US" sz="2000" dirty="0" smtClean="0">
                <a:latin typeface="HGP創英角ｺﾞｼｯｸUB" pitchFamily="50" charset="-128"/>
                <a:ea typeface="HGP創英角ｺﾞｼｯｸUB" pitchFamily="50" charset="-128"/>
              </a:rPr>
              <a:t>は強い塩基性でありながら</a:t>
            </a:r>
          </a:p>
          <a:p>
            <a:pPr algn="l"/>
            <a:r>
              <a:rPr kumimoji="1" lang="ja-JP" altLang="en-US" sz="2000" dirty="0" smtClean="0">
                <a:latin typeface="HGP創英角ｺﾞｼｯｸUB" pitchFamily="50" charset="-128"/>
                <a:ea typeface="HGP創英角ｺﾞｼｯｸUB" pitchFamily="50" charset="-128"/>
              </a:rPr>
              <a:t>物理的安全性試験において安全領域にあります。</a:t>
            </a:r>
            <a:endParaRPr kumimoji="1" lang="ja-JP" altLang="en-US" sz="1000" dirty="0">
              <a:solidFill>
                <a:srgbClr val="002060"/>
              </a:solidFill>
            </a:endParaRPr>
          </a:p>
        </p:txBody>
      </p:sp>
      <p:graphicFrame>
        <p:nvGraphicFramePr>
          <p:cNvPr id="27" name="Group 4"/>
          <p:cNvGraphicFramePr>
            <a:graphicFrameLocks noGrp="1"/>
          </p:cNvGraphicFramePr>
          <p:nvPr>
            <p:extLst>
              <p:ext uri="{D42A27DB-BD31-4B8C-83A1-F6EECF244321}">
                <p14:modId xmlns:p14="http://schemas.microsoft.com/office/powerpoint/2010/main" val="2770485253"/>
              </p:ext>
            </p:extLst>
          </p:nvPr>
        </p:nvGraphicFramePr>
        <p:xfrm>
          <a:off x="827584" y="2762704"/>
          <a:ext cx="7416824" cy="3330592"/>
        </p:xfrm>
        <a:graphic>
          <a:graphicData uri="http://schemas.openxmlformats.org/drawingml/2006/table">
            <a:tbl>
              <a:tblPr/>
              <a:tblGrid>
                <a:gridCol w="2217743"/>
                <a:gridCol w="2647055"/>
                <a:gridCol w="2552026"/>
              </a:tblGrid>
              <a:tr h="328652">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rPr>
                        <a:t>物理的安全性試験名</a:t>
                      </a:r>
                      <a:endParaRPr kumimoji="0" lang="ja-JP" sz="28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90000" marR="90000" marT="46789" marB="467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試験内容</a:t>
                      </a:r>
                      <a:endParaRPr kumimoji="0" lang="ja-JP" sz="2800" b="1" i="0" u="none" strike="noStrike" cap="none" normalizeH="0" baseline="0" smtClean="0">
                        <a:ln>
                          <a:noFill/>
                        </a:ln>
                        <a:solidFill>
                          <a:schemeClr val="tx1"/>
                        </a:solidFill>
                        <a:effectLst/>
                        <a:latin typeface="Calibri" pitchFamily="34" charset="0"/>
                        <a:ea typeface="ＭＳ Ｐゴシック" pitchFamily="50" charset="-128"/>
                      </a:endParaRPr>
                    </a:p>
                  </a:txBody>
                  <a:tcPr marL="90000" marR="90000" marT="46789" marB="467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検査結果報告書　</a:t>
                      </a:r>
                      <a:endParaRPr kumimoji="0" lang="en-US" sz="28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90000" marR="90000" marT="46789" marB="467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0485">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sz="1400" b="1" i="0" u="none" strike="noStrike" cap="none" normalizeH="0" baseline="0" dirty="0" smtClean="0">
                          <a:ln>
                            <a:noFill/>
                          </a:ln>
                          <a:solidFill>
                            <a:schemeClr val="tx1"/>
                          </a:solidFill>
                          <a:effectLst/>
                          <a:latin typeface="ＭＳ Ｐゴシック" pitchFamily="50" charset="-128"/>
                          <a:ea typeface="ＭＳ Ｐゴシック" pitchFamily="50" charset="-128"/>
                        </a:rPr>
                        <a:t>皮膚一次刺激性試験</a:t>
                      </a:r>
                      <a:r>
                        <a:rPr kumimoji="0" 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rPr>
                        <a:t/>
                      </a:r>
                      <a:br>
                        <a:rPr kumimoji="0" 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0" lang="ja-JP" sz="1100" b="1" i="0" u="none" strike="noStrike" cap="none" normalizeH="0" baseline="0" dirty="0" smtClean="0">
                          <a:ln>
                            <a:noFill/>
                          </a:ln>
                          <a:solidFill>
                            <a:srgbClr val="FF0000"/>
                          </a:solidFill>
                          <a:effectLst/>
                          <a:latin typeface="ＭＳ Ｐゴシック" pitchFamily="50" charset="-128"/>
                          <a:ea typeface="ＭＳ Ｐゴシック" pitchFamily="50" charset="-128"/>
                        </a:rPr>
                        <a:t>（長く触れたときの炎症）</a:t>
                      </a:r>
                      <a:endParaRPr kumimoji="0" lang="ja-JP" sz="28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90000" marR="90000" marT="46789" marB="467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sz="1200" b="0" i="0" u="none" strike="noStrike" cap="none" normalizeH="0" baseline="0" smtClean="0">
                          <a:ln>
                            <a:noFill/>
                          </a:ln>
                          <a:solidFill>
                            <a:schemeClr val="tx1"/>
                          </a:solidFill>
                          <a:effectLst/>
                          <a:latin typeface="Calibri" pitchFamily="34" charset="0"/>
                          <a:ea typeface="ＭＳ Ｐゴシック" pitchFamily="50" charset="-128"/>
                        </a:rPr>
                        <a:t>ウサギを用いた皮膚一次刺激性試験</a:t>
                      </a:r>
                    </a:p>
                  </a:txBody>
                  <a:tcPr marL="90000" marR="90000" marT="46789" marB="467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t>第</a:t>
                      </a:r>
                      <a:r>
                        <a:rPr kumimoji="0" lang="en-US" altLang="ja-JP" sz="1200" b="0" i="0" u="none" strike="noStrike" cap="none" normalizeH="0" baseline="0" dirty="0" smtClean="0">
                          <a:ln>
                            <a:noFill/>
                          </a:ln>
                          <a:solidFill>
                            <a:schemeClr val="tx1"/>
                          </a:solidFill>
                          <a:effectLst/>
                          <a:latin typeface="Calibri" pitchFamily="34" charset="0"/>
                          <a:ea typeface="ＭＳ Ｐゴシック" pitchFamily="50" charset="-128"/>
                        </a:rPr>
                        <a:t>209030367-001</a:t>
                      </a:r>
                      <a: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t>号</a:t>
                      </a:r>
                      <a:b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br>
                      <a:r>
                        <a:rPr kumimoji="0" lang="en-US" sz="1200" b="0" i="0" u="none" strike="noStrike" cap="none" normalizeH="0" baseline="0" dirty="0" smtClean="0">
                          <a:ln>
                            <a:noFill/>
                          </a:ln>
                          <a:solidFill>
                            <a:schemeClr val="tx1"/>
                          </a:solidFill>
                          <a:effectLst/>
                          <a:latin typeface="Calibri" pitchFamily="34" charset="0"/>
                          <a:ea typeface="ＭＳ Ｐゴシック" pitchFamily="50" charset="-128"/>
                        </a:rPr>
                        <a:t>P.I.I(</a:t>
                      </a:r>
                      <a: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t>一時刺激性係数）</a:t>
                      </a:r>
                      <a:r>
                        <a:rPr kumimoji="0" lang="en-US" sz="1200" b="0" i="0" u="none" strike="noStrike" cap="none" normalizeH="0" baseline="0" dirty="0" smtClean="0">
                          <a:ln>
                            <a:noFill/>
                          </a:ln>
                          <a:solidFill>
                            <a:schemeClr val="tx1"/>
                          </a:solidFill>
                          <a:effectLst/>
                          <a:latin typeface="Calibri" pitchFamily="34" charset="0"/>
                          <a:ea typeface="ＭＳ Ｐゴシック" pitchFamily="50" charset="-128"/>
                        </a:rPr>
                        <a:t>0.8</a:t>
                      </a:r>
                      <a:br>
                        <a:rPr kumimoji="0" lang="en-US" sz="1200" b="0" i="0" u="none" strike="noStrike" cap="none" normalizeH="0" baseline="0" dirty="0" smtClean="0">
                          <a:ln>
                            <a:noFill/>
                          </a:ln>
                          <a:solidFill>
                            <a:schemeClr val="tx1"/>
                          </a:solidFill>
                          <a:effectLst/>
                          <a:latin typeface="Calibri" pitchFamily="34" charset="0"/>
                          <a:ea typeface="ＭＳ Ｐゴシック" pitchFamily="50" charset="-128"/>
                        </a:rPr>
                      </a:br>
                      <a:r>
                        <a:rPr kumimoji="0" lang="ja-JP" altLang="en-US" sz="1200" b="0" i="0" u="none" strike="noStrike" cap="none" normalizeH="0" baseline="0" dirty="0" smtClean="0">
                          <a:ln>
                            <a:noFill/>
                          </a:ln>
                          <a:solidFill>
                            <a:srgbClr val="0000FF"/>
                          </a:solidFill>
                          <a:effectLst/>
                          <a:latin typeface="Calibri" pitchFamily="34" charset="0"/>
                          <a:ea typeface="ＭＳ Ｐゴシック" pitchFamily="50" charset="-128"/>
                        </a:rPr>
                        <a:t>（安全領域）</a:t>
                      </a:r>
                    </a:p>
                  </a:txBody>
                  <a:tcPr marL="90000" marR="90000" marT="46789" marB="467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0485">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sz="1400" b="1" i="0" u="none" strike="noStrike" cap="none" normalizeH="0" baseline="0" dirty="0" smtClean="0">
                          <a:ln>
                            <a:noFill/>
                          </a:ln>
                          <a:solidFill>
                            <a:schemeClr val="tx1"/>
                          </a:solidFill>
                          <a:effectLst/>
                          <a:latin typeface="ＭＳ Ｐゴシック" pitchFamily="50" charset="-128"/>
                          <a:ea typeface="ＭＳ Ｐゴシック" pitchFamily="50" charset="-128"/>
                        </a:rPr>
                        <a:t>急性経口毒性試験</a:t>
                      </a:r>
                      <a:r>
                        <a:rPr kumimoji="0" 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rPr>
                        <a:t/>
                      </a:r>
                      <a:br>
                        <a:rPr kumimoji="0" 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0" lang="ja-JP" sz="1100" b="1" i="0" u="none" strike="noStrike" cap="none" normalizeH="0" baseline="0" dirty="0" smtClean="0">
                          <a:ln>
                            <a:noFill/>
                          </a:ln>
                          <a:solidFill>
                            <a:srgbClr val="FF0000"/>
                          </a:solidFill>
                          <a:effectLst/>
                          <a:latin typeface="ＭＳ Ｐゴシック" pitchFamily="50" charset="-128"/>
                          <a:ea typeface="ＭＳ Ｐゴシック" pitchFamily="50" charset="-128"/>
                        </a:rPr>
                        <a:t>（飲込んだ時の有毒性）</a:t>
                      </a:r>
                      <a:endParaRPr kumimoji="0" lang="ja-JP" sz="28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90000" marR="90000" marT="46789" marB="467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sz="1200" b="0" i="0" u="none" strike="noStrike" cap="none" normalizeH="0" baseline="0" dirty="0" smtClean="0">
                          <a:ln>
                            <a:noFill/>
                          </a:ln>
                          <a:solidFill>
                            <a:schemeClr val="tx1"/>
                          </a:solidFill>
                          <a:effectLst/>
                          <a:latin typeface="Calibri" pitchFamily="34" charset="0"/>
                          <a:ea typeface="ＭＳ Ｐゴシック" pitchFamily="50" charset="-128"/>
                        </a:rPr>
                        <a:t>ラットを用いた急性経口毒性試験</a:t>
                      </a:r>
                    </a:p>
                  </a:txBody>
                  <a:tcPr marL="90000" marR="90000" marT="46789" marB="467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t>第</a:t>
                      </a:r>
                      <a:r>
                        <a:rPr kumimoji="0" lang="en-US" altLang="ja-JP" sz="1200" b="0" i="0" u="none" strike="noStrike" cap="none" normalizeH="0" baseline="0" dirty="0" smtClean="0">
                          <a:ln>
                            <a:noFill/>
                          </a:ln>
                          <a:solidFill>
                            <a:schemeClr val="tx1"/>
                          </a:solidFill>
                          <a:effectLst/>
                          <a:latin typeface="Calibri" pitchFamily="34" charset="0"/>
                          <a:ea typeface="ＭＳ Ｐゴシック" pitchFamily="50" charset="-128"/>
                        </a:rPr>
                        <a:t>209030367-002</a:t>
                      </a:r>
                      <a: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t>号</a:t>
                      </a:r>
                      <a:b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br>
                      <a:r>
                        <a:rPr kumimoji="0" lang="en-US" sz="1200" b="0" i="0" u="none" strike="noStrike" cap="none" normalizeH="0" baseline="0" dirty="0" smtClean="0">
                          <a:ln>
                            <a:noFill/>
                          </a:ln>
                          <a:solidFill>
                            <a:schemeClr val="tx1"/>
                          </a:solidFill>
                          <a:effectLst/>
                          <a:latin typeface="Calibri" pitchFamily="34" charset="0"/>
                          <a:ea typeface="ＭＳ Ｐゴシック" pitchFamily="50" charset="-128"/>
                        </a:rPr>
                        <a:t>LD50</a:t>
                      </a:r>
                      <a: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t>値</a:t>
                      </a:r>
                      <a:r>
                        <a:rPr kumimoji="0" lang="en-US" sz="1200" b="0" i="0" u="none" strike="noStrike" cap="none" normalizeH="0" baseline="0" dirty="0" smtClean="0">
                          <a:ln>
                            <a:noFill/>
                          </a:ln>
                          <a:solidFill>
                            <a:schemeClr val="tx1"/>
                          </a:solidFill>
                          <a:effectLst/>
                          <a:latin typeface="Calibri" pitchFamily="34" charset="0"/>
                          <a:ea typeface="ＭＳ Ｐゴシック" pitchFamily="50" charset="-128"/>
                        </a:rPr>
                        <a:t>2,000mg/Kg</a:t>
                      </a:r>
                      <a:br>
                        <a:rPr kumimoji="0" lang="en-US" sz="1200" b="0" i="0" u="none" strike="noStrike" cap="none" normalizeH="0" baseline="0" dirty="0" smtClean="0">
                          <a:ln>
                            <a:noFill/>
                          </a:ln>
                          <a:solidFill>
                            <a:schemeClr val="tx1"/>
                          </a:solidFill>
                          <a:effectLst/>
                          <a:latin typeface="Calibri" pitchFamily="34" charset="0"/>
                          <a:ea typeface="ＭＳ Ｐゴシック" pitchFamily="50" charset="-128"/>
                        </a:rPr>
                      </a:br>
                      <a:r>
                        <a:rPr kumimoji="0" lang="en-US" sz="1200" b="0" i="0" u="none" strike="noStrike" cap="none" normalizeH="0" baseline="0" dirty="0" smtClean="0">
                          <a:ln>
                            <a:noFill/>
                          </a:ln>
                          <a:solidFill>
                            <a:srgbClr val="0000FF"/>
                          </a:solidFill>
                          <a:effectLst/>
                          <a:latin typeface="Calibri" pitchFamily="34" charset="0"/>
                          <a:ea typeface="ＭＳ Ｐゴシック" pitchFamily="50" charset="-128"/>
                        </a:rPr>
                        <a:t>(</a:t>
                      </a:r>
                      <a:r>
                        <a:rPr kumimoji="0" lang="ja-JP" altLang="en-US" sz="1200" b="0" i="0" u="none" strike="noStrike" cap="none" normalizeH="0" baseline="0" dirty="0" smtClean="0">
                          <a:ln>
                            <a:noFill/>
                          </a:ln>
                          <a:solidFill>
                            <a:srgbClr val="0000FF"/>
                          </a:solidFill>
                          <a:effectLst/>
                          <a:latin typeface="Calibri" pitchFamily="34" charset="0"/>
                          <a:ea typeface="ＭＳ Ｐゴシック" pitchFamily="50" charset="-128"/>
                        </a:rPr>
                        <a:t>安全領域）</a:t>
                      </a:r>
                    </a:p>
                  </a:txBody>
                  <a:tcPr marL="90000" marR="90000" marT="46789" marB="467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0485">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rPr>
                        <a:t>変異原性試験</a:t>
                      </a:r>
                      <a:r>
                        <a:rPr kumimoji="0"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
                      </a:r>
                      <a:br>
                        <a:rPr kumimoji="0"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0" lang="ja-JP" altLang="en-US" sz="1100" b="1" i="0" u="none" strike="noStrike" cap="none" normalizeH="0" baseline="0" dirty="0" smtClean="0">
                          <a:ln>
                            <a:noFill/>
                          </a:ln>
                          <a:solidFill>
                            <a:srgbClr val="FF0000"/>
                          </a:solidFill>
                          <a:effectLst/>
                          <a:latin typeface="ＭＳ Ｐゴシック" pitchFamily="50" charset="-128"/>
                          <a:ea typeface="ＭＳ Ｐゴシック" pitchFamily="50" charset="-128"/>
                        </a:rPr>
                        <a:t>（遺伝子「</a:t>
                      </a:r>
                      <a:r>
                        <a:rPr kumimoji="0" lang="en-US" sz="1100" b="1" i="0" u="none" strike="noStrike" cap="none" normalizeH="0" baseline="0" dirty="0" smtClean="0">
                          <a:ln>
                            <a:noFill/>
                          </a:ln>
                          <a:solidFill>
                            <a:srgbClr val="FF0000"/>
                          </a:solidFill>
                          <a:effectLst/>
                          <a:latin typeface="ＭＳ Ｐゴシック" pitchFamily="50" charset="-128"/>
                          <a:ea typeface="ＭＳ Ｐゴシック" pitchFamily="50" charset="-128"/>
                        </a:rPr>
                        <a:t>DNA</a:t>
                      </a:r>
                      <a:r>
                        <a:rPr kumimoji="0" lang="ja-JP" altLang="en-US" sz="1100" b="1" i="0" u="none" strike="noStrike" cap="none" normalizeH="0" baseline="0" dirty="0" smtClean="0">
                          <a:ln>
                            <a:noFill/>
                          </a:ln>
                          <a:solidFill>
                            <a:srgbClr val="FF0000"/>
                          </a:solidFill>
                          <a:effectLst/>
                          <a:latin typeface="ＭＳ Ｐゴシック" pitchFamily="50" charset="-128"/>
                          <a:ea typeface="ＭＳ Ｐゴシック" pitchFamily="50" charset="-128"/>
                        </a:rPr>
                        <a:t>」への影響）</a:t>
                      </a:r>
                      <a:endParaRPr kumimoji="0" lang="ja-JP" altLang="en-US" sz="28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90000" marR="90000" marT="46789" marB="467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sz="1200" b="0" i="0" u="none" strike="noStrike" cap="none" normalizeH="0" baseline="0" smtClean="0">
                          <a:ln>
                            <a:noFill/>
                          </a:ln>
                          <a:solidFill>
                            <a:schemeClr val="tx1"/>
                          </a:solidFill>
                          <a:effectLst/>
                          <a:latin typeface="Calibri" pitchFamily="34" charset="0"/>
                          <a:ea typeface="ＭＳ Ｐゴシック" pitchFamily="50" charset="-128"/>
                        </a:rPr>
                        <a:t>細菌のヒスチジン合成に関する</a:t>
                      </a:r>
                    </a:p>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sz="1200" b="0" i="0" u="none" strike="noStrike" cap="none" normalizeH="0" baseline="0" smtClean="0">
                          <a:ln>
                            <a:noFill/>
                          </a:ln>
                          <a:solidFill>
                            <a:schemeClr val="tx1"/>
                          </a:solidFill>
                          <a:effectLst/>
                          <a:latin typeface="Calibri" pitchFamily="34" charset="0"/>
                          <a:ea typeface="ＭＳ Ｐゴシック" pitchFamily="50" charset="-128"/>
                        </a:rPr>
                        <a:t>遺伝子判定</a:t>
                      </a:r>
                    </a:p>
                  </a:txBody>
                  <a:tcPr marL="90000" marR="90000" marT="46789" marB="467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t>第</a:t>
                      </a:r>
                      <a:r>
                        <a:rPr kumimoji="0" lang="en-US" altLang="ja-JP" sz="1200" b="0" i="0" u="none" strike="noStrike" cap="none" normalizeH="0" baseline="0" dirty="0" smtClean="0">
                          <a:ln>
                            <a:noFill/>
                          </a:ln>
                          <a:solidFill>
                            <a:schemeClr val="tx1"/>
                          </a:solidFill>
                          <a:effectLst/>
                          <a:latin typeface="Calibri" pitchFamily="34" charset="0"/>
                          <a:ea typeface="ＭＳ Ｐゴシック" pitchFamily="50" charset="-128"/>
                        </a:rPr>
                        <a:t>209030367-003</a:t>
                      </a:r>
                      <a: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t>号</a:t>
                      </a:r>
                      <a:b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br>
                      <a: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t>復帰変異コロニー数の増加なし</a:t>
                      </a:r>
                      <a:b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br>
                      <a:r>
                        <a:rPr kumimoji="0" lang="ja-JP" altLang="en-US" sz="1200" b="0" i="0" u="none" strike="noStrike" cap="none" normalizeH="0" baseline="0" dirty="0" smtClean="0">
                          <a:ln>
                            <a:noFill/>
                          </a:ln>
                          <a:solidFill>
                            <a:srgbClr val="0000FF"/>
                          </a:solidFill>
                          <a:effectLst/>
                          <a:latin typeface="Calibri" pitchFamily="34" charset="0"/>
                          <a:ea typeface="ＭＳ Ｐゴシック" pitchFamily="50" charset="-128"/>
                        </a:rPr>
                        <a:t>（安全領域）</a:t>
                      </a:r>
                      <a:r>
                        <a:rPr kumimoji="0" lang="en-US" sz="1200" b="0" i="0" u="none" strike="noStrike" cap="none" normalizeH="0" baseline="0" dirty="0" smtClean="0">
                          <a:ln>
                            <a:noFill/>
                          </a:ln>
                          <a:solidFill>
                            <a:srgbClr val="0000FF"/>
                          </a:solidFill>
                          <a:effectLst/>
                          <a:latin typeface="Calibri" pitchFamily="34" charset="0"/>
                          <a:ea typeface="ＭＳ Ｐゴシック" pitchFamily="50" charset="-128"/>
                        </a:rPr>
                        <a:t>『</a:t>
                      </a:r>
                      <a:r>
                        <a:rPr kumimoji="0" lang="ja-JP" altLang="en-US" sz="1200" b="0" i="0" u="none" strike="noStrike" cap="none" normalizeH="0" baseline="0" dirty="0" smtClean="0">
                          <a:ln>
                            <a:noFill/>
                          </a:ln>
                          <a:solidFill>
                            <a:srgbClr val="0000FF"/>
                          </a:solidFill>
                          <a:effectLst/>
                          <a:latin typeface="Calibri" pitchFamily="34" charset="0"/>
                          <a:ea typeface="ＭＳ Ｐゴシック" pitchFamily="50" charset="-128"/>
                        </a:rPr>
                        <a:t>陰性</a:t>
                      </a:r>
                      <a:r>
                        <a:rPr kumimoji="0" lang="en-US" sz="1200" b="0" i="0" u="none" strike="noStrike" cap="none" normalizeH="0" baseline="0" dirty="0" smtClean="0">
                          <a:ln>
                            <a:noFill/>
                          </a:ln>
                          <a:solidFill>
                            <a:srgbClr val="0000FF"/>
                          </a:solidFill>
                          <a:effectLst/>
                          <a:latin typeface="Calibri" pitchFamily="34" charset="0"/>
                          <a:ea typeface="ＭＳ Ｐゴシック" pitchFamily="50" charset="-128"/>
                        </a:rPr>
                        <a:t>』</a:t>
                      </a:r>
                    </a:p>
                  </a:txBody>
                  <a:tcPr marL="90000" marR="90000" marT="46789" marB="467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0485">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sz="1400" b="1" i="0" u="none" strike="noStrike" cap="none" normalizeH="0" baseline="0" dirty="0" smtClean="0">
                          <a:ln>
                            <a:noFill/>
                          </a:ln>
                          <a:solidFill>
                            <a:schemeClr val="tx1"/>
                          </a:solidFill>
                          <a:effectLst/>
                          <a:latin typeface="ＭＳ Ｐゴシック" pitchFamily="50" charset="-128"/>
                          <a:ea typeface="ＭＳ Ｐゴシック" pitchFamily="50" charset="-128"/>
                        </a:rPr>
                        <a:t>皮膚感作性試験</a:t>
                      </a:r>
                      <a:br>
                        <a:rPr kumimoji="0" lang="ja-JP" sz="1400" b="1"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0" lang="ja-JP" sz="1100" b="1" i="0" u="none" strike="noStrike" cap="none" normalizeH="0" baseline="0" dirty="0" smtClean="0">
                          <a:ln>
                            <a:noFill/>
                          </a:ln>
                          <a:solidFill>
                            <a:srgbClr val="FF0000"/>
                          </a:solidFill>
                          <a:effectLst/>
                          <a:latin typeface="ＭＳ Ｐゴシック" pitchFamily="50" charset="-128"/>
                          <a:ea typeface="ＭＳ Ｐゴシック" pitchFamily="50" charset="-128"/>
                        </a:rPr>
                        <a:t>（皮膚へのアレルギー反応）</a:t>
                      </a:r>
                      <a:endParaRPr kumimoji="0" lang="ja-JP" sz="28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L="90000" marR="90000" marT="46789" marB="467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t>モルモットを用いた皮膚感作性試験</a:t>
                      </a:r>
                      <a:b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br>
                      <a: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t>（</a:t>
                      </a:r>
                      <a:r>
                        <a:rPr kumimoji="0" lang="en-US" sz="1200" b="0" i="0" u="none" strike="noStrike" cap="none" normalizeH="0" baseline="0" dirty="0" err="1" smtClean="0">
                          <a:ln>
                            <a:noFill/>
                          </a:ln>
                          <a:solidFill>
                            <a:schemeClr val="tx1"/>
                          </a:solidFill>
                          <a:effectLst/>
                          <a:latin typeface="Calibri" pitchFamily="34" charset="0"/>
                          <a:ea typeface="ＭＳ Ｐゴシック" pitchFamily="50" charset="-128"/>
                        </a:rPr>
                        <a:t>Mazimization</a:t>
                      </a:r>
                      <a:r>
                        <a:rPr kumimoji="0" lang="en-US" sz="1200" b="0" i="0" u="none" strike="noStrike" cap="none" normalizeH="0" baseline="0" dirty="0" smtClean="0">
                          <a:ln>
                            <a:noFill/>
                          </a:ln>
                          <a:solidFill>
                            <a:schemeClr val="tx1"/>
                          </a:solidFill>
                          <a:effectLst/>
                          <a:latin typeface="Calibri" pitchFamily="34" charset="0"/>
                          <a:ea typeface="ＭＳ Ｐゴシック" pitchFamily="50" charset="-128"/>
                        </a:rPr>
                        <a:t> </a:t>
                      </a:r>
                      <a: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t>法）</a:t>
                      </a:r>
                    </a:p>
                  </a:txBody>
                  <a:tcPr marL="90000" marR="90000" marT="46789" marB="467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Arial" pitchFamily="34" charset="0"/>
                        <a:buNone/>
                        <a:tabLst/>
                      </a:pPr>
                      <a: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t>第</a:t>
                      </a:r>
                      <a:r>
                        <a:rPr kumimoji="0" lang="en-US" altLang="ja-JP" sz="1200" b="0" i="0" u="none" strike="noStrike" cap="none" normalizeH="0" baseline="0" dirty="0" smtClean="0">
                          <a:ln>
                            <a:noFill/>
                          </a:ln>
                          <a:solidFill>
                            <a:schemeClr val="tx1"/>
                          </a:solidFill>
                          <a:effectLst/>
                          <a:latin typeface="Calibri" pitchFamily="34" charset="0"/>
                          <a:ea typeface="ＭＳ Ｐゴシック" pitchFamily="50" charset="-128"/>
                        </a:rPr>
                        <a:t>209030367-004</a:t>
                      </a:r>
                      <a: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t>号</a:t>
                      </a:r>
                      <a:b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br>
                      <a: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t>皮膚感作性を有さない</a:t>
                      </a:r>
                      <a:br>
                        <a:rPr kumimoji="0" lang="ja-JP" altLang="en-US" sz="1200" b="0" i="0" u="none" strike="noStrike" cap="none" normalizeH="0" baseline="0" dirty="0" smtClean="0">
                          <a:ln>
                            <a:noFill/>
                          </a:ln>
                          <a:solidFill>
                            <a:schemeClr val="tx1"/>
                          </a:solidFill>
                          <a:effectLst/>
                          <a:latin typeface="Calibri" pitchFamily="34" charset="0"/>
                          <a:ea typeface="ＭＳ Ｐゴシック" pitchFamily="50" charset="-128"/>
                        </a:rPr>
                      </a:br>
                      <a:r>
                        <a:rPr kumimoji="0" lang="ja-JP" altLang="en-US" sz="1200" b="0" i="0" u="none" strike="noStrike" cap="none" normalizeH="0" baseline="0" dirty="0" smtClean="0">
                          <a:ln>
                            <a:noFill/>
                          </a:ln>
                          <a:solidFill>
                            <a:srgbClr val="0000FF"/>
                          </a:solidFill>
                          <a:effectLst/>
                          <a:latin typeface="Calibri" pitchFamily="34" charset="0"/>
                          <a:ea typeface="ＭＳ Ｐゴシック" pitchFamily="50" charset="-128"/>
                        </a:rPr>
                        <a:t>（安全領域）</a:t>
                      </a:r>
                      <a:r>
                        <a:rPr kumimoji="0" lang="en-US" sz="1200" b="0" i="0" u="none" strike="noStrike" cap="none" normalizeH="0" baseline="0" dirty="0" smtClean="0">
                          <a:ln>
                            <a:noFill/>
                          </a:ln>
                          <a:solidFill>
                            <a:srgbClr val="0000FF"/>
                          </a:solidFill>
                          <a:effectLst/>
                          <a:latin typeface="Calibri" pitchFamily="34" charset="0"/>
                          <a:ea typeface="ＭＳ Ｐゴシック" pitchFamily="50" charset="-128"/>
                        </a:rPr>
                        <a:t>『</a:t>
                      </a:r>
                      <a:r>
                        <a:rPr kumimoji="0" lang="ja-JP" altLang="en-US" sz="1200" b="0" i="0" u="none" strike="noStrike" cap="none" normalizeH="0" baseline="0" dirty="0" smtClean="0">
                          <a:ln>
                            <a:noFill/>
                          </a:ln>
                          <a:solidFill>
                            <a:srgbClr val="0000FF"/>
                          </a:solidFill>
                          <a:effectLst/>
                          <a:latin typeface="Calibri" pitchFamily="34" charset="0"/>
                          <a:ea typeface="ＭＳ Ｐゴシック" pitchFamily="50" charset="-128"/>
                        </a:rPr>
                        <a:t>陰性</a:t>
                      </a:r>
                      <a:r>
                        <a:rPr kumimoji="0" lang="en-US" sz="1200" b="0" i="0" u="none" strike="noStrike" cap="none" normalizeH="0" baseline="0" dirty="0" smtClean="0">
                          <a:ln>
                            <a:noFill/>
                          </a:ln>
                          <a:solidFill>
                            <a:srgbClr val="0000FF"/>
                          </a:solidFill>
                          <a:effectLst/>
                          <a:latin typeface="Calibri" pitchFamily="34" charset="0"/>
                          <a:ea typeface="ＭＳ Ｐゴシック" pitchFamily="50" charset="-128"/>
                        </a:rPr>
                        <a:t>』</a:t>
                      </a:r>
                    </a:p>
                  </a:txBody>
                  <a:tcPr marL="90000" marR="90000" marT="46789" marB="467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テキスト ボックス 5"/>
          <p:cNvSpPr txBox="1"/>
          <p:nvPr/>
        </p:nvSpPr>
        <p:spPr>
          <a:xfrm>
            <a:off x="3239852" y="2382917"/>
            <a:ext cx="2664296" cy="307777"/>
          </a:xfrm>
          <a:prstGeom prst="rect">
            <a:avLst/>
          </a:prstGeom>
          <a:noFill/>
        </p:spPr>
        <p:txBody>
          <a:bodyPr wrap="square" rtlCol="0">
            <a:spAutoFit/>
          </a:bodyPr>
          <a:lstStyle/>
          <a:p>
            <a:r>
              <a:rPr lang="en-US" altLang="ja-JP" sz="1400" b="1" dirty="0" smtClean="0"/>
              <a:t>【</a:t>
            </a:r>
            <a:r>
              <a:rPr lang="ja-JP" altLang="en-US" sz="1400" b="1" dirty="0" smtClean="0"/>
              <a:t>物理的</a:t>
            </a:r>
            <a:r>
              <a:rPr lang="ja-JP" altLang="en-US" sz="1400" b="1" dirty="0"/>
              <a:t>安全性</a:t>
            </a:r>
            <a:r>
              <a:rPr lang="ja-JP" altLang="en-US" sz="1400" b="1" dirty="0" smtClean="0"/>
              <a:t>試験</a:t>
            </a:r>
            <a:r>
              <a:rPr lang="ja-JP" altLang="en-US" sz="1400" b="1" dirty="0"/>
              <a:t>結果</a:t>
            </a:r>
            <a:r>
              <a:rPr lang="en-US" altLang="ja-JP" sz="1400" b="1" dirty="0" smtClean="0"/>
              <a:t>】</a:t>
            </a:r>
            <a:endParaRPr kumimoji="1" lang="ja-JP" altLang="en-US" sz="1400" b="1" dirty="0"/>
          </a:p>
        </p:txBody>
      </p:sp>
      <p:sp>
        <p:nvSpPr>
          <p:cNvPr id="4" name="正方形/長方形 3"/>
          <p:cNvSpPr/>
          <p:nvPr/>
        </p:nvSpPr>
        <p:spPr>
          <a:xfrm>
            <a:off x="6622728" y="5957906"/>
            <a:ext cx="2275700" cy="430887"/>
          </a:xfrm>
          <a:prstGeom prst="rect">
            <a:avLst/>
          </a:prstGeom>
        </p:spPr>
        <p:txBody>
          <a:bodyPr wrap="square">
            <a:spAutoFit/>
          </a:bodyPr>
          <a:lstStyle/>
          <a:p>
            <a:pPr algn="r"/>
            <a:endParaRPr lang="ja-JP" altLang="en-US" sz="1100" dirty="0"/>
          </a:p>
          <a:p>
            <a:pPr algn="r"/>
            <a:r>
              <a:rPr lang="ja-JP" altLang="en-US" sz="1100" dirty="0"/>
              <a:t>（一財） 日本食品分析センター </a:t>
            </a:r>
          </a:p>
        </p:txBody>
      </p:sp>
      <p:sp>
        <p:nvSpPr>
          <p:cNvPr id="18" name="フッター プレースホルダ 50"/>
          <p:cNvSpPr>
            <a:spLocks noGrp="1"/>
          </p:cNvSpPr>
          <p:nvPr>
            <p:ph type="ftr" sz="quarter" idx="11"/>
          </p:nvPr>
        </p:nvSpPr>
        <p:spPr>
          <a:xfrm>
            <a:off x="2584140" y="6364958"/>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19" name="正方形/長方形 18"/>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extLst>
      <p:ext uri="{BB962C8B-B14F-4D97-AF65-F5344CB8AC3E}">
        <p14:creationId xmlns:p14="http://schemas.microsoft.com/office/powerpoint/2010/main" val="2009412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線コネクタ 54"/>
          <p:cNvCxnSpPr/>
          <p:nvPr/>
        </p:nvCxnSpPr>
        <p:spPr>
          <a:xfrm flipV="1">
            <a:off x="498293" y="54140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33" name="スライド番号プレースホルダ 32"/>
          <p:cNvSpPr>
            <a:spLocks noGrp="1"/>
          </p:cNvSpPr>
          <p:nvPr>
            <p:ph type="sldNum" sz="quarter" idx="12"/>
          </p:nvPr>
        </p:nvSpPr>
        <p:spPr/>
        <p:txBody>
          <a:bodyPr/>
          <a:lstStyle/>
          <a:p>
            <a:fld id="{78899ED9-F9CC-3D48-9735-D0C30954A088}" type="slidenum">
              <a:rPr lang="ja-JP" altLang="en-US" smtClean="0"/>
              <a:pPr/>
              <a:t>3</a:t>
            </a:fld>
            <a:endParaRPr lang="ja-JP" altLang="en-US" dirty="0"/>
          </a:p>
        </p:txBody>
      </p:sp>
      <p:sp>
        <p:nvSpPr>
          <p:cNvPr id="13" name="日付プレースホルダ 12"/>
          <p:cNvSpPr>
            <a:spLocks noGrp="1"/>
          </p:cNvSpPr>
          <p:nvPr>
            <p:ph type="dt" sz="half" idx="10"/>
          </p:nvPr>
        </p:nvSpPr>
        <p:spPr/>
        <p:txBody>
          <a:bodyPr/>
          <a:lstStyle/>
          <a:p>
            <a:r>
              <a:rPr kumimoji="1" lang="ja-JP" altLang="en-US" dirty="0" smtClean="0"/>
              <a:t>次世代の 抗菌・消臭・洗浄</a:t>
            </a:r>
            <a:endParaRPr kumimoji="1" lang="ja-JP" altLang="en-US" dirty="0"/>
          </a:p>
        </p:txBody>
      </p:sp>
      <p:grpSp>
        <p:nvGrpSpPr>
          <p:cNvPr id="3" name="グループ化 35"/>
          <p:cNvGrpSpPr/>
          <p:nvPr/>
        </p:nvGrpSpPr>
        <p:grpSpPr>
          <a:xfrm>
            <a:off x="1223628" y="692744"/>
            <a:ext cx="6696744" cy="432000"/>
            <a:chOff x="1223628" y="692696"/>
            <a:chExt cx="6696744" cy="432000"/>
          </a:xfrm>
        </p:grpSpPr>
        <p:sp>
          <p:nvSpPr>
            <p:cNvPr id="37" name="角丸四角形 36"/>
            <p:cNvSpPr/>
            <p:nvPr/>
          </p:nvSpPr>
          <p:spPr>
            <a:xfrm>
              <a:off x="1223628" y="692696"/>
              <a:ext cx="6696744"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38" name="テキスト ボックス 37"/>
            <p:cNvSpPr txBox="1"/>
            <p:nvPr/>
          </p:nvSpPr>
          <p:spPr>
            <a:xfrm>
              <a:off x="1331641" y="708641"/>
              <a:ext cx="6480719" cy="400110"/>
            </a:xfrm>
            <a:prstGeom prst="rect">
              <a:avLst/>
            </a:prstGeom>
            <a:noFill/>
          </p:spPr>
          <p:txBody>
            <a:bodyPr wrap="square" rtlCol="0">
              <a:spAutoFit/>
            </a:bodyPr>
            <a:lstStyle/>
            <a:p>
              <a:r>
                <a:rPr lang="ja-JP" altLang="en-US" sz="2000" dirty="0" smtClean="0">
                  <a:solidFill>
                    <a:srgbClr val="000099"/>
                  </a:solidFill>
                  <a:latin typeface="HGP創英角ｺﾞｼｯｸUB" pitchFamily="50" charset="-128"/>
                  <a:ea typeface="HGP創英角ｺﾞｼｯｸUB" pitchFamily="50" charset="-128"/>
                </a:rPr>
                <a:t>細菌・ウィルスの生育領域と </a:t>
              </a:r>
              <a:r>
                <a:rPr lang="en-US" altLang="ja-JP" sz="2000" b="1" dirty="0" err="1" smtClean="0">
                  <a:solidFill>
                    <a:srgbClr val="000099"/>
                  </a:solidFill>
                  <a:latin typeface="Arial" panose="020B0604020202020204" pitchFamily="34" charset="0"/>
                  <a:ea typeface="HGP創英角ｺﾞｼｯｸUB" pitchFamily="50" charset="-128"/>
                  <a:cs typeface="Arial" panose="020B0604020202020204" pitchFamily="34" charset="0"/>
                </a:rPr>
                <a:t>Hotate</a:t>
              </a:r>
              <a:r>
                <a:rPr lang="en-US" altLang="ja-JP" sz="2000" b="1" dirty="0" smtClean="0">
                  <a:solidFill>
                    <a:srgbClr val="000099"/>
                  </a:solidFill>
                  <a:latin typeface="Arial" panose="020B0604020202020204" pitchFamily="34" charset="0"/>
                  <a:ea typeface="HGP創英角ｺﾞｼｯｸUB" pitchFamily="50" charset="-128"/>
                  <a:cs typeface="Arial" panose="020B0604020202020204" pitchFamily="34" charset="0"/>
                </a:rPr>
                <a:t> Powder </a:t>
              </a:r>
              <a:r>
                <a:rPr lang="ja-JP" altLang="en-US" sz="2000" dirty="0" smtClean="0">
                  <a:solidFill>
                    <a:srgbClr val="000099"/>
                  </a:solidFill>
                  <a:latin typeface="HGP創英角ｺﾞｼｯｸUB" pitchFamily="50" charset="-128"/>
                  <a:ea typeface="HGP創英角ｺﾞｼｯｸUB" pitchFamily="50" charset="-128"/>
                </a:rPr>
                <a:t>抗菌領域</a:t>
              </a:r>
            </a:p>
          </p:txBody>
        </p:sp>
      </p:grpSp>
      <p:sp>
        <p:nvSpPr>
          <p:cNvPr id="16" name="正方形/長方形 15"/>
          <p:cNvSpPr/>
          <p:nvPr/>
        </p:nvSpPr>
        <p:spPr>
          <a:xfrm>
            <a:off x="247494" y="1268760"/>
            <a:ext cx="8673805" cy="64807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l"/>
            <a:r>
              <a:rPr kumimoji="1" lang="ja-JP" altLang="en-US" sz="1600" dirty="0" smtClean="0">
                <a:latin typeface="HGP創英角ｺﾞｼｯｸUB" pitchFamily="50" charset="-128"/>
                <a:ea typeface="HGP創英角ｺﾞｼｯｸUB" pitchFamily="50" charset="-128"/>
              </a:rPr>
              <a:t>　</a:t>
            </a:r>
            <a:r>
              <a:rPr kumimoji="1" lang="en-US" altLang="ja-JP" sz="1600" dirty="0" smtClean="0">
                <a:latin typeface="HGP創英角ｺﾞｼｯｸUB" pitchFamily="50" charset="-128"/>
                <a:ea typeface="HGP創英角ｺﾞｼｯｸUB" pitchFamily="50" charset="-128"/>
              </a:rPr>
              <a:t>pH</a:t>
            </a:r>
            <a:r>
              <a:rPr kumimoji="1" lang="ja-JP" altLang="en-US" sz="1600" dirty="0" smtClean="0">
                <a:latin typeface="HGP創英角ｺﾞｼｯｸUB" pitchFamily="50" charset="-128"/>
                <a:ea typeface="HGP創英角ｺﾞｼｯｸUB" pitchFamily="50" charset="-128"/>
              </a:rPr>
              <a:t>値が</a:t>
            </a:r>
            <a:r>
              <a:rPr kumimoji="1" lang="en-US" altLang="ja-JP" sz="1600" dirty="0" smtClean="0">
                <a:latin typeface="HGP創英角ｺﾞｼｯｸUB" pitchFamily="50" charset="-128"/>
                <a:ea typeface="HGP創英角ｺﾞｼｯｸUB" pitchFamily="50" charset="-128"/>
              </a:rPr>
              <a:t>12</a:t>
            </a:r>
            <a:r>
              <a:rPr kumimoji="1" lang="ja-JP" altLang="en-US" sz="1600" dirty="0" smtClean="0">
                <a:latin typeface="HGP創英角ｺﾞｼｯｸUB" pitchFamily="50" charset="-128"/>
                <a:ea typeface="HGP創英角ｺﾞｼｯｸUB" pitchFamily="50" charset="-128"/>
              </a:rPr>
              <a:t>以上は、細菌やウイルス・臭いの分子等は生存できない領域の為抗菌性能を発揮します。</a:t>
            </a:r>
          </a:p>
        </p:txBody>
      </p:sp>
      <p:grpSp>
        <p:nvGrpSpPr>
          <p:cNvPr id="169" name="グループ化 168"/>
          <p:cNvGrpSpPr/>
          <p:nvPr/>
        </p:nvGrpSpPr>
        <p:grpSpPr>
          <a:xfrm>
            <a:off x="7687961" y="4553434"/>
            <a:ext cx="1549347" cy="849515"/>
            <a:chOff x="6103785" y="2463461"/>
            <a:chExt cx="1549347" cy="849515"/>
          </a:xfrm>
        </p:grpSpPr>
        <p:pic>
          <p:nvPicPr>
            <p:cNvPr id="142" name="Picture 24" descr="ミュータンス菌の画像-p1_25"/>
            <p:cNvPicPr>
              <a:picLocks noChangeAspect="1" noChangeArrowheads="1"/>
            </p:cNvPicPr>
            <p:nvPr/>
          </p:nvPicPr>
          <p:blipFill>
            <a:blip r:embed="rId3" cstate="print"/>
            <a:srcRect/>
            <a:stretch>
              <a:fillRect/>
            </a:stretch>
          </p:blipFill>
          <p:spPr bwMode="auto">
            <a:xfrm>
              <a:off x="6487153" y="2463461"/>
              <a:ext cx="743376" cy="212784"/>
            </a:xfrm>
            <a:prstGeom prst="rect">
              <a:avLst/>
            </a:prstGeom>
            <a:noFill/>
            <a:ln w="28575">
              <a:solidFill>
                <a:schemeClr val="bg2">
                  <a:lumMod val="2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43" name="テキスト ボックス 87"/>
            <p:cNvSpPr txBox="1">
              <a:spLocks noChangeArrowheads="1"/>
            </p:cNvSpPr>
            <p:nvPr/>
          </p:nvSpPr>
          <p:spPr bwMode="auto">
            <a:xfrm>
              <a:off x="6103785" y="2758978"/>
              <a:ext cx="1549347" cy="553998"/>
            </a:xfrm>
            <a:prstGeom prst="rect">
              <a:avLst/>
            </a:prstGeom>
            <a:noFill/>
            <a:ln w="9525">
              <a:noFill/>
              <a:miter lim="800000"/>
              <a:headEnd/>
              <a:tailEnd/>
            </a:ln>
          </p:spPr>
          <p:txBody>
            <a:bodyPr>
              <a:spAutoFit/>
            </a:bodyPr>
            <a:lstStyle/>
            <a:p>
              <a:r>
                <a:rPr kumimoji="1" lang="ja-JP" altLang="en-US" sz="1000" dirty="0" smtClean="0">
                  <a:latin typeface="HGP創英角ｺﾞｼｯｸUB" pitchFamily="50" charset="-128"/>
                  <a:ea typeface="HGP創英角ｺﾞｼｯｸUB" pitchFamily="50" charset="-128"/>
                </a:rPr>
                <a:t>ストレプトコッカス</a:t>
              </a:r>
            </a:p>
            <a:p>
              <a:r>
                <a:rPr kumimoji="1" lang="ja-JP" altLang="en-US" sz="1000" dirty="0" smtClean="0">
                  <a:latin typeface="HGP創英角ｺﾞｼｯｸUB" pitchFamily="50" charset="-128"/>
                  <a:ea typeface="HGP創英角ｺﾞｼｯｸUB" pitchFamily="50" charset="-128"/>
                </a:rPr>
                <a:t>ミュータンス</a:t>
              </a:r>
              <a:endParaRPr kumimoji="1" lang="en-US" altLang="ja-JP" sz="1000" dirty="0">
                <a:latin typeface="HGP創英角ｺﾞｼｯｸUB" pitchFamily="50" charset="-128"/>
                <a:ea typeface="HGP創英角ｺﾞｼｯｸUB" pitchFamily="50" charset="-128"/>
              </a:endParaRPr>
            </a:p>
            <a:p>
              <a:r>
                <a:rPr kumimoji="1" lang="ja-JP" altLang="en-US" sz="1000" dirty="0">
                  <a:latin typeface="HGP創英角ｺﾞｼｯｸUB" pitchFamily="50" charset="-128"/>
                  <a:ea typeface="HGP創英角ｺﾞｼｯｸUB" pitchFamily="50" charset="-128"/>
                </a:rPr>
                <a:t>（虫歯菌）</a:t>
              </a:r>
            </a:p>
          </p:txBody>
        </p:sp>
      </p:grpSp>
      <p:grpSp>
        <p:nvGrpSpPr>
          <p:cNvPr id="239" name="グループ化 238"/>
          <p:cNvGrpSpPr/>
          <p:nvPr/>
        </p:nvGrpSpPr>
        <p:grpSpPr>
          <a:xfrm>
            <a:off x="247494" y="1988840"/>
            <a:ext cx="8716897" cy="4390441"/>
            <a:chOff x="107504" y="1988840"/>
            <a:chExt cx="8959644" cy="4390441"/>
          </a:xfrm>
        </p:grpSpPr>
        <p:sp>
          <p:nvSpPr>
            <p:cNvPr id="215" name="正方形/長方形 214"/>
            <p:cNvSpPr/>
            <p:nvPr/>
          </p:nvSpPr>
          <p:spPr>
            <a:xfrm>
              <a:off x="107504" y="2326087"/>
              <a:ext cx="8928992" cy="45484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l"/>
              <a:r>
                <a:rPr kumimoji="1" lang="ja-JP" altLang="en-US" sz="1200" dirty="0" smtClean="0">
                  <a:latin typeface="HGP創英角ｺﾞｼｯｸUB" pitchFamily="50" charset="-128"/>
                  <a:ea typeface="HGP創英角ｺﾞｼｯｸUB" pitchFamily="50" charset="-128"/>
                </a:rPr>
                <a:t>　　　　　　　　　</a:t>
              </a:r>
              <a:r>
                <a:rPr kumimoji="1" lang="en-US" altLang="ja-JP" sz="1200" dirty="0" err="1" smtClean="0">
                  <a:latin typeface="Arial" panose="020B0604020202020204" pitchFamily="34" charset="0"/>
                  <a:ea typeface="HGP創英角ｺﾞｼｯｸUB" pitchFamily="50" charset="-128"/>
                  <a:cs typeface="Arial" panose="020B0604020202020204" pitchFamily="34" charset="0"/>
                </a:rPr>
                <a:t>Hotate</a:t>
              </a:r>
              <a:r>
                <a:rPr kumimoji="1" lang="en-US" altLang="ja-JP" sz="1200" dirty="0" smtClean="0">
                  <a:latin typeface="Arial" panose="020B0604020202020204" pitchFamily="34" charset="0"/>
                  <a:ea typeface="HGP創英角ｺﾞｼｯｸUB" pitchFamily="50" charset="-128"/>
                  <a:cs typeface="Arial" panose="020B0604020202020204" pitchFamily="34" charset="0"/>
                </a:rPr>
                <a:t> Powder </a:t>
              </a:r>
              <a:r>
                <a:rPr kumimoji="1" lang="ja-JP" altLang="en-US" sz="1200" dirty="0" smtClean="0">
                  <a:latin typeface="HGP創英角ｺﾞｼｯｸUB" pitchFamily="50" charset="-128"/>
                  <a:ea typeface="HGP創英角ｺﾞｼｯｸUB" pitchFamily="50" charset="-128"/>
                </a:rPr>
                <a:t>（水酸化カルシウム） の 領域は、</a:t>
              </a:r>
              <a:r>
                <a:rPr kumimoji="1" lang="en-US" altLang="ja-JP" sz="1200" dirty="0" smtClean="0">
                  <a:latin typeface="HGP創英角ｺﾞｼｯｸUB" pitchFamily="50" charset="-128"/>
                  <a:ea typeface="HGP創英角ｺﾞｼｯｸUB" pitchFamily="50" charset="-128"/>
                </a:rPr>
                <a:t>pH</a:t>
              </a:r>
              <a:r>
                <a:rPr kumimoji="1" lang="ja-JP" altLang="en-US" sz="1200" dirty="0" smtClean="0">
                  <a:latin typeface="HGP創英角ｺﾞｼｯｸUB" pitchFamily="50" charset="-128"/>
                  <a:ea typeface="HGP創英角ｺﾞｼｯｸUB" pitchFamily="50" charset="-128"/>
                </a:rPr>
                <a:t>１２以上　下記の細菌・ウイルスを不活性化（生存できない）。</a:t>
              </a:r>
            </a:p>
          </p:txBody>
        </p:sp>
        <p:cxnSp>
          <p:nvCxnSpPr>
            <p:cNvPr id="57" name="直線コネクタ 56"/>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grpSp>
          <p:nvGrpSpPr>
            <p:cNvPr id="100" name="グループ化 99"/>
            <p:cNvGrpSpPr/>
            <p:nvPr/>
          </p:nvGrpSpPr>
          <p:grpSpPr>
            <a:xfrm>
              <a:off x="329556" y="1988840"/>
              <a:ext cx="821556" cy="4381455"/>
              <a:chOff x="-66996" y="2132856"/>
              <a:chExt cx="821556" cy="4381455"/>
            </a:xfrm>
          </p:grpSpPr>
          <p:sp>
            <p:nvSpPr>
              <p:cNvPr id="64" name="Text Box 34"/>
              <p:cNvSpPr txBox="1">
                <a:spLocks noChangeArrowheads="1"/>
              </p:cNvSpPr>
              <p:nvPr/>
            </p:nvSpPr>
            <p:spPr bwMode="auto">
              <a:xfrm>
                <a:off x="143000" y="6237312"/>
                <a:ext cx="611560" cy="276999"/>
              </a:xfrm>
              <a:prstGeom prst="rect">
                <a:avLst/>
              </a:prstGeom>
              <a:noFill/>
              <a:ln w="9525" algn="ctr">
                <a:noFill/>
                <a:miter lim="800000"/>
                <a:headEnd/>
                <a:tailEnd/>
              </a:ln>
              <a:effectLst/>
            </p:spPr>
            <p:txBody>
              <a:bodyPr wrap="square">
                <a:spAutoFit/>
              </a:bodyPr>
              <a:lstStyle/>
              <a:p>
                <a:r>
                  <a:rPr lang="en-US" altLang="ja-JP" sz="1200" dirty="0"/>
                  <a:t>pH</a:t>
                </a:r>
                <a:r>
                  <a:rPr lang="ja-JP" altLang="en-US" sz="1200" dirty="0"/>
                  <a:t>値</a:t>
                </a:r>
              </a:p>
            </p:txBody>
          </p:sp>
          <p:grpSp>
            <p:nvGrpSpPr>
              <p:cNvPr id="99" name="グループ化 98"/>
              <p:cNvGrpSpPr/>
              <p:nvPr/>
            </p:nvGrpSpPr>
            <p:grpSpPr>
              <a:xfrm>
                <a:off x="-66996" y="2132856"/>
                <a:ext cx="601092" cy="4227576"/>
                <a:chOff x="-66996" y="2132856"/>
                <a:chExt cx="601092" cy="4227576"/>
              </a:xfrm>
            </p:grpSpPr>
            <p:pic>
              <p:nvPicPr>
                <p:cNvPr id="63" name="Picture 4"/>
                <p:cNvPicPr>
                  <a:picLocks noChangeAspect="1" noChangeArrowheads="1"/>
                </p:cNvPicPr>
                <p:nvPr/>
              </p:nvPicPr>
              <p:blipFill>
                <a:blip r:embed="rId4" cstate="print"/>
                <a:srcRect/>
                <a:stretch>
                  <a:fillRect/>
                </a:stretch>
              </p:blipFill>
              <p:spPr bwMode="auto">
                <a:xfrm rot="16200000">
                  <a:off x="-2021526" y="4087386"/>
                  <a:ext cx="4227576" cy="318516"/>
                </a:xfrm>
                <a:prstGeom prst="rect">
                  <a:avLst/>
                </a:prstGeom>
                <a:noFill/>
                <a:ln w="12700">
                  <a:noFill/>
                  <a:miter lim="800000"/>
                  <a:headEnd/>
                  <a:tailEnd/>
                </a:ln>
                <a:effectLst/>
              </p:spPr>
            </p:pic>
            <p:grpSp>
              <p:nvGrpSpPr>
                <p:cNvPr id="98" name="グループ化 97"/>
                <p:cNvGrpSpPr/>
                <p:nvPr/>
              </p:nvGrpSpPr>
              <p:grpSpPr>
                <a:xfrm>
                  <a:off x="179512" y="2204864"/>
                  <a:ext cx="354584" cy="3877399"/>
                  <a:chOff x="1907704" y="2215897"/>
                  <a:chExt cx="354584" cy="3877399"/>
                </a:xfrm>
              </p:grpSpPr>
              <p:sp>
                <p:nvSpPr>
                  <p:cNvPr id="46" name="Text Box 35"/>
                  <p:cNvSpPr txBox="1">
                    <a:spLocks noChangeArrowheads="1"/>
                  </p:cNvSpPr>
                  <p:nvPr/>
                </p:nvSpPr>
                <p:spPr bwMode="auto">
                  <a:xfrm>
                    <a:off x="1907704" y="2769805"/>
                    <a:ext cx="354584" cy="276999"/>
                  </a:xfrm>
                  <a:prstGeom prst="rect">
                    <a:avLst/>
                  </a:prstGeom>
                  <a:noFill/>
                  <a:ln w="9525" algn="ctr">
                    <a:noFill/>
                    <a:miter lim="800000"/>
                    <a:headEnd/>
                    <a:tailEnd/>
                  </a:ln>
                  <a:effectLst/>
                </p:spPr>
                <p:txBody>
                  <a:bodyPr wrap="none">
                    <a:spAutoFit/>
                  </a:bodyPr>
                  <a:lstStyle/>
                  <a:p>
                    <a:pPr algn="r"/>
                    <a:r>
                      <a:rPr lang="en-US" altLang="ja-JP" sz="1200" dirty="0" smtClean="0"/>
                      <a:t>12</a:t>
                    </a:r>
                    <a:endParaRPr lang="en-US" altLang="ja-JP" sz="1200" dirty="0"/>
                  </a:p>
                </p:txBody>
              </p:sp>
              <p:sp>
                <p:nvSpPr>
                  <p:cNvPr id="61" name="Text Box 47"/>
                  <p:cNvSpPr txBox="1">
                    <a:spLocks noChangeArrowheads="1"/>
                  </p:cNvSpPr>
                  <p:nvPr/>
                </p:nvSpPr>
                <p:spPr bwMode="auto">
                  <a:xfrm>
                    <a:off x="1907704" y="2492851"/>
                    <a:ext cx="354584" cy="276999"/>
                  </a:xfrm>
                  <a:prstGeom prst="rect">
                    <a:avLst/>
                  </a:prstGeom>
                  <a:noFill/>
                  <a:ln w="9525" algn="ctr">
                    <a:noFill/>
                    <a:miter lim="800000"/>
                    <a:headEnd/>
                    <a:tailEnd/>
                  </a:ln>
                  <a:effectLst/>
                </p:spPr>
                <p:txBody>
                  <a:bodyPr wrap="none">
                    <a:spAutoFit/>
                  </a:bodyPr>
                  <a:lstStyle/>
                  <a:p>
                    <a:pPr algn="r"/>
                    <a:r>
                      <a:rPr lang="en-US" altLang="ja-JP" sz="1200" dirty="0"/>
                      <a:t>13</a:t>
                    </a:r>
                  </a:p>
                </p:txBody>
              </p:sp>
              <p:sp>
                <p:nvSpPr>
                  <p:cNvPr id="62" name="Text Box 48"/>
                  <p:cNvSpPr txBox="1">
                    <a:spLocks noChangeArrowheads="1"/>
                  </p:cNvSpPr>
                  <p:nvPr/>
                </p:nvSpPr>
                <p:spPr bwMode="auto">
                  <a:xfrm>
                    <a:off x="1907704" y="2215897"/>
                    <a:ext cx="354584" cy="276999"/>
                  </a:xfrm>
                  <a:prstGeom prst="rect">
                    <a:avLst/>
                  </a:prstGeom>
                  <a:noFill/>
                  <a:ln w="9525" algn="ctr">
                    <a:noFill/>
                    <a:miter lim="800000"/>
                    <a:headEnd/>
                    <a:tailEnd/>
                  </a:ln>
                  <a:effectLst/>
                </p:spPr>
                <p:txBody>
                  <a:bodyPr wrap="none">
                    <a:spAutoFit/>
                  </a:bodyPr>
                  <a:lstStyle/>
                  <a:p>
                    <a:pPr algn="r"/>
                    <a:r>
                      <a:rPr lang="en-US" altLang="ja-JP" sz="1200" dirty="0"/>
                      <a:t>14</a:t>
                    </a:r>
                  </a:p>
                </p:txBody>
              </p:sp>
              <p:sp>
                <p:nvSpPr>
                  <p:cNvPr id="66" name="Text Box 35"/>
                  <p:cNvSpPr txBox="1">
                    <a:spLocks noChangeArrowheads="1"/>
                  </p:cNvSpPr>
                  <p:nvPr/>
                </p:nvSpPr>
                <p:spPr bwMode="auto">
                  <a:xfrm>
                    <a:off x="1919117" y="3046759"/>
                    <a:ext cx="343171" cy="276999"/>
                  </a:xfrm>
                  <a:prstGeom prst="rect">
                    <a:avLst/>
                  </a:prstGeom>
                  <a:noFill/>
                  <a:ln w="9525" algn="ctr">
                    <a:noFill/>
                    <a:miter lim="800000"/>
                    <a:headEnd/>
                    <a:tailEnd/>
                  </a:ln>
                  <a:effectLst/>
                </p:spPr>
                <p:txBody>
                  <a:bodyPr wrap="none">
                    <a:spAutoFit/>
                  </a:bodyPr>
                  <a:lstStyle/>
                  <a:p>
                    <a:pPr algn="r"/>
                    <a:r>
                      <a:rPr lang="en-US" altLang="ja-JP" sz="1200" dirty="0" smtClean="0"/>
                      <a:t>11</a:t>
                    </a:r>
                    <a:endParaRPr lang="en-US" altLang="ja-JP" sz="1200" dirty="0"/>
                  </a:p>
                </p:txBody>
              </p:sp>
              <p:sp>
                <p:nvSpPr>
                  <p:cNvPr id="67" name="Text Box 35"/>
                  <p:cNvSpPr txBox="1">
                    <a:spLocks noChangeArrowheads="1"/>
                  </p:cNvSpPr>
                  <p:nvPr/>
                </p:nvSpPr>
                <p:spPr bwMode="auto">
                  <a:xfrm>
                    <a:off x="1907704" y="3323713"/>
                    <a:ext cx="354584" cy="276999"/>
                  </a:xfrm>
                  <a:prstGeom prst="rect">
                    <a:avLst/>
                  </a:prstGeom>
                  <a:noFill/>
                  <a:ln w="9525" algn="ctr">
                    <a:noFill/>
                    <a:miter lim="800000"/>
                    <a:headEnd/>
                    <a:tailEnd/>
                  </a:ln>
                  <a:effectLst/>
                </p:spPr>
                <p:txBody>
                  <a:bodyPr wrap="none">
                    <a:spAutoFit/>
                  </a:bodyPr>
                  <a:lstStyle/>
                  <a:p>
                    <a:pPr algn="r"/>
                    <a:r>
                      <a:rPr lang="en-US" altLang="ja-JP" sz="1200" dirty="0" smtClean="0"/>
                      <a:t>10</a:t>
                    </a:r>
                    <a:endParaRPr lang="en-US" altLang="ja-JP" sz="1200" dirty="0"/>
                  </a:p>
                </p:txBody>
              </p:sp>
              <p:sp>
                <p:nvSpPr>
                  <p:cNvPr id="75" name="Text Box 35"/>
                  <p:cNvSpPr txBox="1">
                    <a:spLocks noChangeArrowheads="1"/>
                  </p:cNvSpPr>
                  <p:nvPr/>
                </p:nvSpPr>
                <p:spPr bwMode="auto">
                  <a:xfrm>
                    <a:off x="1992662" y="3877621"/>
                    <a:ext cx="269626" cy="276999"/>
                  </a:xfrm>
                  <a:prstGeom prst="rect">
                    <a:avLst/>
                  </a:prstGeom>
                  <a:noFill/>
                  <a:ln w="9525" algn="ctr">
                    <a:noFill/>
                    <a:miter lim="800000"/>
                    <a:headEnd/>
                    <a:tailEnd/>
                  </a:ln>
                  <a:effectLst/>
                </p:spPr>
                <p:txBody>
                  <a:bodyPr wrap="none">
                    <a:spAutoFit/>
                  </a:bodyPr>
                  <a:lstStyle/>
                  <a:p>
                    <a:pPr algn="r"/>
                    <a:r>
                      <a:rPr lang="en-US" altLang="ja-JP" sz="1200" dirty="0" smtClean="0"/>
                      <a:t>8</a:t>
                    </a:r>
                    <a:endParaRPr lang="en-US" altLang="ja-JP" sz="1200" dirty="0"/>
                  </a:p>
                </p:txBody>
              </p:sp>
              <p:sp>
                <p:nvSpPr>
                  <p:cNvPr id="87" name="Text Box 35"/>
                  <p:cNvSpPr txBox="1">
                    <a:spLocks noChangeArrowheads="1"/>
                  </p:cNvSpPr>
                  <p:nvPr/>
                </p:nvSpPr>
                <p:spPr bwMode="auto">
                  <a:xfrm>
                    <a:off x="1992662" y="3600667"/>
                    <a:ext cx="269626" cy="276999"/>
                  </a:xfrm>
                  <a:prstGeom prst="rect">
                    <a:avLst/>
                  </a:prstGeom>
                  <a:noFill/>
                  <a:ln w="9525" algn="ctr">
                    <a:noFill/>
                    <a:miter lim="800000"/>
                    <a:headEnd/>
                    <a:tailEnd/>
                  </a:ln>
                  <a:effectLst/>
                </p:spPr>
                <p:txBody>
                  <a:bodyPr wrap="none">
                    <a:spAutoFit/>
                  </a:bodyPr>
                  <a:lstStyle/>
                  <a:p>
                    <a:pPr algn="r"/>
                    <a:r>
                      <a:rPr lang="en-US" altLang="ja-JP" sz="1200" dirty="0" smtClean="0"/>
                      <a:t>9</a:t>
                    </a:r>
                    <a:endParaRPr lang="en-US" altLang="ja-JP" sz="1200" dirty="0"/>
                  </a:p>
                </p:txBody>
              </p:sp>
              <p:sp>
                <p:nvSpPr>
                  <p:cNvPr id="90" name="Text Box 35"/>
                  <p:cNvSpPr txBox="1">
                    <a:spLocks noChangeArrowheads="1"/>
                  </p:cNvSpPr>
                  <p:nvPr/>
                </p:nvSpPr>
                <p:spPr bwMode="auto">
                  <a:xfrm>
                    <a:off x="1992662" y="4708483"/>
                    <a:ext cx="269626" cy="276999"/>
                  </a:xfrm>
                  <a:prstGeom prst="rect">
                    <a:avLst/>
                  </a:prstGeom>
                  <a:noFill/>
                  <a:ln w="9525" algn="ctr">
                    <a:noFill/>
                    <a:miter lim="800000"/>
                    <a:headEnd/>
                    <a:tailEnd/>
                  </a:ln>
                  <a:effectLst/>
                </p:spPr>
                <p:txBody>
                  <a:bodyPr wrap="none">
                    <a:spAutoFit/>
                  </a:bodyPr>
                  <a:lstStyle/>
                  <a:p>
                    <a:pPr algn="r"/>
                    <a:r>
                      <a:rPr lang="en-US" altLang="ja-JP" sz="1200" dirty="0" smtClean="0"/>
                      <a:t>5</a:t>
                    </a:r>
                    <a:endParaRPr lang="en-US" altLang="ja-JP" sz="1200" dirty="0"/>
                  </a:p>
                </p:txBody>
              </p:sp>
              <p:sp>
                <p:nvSpPr>
                  <p:cNvPr id="91" name="Text Box 35"/>
                  <p:cNvSpPr txBox="1">
                    <a:spLocks noChangeArrowheads="1"/>
                  </p:cNvSpPr>
                  <p:nvPr/>
                </p:nvSpPr>
                <p:spPr bwMode="auto">
                  <a:xfrm>
                    <a:off x="1992662" y="4431529"/>
                    <a:ext cx="269626" cy="276999"/>
                  </a:xfrm>
                  <a:prstGeom prst="rect">
                    <a:avLst/>
                  </a:prstGeom>
                  <a:noFill/>
                  <a:ln w="9525" algn="ctr">
                    <a:noFill/>
                    <a:miter lim="800000"/>
                    <a:headEnd/>
                    <a:tailEnd/>
                  </a:ln>
                  <a:effectLst/>
                </p:spPr>
                <p:txBody>
                  <a:bodyPr wrap="none">
                    <a:spAutoFit/>
                  </a:bodyPr>
                  <a:lstStyle/>
                  <a:p>
                    <a:pPr algn="r"/>
                    <a:r>
                      <a:rPr lang="en-US" altLang="ja-JP" sz="1200" dirty="0" smtClean="0"/>
                      <a:t>6</a:t>
                    </a:r>
                    <a:endParaRPr lang="en-US" altLang="ja-JP" sz="1200" dirty="0"/>
                  </a:p>
                </p:txBody>
              </p:sp>
              <p:sp>
                <p:nvSpPr>
                  <p:cNvPr id="92" name="Text Box 35"/>
                  <p:cNvSpPr txBox="1">
                    <a:spLocks noChangeArrowheads="1"/>
                  </p:cNvSpPr>
                  <p:nvPr/>
                </p:nvSpPr>
                <p:spPr bwMode="auto">
                  <a:xfrm>
                    <a:off x="1992662" y="5262391"/>
                    <a:ext cx="269626" cy="276999"/>
                  </a:xfrm>
                  <a:prstGeom prst="rect">
                    <a:avLst/>
                  </a:prstGeom>
                  <a:noFill/>
                  <a:ln w="9525" algn="ctr">
                    <a:noFill/>
                    <a:miter lim="800000"/>
                    <a:headEnd/>
                    <a:tailEnd/>
                  </a:ln>
                  <a:effectLst/>
                </p:spPr>
                <p:txBody>
                  <a:bodyPr wrap="none">
                    <a:spAutoFit/>
                  </a:bodyPr>
                  <a:lstStyle/>
                  <a:p>
                    <a:pPr algn="r"/>
                    <a:r>
                      <a:rPr lang="en-US" altLang="ja-JP" sz="1200" dirty="0" smtClean="0"/>
                      <a:t>3</a:t>
                    </a:r>
                    <a:endParaRPr lang="en-US" altLang="ja-JP" sz="1200" dirty="0"/>
                  </a:p>
                </p:txBody>
              </p:sp>
              <p:sp>
                <p:nvSpPr>
                  <p:cNvPr id="93" name="Text Box 35"/>
                  <p:cNvSpPr txBox="1">
                    <a:spLocks noChangeArrowheads="1"/>
                  </p:cNvSpPr>
                  <p:nvPr/>
                </p:nvSpPr>
                <p:spPr bwMode="auto">
                  <a:xfrm>
                    <a:off x="1992662" y="4985437"/>
                    <a:ext cx="269626" cy="276999"/>
                  </a:xfrm>
                  <a:prstGeom prst="rect">
                    <a:avLst/>
                  </a:prstGeom>
                  <a:noFill/>
                  <a:ln w="9525" algn="ctr">
                    <a:noFill/>
                    <a:miter lim="800000"/>
                    <a:headEnd/>
                    <a:tailEnd/>
                  </a:ln>
                  <a:effectLst/>
                </p:spPr>
                <p:txBody>
                  <a:bodyPr wrap="none">
                    <a:spAutoFit/>
                  </a:bodyPr>
                  <a:lstStyle/>
                  <a:p>
                    <a:pPr algn="r"/>
                    <a:r>
                      <a:rPr lang="en-US" altLang="ja-JP" sz="1200" dirty="0" smtClean="0"/>
                      <a:t>4</a:t>
                    </a:r>
                    <a:endParaRPr lang="en-US" altLang="ja-JP" sz="1200" dirty="0"/>
                  </a:p>
                </p:txBody>
              </p:sp>
              <p:sp>
                <p:nvSpPr>
                  <p:cNvPr id="94" name="Text Box 35"/>
                  <p:cNvSpPr txBox="1">
                    <a:spLocks noChangeArrowheads="1"/>
                  </p:cNvSpPr>
                  <p:nvPr/>
                </p:nvSpPr>
                <p:spPr bwMode="auto">
                  <a:xfrm>
                    <a:off x="1992662" y="5816297"/>
                    <a:ext cx="269626" cy="276999"/>
                  </a:xfrm>
                  <a:prstGeom prst="rect">
                    <a:avLst/>
                  </a:prstGeom>
                  <a:noFill/>
                  <a:ln w="9525" algn="ctr">
                    <a:noFill/>
                    <a:miter lim="800000"/>
                    <a:headEnd/>
                    <a:tailEnd/>
                  </a:ln>
                  <a:effectLst/>
                </p:spPr>
                <p:txBody>
                  <a:bodyPr wrap="none">
                    <a:spAutoFit/>
                  </a:bodyPr>
                  <a:lstStyle/>
                  <a:p>
                    <a:pPr algn="r"/>
                    <a:r>
                      <a:rPr lang="en-US" altLang="ja-JP" sz="1200" dirty="0" smtClean="0"/>
                      <a:t>1</a:t>
                    </a:r>
                    <a:endParaRPr lang="en-US" altLang="ja-JP" sz="1200" dirty="0"/>
                  </a:p>
                </p:txBody>
              </p:sp>
              <p:sp>
                <p:nvSpPr>
                  <p:cNvPr id="95" name="Text Box 35"/>
                  <p:cNvSpPr txBox="1">
                    <a:spLocks noChangeArrowheads="1"/>
                  </p:cNvSpPr>
                  <p:nvPr/>
                </p:nvSpPr>
                <p:spPr bwMode="auto">
                  <a:xfrm>
                    <a:off x="1992662" y="5539345"/>
                    <a:ext cx="269626" cy="276999"/>
                  </a:xfrm>
                  <a:prstGeom prst="rect">
                    <a:avLst/>
                  </a:prstGeom>
                  <a:noFill/>
                  <a:ln w="9525" algn="ctr">
                    <a:noFill/>
                    <a:miter lim="800000"/>
                    <a:headEnd/>
                    <a:tailEnd/>
                  </a:ln>
                  <a:effectLst/>
                </p:spPr>
                <p:txBody>
                  <a:bodyPr wrap="none">
                    <a:spAutoFit/>
                  </a:bodyPr>
                  <a:lstStyle/>
                  <a:p>
                    <a:pPr algn="r"/>
                    <a:r>
                      <a:rPr lang="en-US" altLang="ja-JP" sz="1200" dirty="0" smtClean="0"/>
                      <a:t>2</a:t>
                    </a:r>
                    <a:endParaRPr lang="en-US" altLang="ja-JP" sz="1200" dirty="0"/>
                  </a:p>
                </p:txBody>
              </p:sp>
              <p:sp>
                <p:nvSpPr>
                  <p:cNvPr id="96" name="Text Box 35"/>
                  <p:cNvSpPr txBox="1">
                    <a:spLocks noChangeArrowheads="1"/>
                  </p:cNvSpPr>
                  <p:nvPr/>
                </p:nvSpPr>
                <p:spPr bwMode="auto">
                  <a:xfrm>
                    <a:off x="1992662" y="4154575"/>
                    <a:ext cx="269626" cy="276999"/>
                  </a:xfrm>
                  <a:prstGeom prst="rect">
                    <a:avLst/>
                  </a:prstGeom>
                  <a:noFill/>
                  <a:ln w="9525" algn="ctr">
                    <a:noFill/>
                    <a:miter lim="800000"/>
                    <a:headEnd/>
                    <a:tailEnd/>
                  </a:ln>
                  <a:effectLst/>
                </p:spPr>
                <p:txBody>
                  <a:bodyPr wrap="none">
                    <a:spAutoFit/>
                  </a:bodyPr>
                  <a:lstStyle/>
                  <a:p>
                    <a:pPr algn="r"/>
                    <a:r>
                      <a:rPr lang="en-US" altLang="ja-JP" sz="1200" dirty="0" smtClean="0"/>
                      <a:t>7</a:t>
                    </a:r>
                    <a:endParaRPr lang="en-US" altLang="ja-JP" sz="1200" dirty="0"/>
                  </a:p>
                </p:txBody>
              </p:sp>
            </p:grpSp>
          </p:grpSp>
        </p:grpSp>
        <p:grpSp>
          <p:nvGrpSpPr>
            <p:cNvPr id="170" name="グループ化 169"/>
            <p:cNvGrpSpPr/>
            <p:nvPr/>
          </p:nvGrpSpPr>
          <p:grpSpPr>
            <a:xfrm>
              <a:off x="899592" y="2852936"/>
              <a:ext cx="1800200" cy="2308344"/>
              <a:chOff x="899592" y="2996952"/>
              <a:chExt cx="1800200" cy="2308344"/>
            </a:xfrm>
          </p:grpSpPr>
          <p:sp>
            <p:nvSpPr>
              <p:cNvPr id="116" name="正方形/長方形 115"/>
              <p:cNvSpPr/>
              <p:nvPr/>
            </p:nvSpPr>
            <p:spPr bwMode="auto">
              <a:xfrm>
                <a:off x="899592" y="2996952"/>
                <a:ext cx="1800200" cy="2308344"/>
              </a:xfrm>
              <a:prstGeom prst="rect">
                <a:avLst/>
              </a:prstGeom>
              <a:solidFill>
                <a:srgbClr val="FF0000">
                  <a:alpha val="30000"/>
                </a:srgbClr>
              </a:solidFill>
              <a:ln w="12700" cap="flat" cmpd="sng" algn="ctr">
                <a:noFill/>
                <a:prstDash val="solid"/>
                <a:round/>
                <a:headEnd type="none" w="med" len="med"/>
                <a:tailEnd type="none" w="med" len="med"/>
              </a:ln>
              <a:effectLst/>
            </p:spPr>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grpSp>
            <p:nvGrpSpPr>
              <p:cNvPr id="121" name="グループ化 120"/>
              <p:cNvGrpSpPr/>
              <p:nvPr/>
            </p:nvGrpSpPr>
            <p:grpSpPr>
              <a:xfrm>
                <a:off x="1071328" y="4149080"/>
                <a:ext cx="1340432" cy="864096"/>
                <a:chOff x="3159560" y="2060848"/>
                <a:chExt cx="1340432" cy="864096"/>
              </a:xfrm>
            </p:grpSpPr>
            <p:pic>
              <p:nvPicPr>
                <p:cNvPr id="104" name="Picture 8" descr="http://www.iph.pref.osaka.jp/news/vol20/T1.jpg"/>
                <p:cNvPicPr>
                  <a:picLocks noChangeAspect="1" noChangeArrowheads="1"/>
                </p:cNvPicPr>
                <p:nvPr/>
              </p:nvPicPr>
              <p:blipFill>
                <a:blip r:embed="rId5" cstate="print"/>
                <a:srcRect/>
                <a:stretch>
                  <a:fillRect/>
                </a:stretch>
              </p:blipFill>
              <p:spPr bwMode="auto">
                <a:xfrm>
                  <a:off x="3493045" y="2060848"/>
                  <a:ext cx="673463" cy="581289"/>
                </a:xfrm>
                <a:prstGeom prst="rect">
                  <a:avLst/>
                </a:prstGeom>
                <a:noFill/>
                <a:ln w="28575">
                  <a:solidFill>
                    <a:srgbClr val="7030A0"/>
                  </a:solidFill>
                  <a:miter lim="800000"/>
                  <a:headEnd/>
                  <a:tailEnd/>
                </a:ln>
              </p:spPr>
            </p:pic>
            <p:sp>
              <p:nvSpPr>
                <p:cNvPr id="105" name="正方形/長方形 72"/>
                <p:cNvSpPr>
                  <a:spLocks noChangeArrowheads="1"/>
                </p:cNvSpPr>
                <p:nvPr/>
              </p:nvSpPr>
              <p:spPr bwMode="auto">
                <a:xfrm>
                  <a:off x="3159560" y="2647945"/>
                  <a:ext cx="1340432" cy="276999"/>
                </a:xfrm>
                <a:prstGeom prst="rect">
                  <a:avLst/>
                </a:prstGeom>
                <a:noFill/>
                <a:ln w="9525">
                  <a:noFill/>
                  <a:miter lim="800000"/>
                  <a:headEnd/>
                  <a:tailEnd/>
                </a:ln>
              </p:spPr>
              <p:txBody>
                <a:bodyPr wrap="none">
                  <a:spAutoFit/>
                </a:bodyPr>
                <a:lstStyle/>
                <a:p>
                  <a:r>
                    <a:rPr lang="ja-JP" altLang="en-US" sz="1200" dirty="0">
                      <a:latin typeface="HGP創英角ｺﾞｼｯｸUB" pitchFamily="50" charset="-128"/>
                      <a:ea typeface="HGP創英角ｺﾞｼｯｸUB" pitchFamily="50" charset="-128"/>
                    </a:rPr>
                    <a:t>ｲﾝﾌﾙｴﾝｻﾞｳｲﾙｽ</a:t>
                  </a:r>
                </a:p>
              </p:txBody>
            </p:sp>
          </p:grpSp>
          <p:grpSp>
            <p:nvGrpSpPr>
              <p:cNvPr id="122" name="グループ化 121"/>
              <p:cNvGrpSpPr/>
              <p:nvPr/>
            </p:nvGrpSpPr>
            <p:grpSpPr>
              <a:xfrm>
                <a:off x="1707212" y="3140968"/>
                <a:ext cx="992580" cy="853063"/>
                <a:chOff x="5224753" y="2204864"/>
                <a:chExt cx="992580" cy="853063"/>
              </a:xfrm>
            </p:grpSpPr>
            <p:pic>
              <p:nvPicPr>
                <p:cNvPr id="106" name="Picture 6" descr="http://www.iph.pref.osaka.jp/news/vol20/T4.jpg"/>
                <p:cNvPicPr>
                  <a:picLocks noChangeAspect="1" noChangeArrowheads="1"/>
                </p:cNvPicPr>
                <p:nvPr/>
              </p:nvPicPr>
              <p:blipFill>
                <a:blip r:embed="rId6" cstate="print"/>
                <a:srcRect/>
                <a:stretch>
                  <a:fillRect/>
                </a:stretch>
              </p:blipFill>
              <p:spPr bwMode="auto">
                <a:xfrm>
                  <a:off x="5383031" y="2204864"/>
                  <a:ext cx="676025" cy="571046"/>
                </a:xfrm>
                <a:prstGeom prst="rect">
                  <a:avLst/>
                </a:prstGeom>
                <a:noFill/>
                <a:ln w="28575">
                  <a:solidFill>
                    <a:srgbClr val="FFFF00"/>
                  </a:solidFill>
                  <a:miter lim="800000"/>
                  <a:headEnd/>
                  <a:tailEnd/>
                </a:ln>
              </p:spPr>
            </p:pic>
            <p:sp>
              <p:nvSpPr>
                <p:cNvPr id="107" name="正方形/長方形 69"/>
                <p:cNvSpPr>
                  <a:spLocks noChangeArrowheads="1"/>
                </p:cNvSpPr>
                <p:nvPr/>
              </p:nvSpPr>
              <p:spPr bwMode="auto">
                <a:xfrm>
                  <a:off x="5224753" y="2780928"/>
                  <a:ext cx="992580" cy="276999"/>
                </a:xfrm>
                <a:prstGeom prst="rect">
                  <a:avLst/>
                </a:prstGeom>
                <a:noFill/>
                <a:ln w="9525">
                  <a:noFill/>
                  <a:miter lim="800000"/>
                  <a:headEnd/>
                  <a:tailEnd/>
                </a:ln>
              </p:spPr>
              <p:txBody>
                <a:bodyPr wrap="none">
                  <a:spAutoFit/>
                </a:bodyPr>
                <a:lstStyle/>
                <a:p>
                  <a:r>
                    <a:rPr lang="ja-JP" altLang="en-US" sz="1200" dirty="0">
                      <a:latin typeface="HGP創英角ｺﾞｼｯｸUB" pitchFamily="50" charset="-128"/>
                      <a:ea typeface="HGP創英角ｺﾞｼｯｸUB" pitchFamily="50" charset="-128"/>
                    </a:rPr>
                    <a:t>腸炎ビブリオ</a:t>
                  </a:r>
                </a:p>
              </p:txBody>
            </p:sp>
          </p:grpSp>
          <p:grpSp>
            <p:nvGrpSpPr>
              <p:cNvPr id="120" name="グループ化 119"/>
              <p:cNvGrpSpPr/>
              <p:nvPr/>
            </p:nvGrpSpPr>
            <p:grpSpPr>
              <a:xfrm>
                <a:off x="899592" y="3163034"/>
                <a:ext cx="920445" cy="842030"/>
                <a:chOff x="1043608" y="2204864"/>
                <a:chExt cx="920445" cy="842030"/>
              </a:xfrm>
            </p:grpSpPr>
            <p:sp>
              <p:nvSpPr>
                <p:cNvPr id="108" name="Text Box 68"/>
                <p:cNvSpPr txBox="1">
                  <a:spLocks noChangeArrowheads="1"/>
                </p:cNvSpPr>
                <p:nvPr/>
              </p:nvSpPr>
              <p:spPr bwMode="auto">
                <a:xfrm>
                  <a:off x="1043608" y="2769895"/>
                  <a:ext cx="920445" cy="276999"/>
                </a:xfrm>
                <a:prstGeom prst="rect">
                  <a:avLst/>
                </a:prstGeom>
                <a:noFill/>
                <a:ln w="9525" algn="ctr">
                  <a:noFill/>
                  <a:miter lim="800000"/>
                  <a:headEnd/>
                  <a:tailEnd/>
                </a:ln>
                <a:effectLst/>
              </p:spPr>
              <p:txBody>
                <a:bodyPr wrap="none">
                  <a:spAutoFit/>
                </a:bodyPr>
                <a:lstStyle/>
                <a:p>
                  <a:r>
                    <a:rPr lang="ja-JP" altLang="en-US" sz="1200" dirty="0">
                      <a:latin typeface="HGP創英角ｺﾞｼｯｸUB" pitchFamily="50" charset="-128"/>
                      <a:ea typeface="HGP創英角ｺﾞｼｯｸUB" pitchFamily="50" charset="-128"/>
                    </a:rPr>
                    <a:t>ノロウィルス</a:t>
                  </a:r>
                </a:p>
              </p:txBody>
            </p:sp>
            <p:pic>
              <p:nvPicPr>
                <p:cNvPr id="109" name="Picture 4" descr="ノロウィルスの顕微鏡写真"/>
                <p:cNvPicPr>
                  <a:picLocks noChangeAspect="1" noChangeArrowheads="1"/>
                </p:cNvPicPr>
                <p:nvPr/>
              </p:nvPicPr>
              <p:blipFill>
                <a:blip r:embed="rId7" cstate="print"/>
                <a:srcRect/>
                <a:stretch>
                  <a:fillRect/>
                </a:stretch>
              </p:blipFill>
              <p:spPr bwMode="auto">
                <a:xfrm>
                  <a:off x="1163257" y="2204864"/>
                  <a:ext cx="681147" cy="555680"/>
                </a:xfrm>
                <a:prstGeom prst="rect">
                  <a:avLst/>
                </a:prstGeom>
                <a:noFill/>
                <a:ln w="28575">
                  <a:solidFill>
                    <a:srgbClr val="7030A0"/>
                  </a:solidFill>
                  <a:miter lim="800000"/>
                  <a:headEnd/>
                  <a:tailEnd/>
                </a:ln>
              </p:spPr>
            </p:pic>
          </p:grpSp>
        </p:grpSp>
        <p:sp>
          <p:nvSpPr>
            <p:cNvPr id="119" name="正方形/長方形 118"/>
            <p:cNvSpPr/>
            <p:nvPr/>
          </p:nvSpPr>
          <p:spPr bwMode="auto">
            <a:xfrm>
              <a:off x="5580112" y="3866261"/>
              <a:ext cx="3456384" cy="1512168"/>
            </a:xfrm>
            <a:prstGeom prst="rect">
              <a:avLst/>
            </a:prstGeom>
            <a:solidFill>
              <a:srgbClr val="7030A0">
                <a:alpha val="30000"/>
              </a:srgbClr>
            </a:solidFill>
            <a:ln w="12700" cap="flat" cmpd="sng" algn="ctr">
              <a:noFill/>
              <a:prstDash val="solid"/>
              <a:round/>
              <a:headEnd type="none" w="med" len="med"/>
              <a:tailEnd type="none" w="med" len="med"/>
            </a:ln>
            <a:effectLst/>
          </p:spPr>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grpSp>
          <p:nvGrpSpPr>
            <p:cNvPr id="171" name="グループ化 170"/>
            <p:cNvGrpSpPr/>
            <p:nvPr/>
          </p:nvGrpSpPr>
          <p:grpSpPr>
            <a:xfrm>
              <a:off x="2740846" y="3645024"/>
              <a:ext cx="2788849" cy="1296144"/>
              <a:chOff x="2740846" y="3789040"/>
              <a:chExt cx="2788849" cy="1296144"/>
            </a:xfrm>
          </p:grpSpPr>
          <p:sp>
            <p:nvSpPr>
              <p:cNvPr id="117" name="正方形/長方形 116"/>
              <p:cNvSpPr/>
              <p:nvPr/>
            </p:nvSpPr>
            <p:spPr bwMode="auto">
              <a:xfrm>
                <a:off x="2771800" y="3789040"/>
                <a:ext cx="2736304" cy="1296144"/>
              </a:xfrm>
              <a:prstGeom prst="rect">
                <a:avLst/>
              </a:prstGeom>
              <a:solidFill>
                <a:srgbClr val="FFC000">
                  <a:alpha val="30000"/>
                </a:srgbClr>
              </a:solidFill>
              <a:ln w="12700" cap="flat" cmpd="sng" algn="ctr">
                <a:noFill/>
                <a:prstDash val="solid"/>
                <a:round/>
                <a:headEnd type="none" w="med" len="med"/>
                <a:tailEnd type="none" w="med" len="med"/>
              </a:ln>
              <a:effectLst/>
            </p:spPr>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grpSp>
            <p:nvGrpSpPr>
              <p:cNvPr id="123" name="グループ化 122"/>
              <p:cNvGrpSpPr/>
              <p:nvPr/>
            </p:nvGrpSpPr>
            <p:grpSpPr>
              <a:xfrm>
                <a:off x="2740846" y="4005064"/>
                <a:ext cx="1039066" cy="1048648"/>
                <a:chOff x="3639208" y="2852936"/>
                <a:chExt cx="1039066" cy="1048648"/>
              </a:xfrm>
            </p:grpSpPr>
            <p:pic>
              <p:nvPicPr>
                <p:cNvPr id="110" name="Picture 4" descr="http://www.iph.pref.osaka.jp/news/vol20/T3.jpg"/>
                <p:cNvPicPr>
                  <a:picLocks noChangeAspect="1" noChangeArrowheads="1"/>
                </p:cNvPicPr>
                <p:nvPr/>
              </p:nvPicPr>
              <p:blipFill>
                <a:blip r:embed="rId8" cstate="print"/>
                <a:srcRect/>
                <a:stretch>
                  <a:fillRect/>
                </a:stretch>
              </p:blipFill>
              <p:spPr bwMode="auto">
                <a:xfrm>
                  <a:off x="3767900" y="2852936"/>
                  <a:ext cx="699574" cy="601537"/>
                </a:xfrm>
                <a:prstGeom prst="rect">
                  <a:avLst/>
                </a:prstGeom>
                <a:noFill/>
                <a:ln w="28575">
                  <a:solidFill>
                    <a:srgbClr val="FFFF00"/>
                  </a:solidFill>
                  <a:miter lim="800000"/>
                  <a:headEnd/>
                  <a:tailEnd/>
                </a:ln>
              </p:spPr>
            </p:pic>
            <p:sp>
              <p:nvSpPr>
                <p:cNvPr id="111" name="正方形/長方形 66"/>
                <p:cNvSpPr>
                  <a:spLocks noChangeArrowheads="1"/>
                </p:cNvSpPr>
                <p:nvPr/>
              </p:nvSpPr>
              <p:spPr bwMode="auto">
                <a:xfrm>
                  <a:off x="3639208" y="3439919"/>
                  <a:ext cx="1039066" cy="461665"/>
                </a:xfrm>
                <a:prstGeom prst="rect">
                  <a:avLst/>
                </a:prstGeom>
                <a:noFill/>
                <a:ln w="9525">
                  <a:noFill/>
                  <a:miter lim="800000"/>
                  <a:headEnd/>
                  <a:tailEnd/>
                </a:ln>
              </p:spPr>
              <p:txBody>
                <a:bodyPr wrap="none">
                  <a:spAutoFit/>
                </a:bodyPr>
                <a:lstStyle/>
                <a:p>
                  <a:r>
                    <a:rPr lang="zh-TW" altLang="en-US" sz="1200" dirty="0">
                      <a:latin typeface="HGP創英角ｺﾞｼｯｸUB" pitchFamily="50" charset="-128"/>
                      <a:ea typeface="HGP創英角ｺﾞｼｯｸUB" pitchFamily="50" charset="-128"/>
                    </a:rPr>
                    <a:t>腸管</a:t>
                  </a:r>
                  <a:r>
                    <a:rPr lang="zh-TW" altLang="en-US" sz="1200" dirty="0" smtClean="0">
                      <a:latin typeface="HGP創英角ｺﾞｼｯｸUB" pitchFamily="50" charset="-128"/>
                      <a:ea typeface="HGP創英角ｺﾞｼｯｸUB" pitchFamily="50" charset="-128"/>
                    </a:rPr>
                    <a:t>出血性</a:t>
                  </a:r>
                  <a:endParaRPr lang="en-US" altLang="zh-TW" sz="1200" dirty="0" smtClean="0">
                    <a:latin typeface="HGP創英角ｺﾞｼｯｸUB" pitchFamily="50" charset="-128"/>
                    <a:ea typeface="HGP創英角ｺﾞｼｯｸUB" pitchFamily="50" charset="-128"/>
                  </a:endParaRPr>
                </a:p>
                <a:p>
                  <a:r>
                    <a:rPr lang="zh-TW" altLang="en-US" sz="1200" dirty="0" smtClean="0">
                      <a:latin typeface="HGP創英角ｺﾞｼｯｸUB" pitchFamily="50" charset="-128"/>
                      <a:ea typeface="HGP創英角ｺﾞｼｯｸUB" pitchFamily="50" charset="-128"/>
                    </a:rPr>
                    <a:t>大腸</a:t>
                  </a:r>
                  <a:r>
                    <a:rPr lang="zh-TW" altLang="en-US" sz="1200" dirty="0">
                      <a:latin typeface="HGP創英角ｺﾞｼｯｸUB" pitchFamily="50" charset="-128"/>
                      <a:ea typeface="HGP創英角ｺﾞｼｯｸUB" pitchFamily="50" charset="-128"/>
                    </a:rPr>
                    <a:t>菌</a:t>
                  </a:r>
                  <a:r>
                    <a:rPr lang="en-US" altLang="zh-TW" sz="1200" dirty="0">
                      <a:latin typeface="HGP創英角ｺﾞｼｯｸUB" pitchFamily="50" charset="-128"/>
                      <a:ea typeface="HGP創英角ｺﾞｼｯｸUB" pitchFamily="50" charset="-128"/>
                    </a:rPr>
                    <a:t>O157</a:t>
                  </a:r>
                  <a:endParaRPr lang="ja-JP" altLang="en-US" sz="1200" dirty="0">
                    <a:latin typeface="HGP創英角ｺﾞｼｯｸUB" pitchFamily="50" charset="-128"/>
                    <a:ea typeface="HGP創英角ｺﾞｼｯｸUB" pitchFamily="50" charset="-128"/>
                  </a:endParaRPr>
                </a:p>
              </p:txBody>
            </p:sp>
          </p:grpSp>
          <p:grpSp>
            <p:nvGrpSpPr>
              <p:cNvPr id="124" name="グループ化 123"/>
              <p:cNvGrpSpPr/>
              <p:nvPr/>
            </p:nvGrpSpPr>
            <p:grpSpPr>
              <a:xfrm>
                <a:off x="4355976" y="4005064"/>
                <a:ext cx="1173719" cy="864096"/>
                <a:chOff x="3491880" y="2780928"/>
                <a:chExt cx="1173719" cy="864096"/>
              </a:xfrm>
            </p:grpSpPr>
            <p:pic>
              <p:nvPicPr>
                <p:cNvPr id="112" name="Picture 10" descr="http://www.iph.pref.osaka.jp/news/vol20/S2.jpg"/>
                <p:cNvPicPr>
                  <a:picLocks noChangeAspect="1" noChangeArrowheads="1"/>
                </p:cNvPicPr>
                <p:nvPr/>
              </p:nvPicPr>
              <p:blipFill>
                <a:blip r:embed="rId9" cstate="print"/>
                <a:srcRect/>
                <a:stretch>
                  <a:fillRect/>
                </a:stretch>
              </p:blipFill>
              <p:spPr bwMode="auto">
                <a:xfrm>
                  <a:off x="3728952" y="2780928"/>
                  <a:ext cx="699574" cy="598888"/>
                </a:xfrm>
                <a:prstGeom prst="rect">
                  <a:avLst/>
                </a:prstGeom>
                <a:noFill/>
                <a:ln w="9525">
                  <a:noFill/>
                  <a:miter lim="800000"/>
                  <a:headEnd/>
                  <a:tailEnd/>
                </a:ln>
              </p:spPr>
            </p:pic>
            <p:sp>
              <p:nvSpPr>
                <p:cNvPr id="113" name="正方形/長方形 75"/>
                <p:cNvSpPr>
                  <a:spLocks noChangeArrowheads="1"/>
                </p:cNvSpPr>
                <p:nvPr/>
              </p:nvSpPr>
              <p:spPr bwMode="auto">
                <a:xfrm>
                  <a:off x="3491880" y="3368025"/>
                  <a:ext cx="1173719" cy="276999"/>
                </a:xfrm>
                <a:prstGeom prst="rect">
                  <a:avLst/>
                </a:prstGeom>
                <a:noFill/>
                <a:ln w="9525">
                  <a:noFill/>
                  <a:miter lim="800000"/>
                  <a:headEnd/>
                  <a:tailEnd/>
                </a:ln>
              </p:spPr>
              <p:txBody>
                <a:bodyPr wrap="none">
                  <a:spAutoFit/>
                </a:bodyPr>
                <a:lstStyle/>
                <a:p>
                  <a:r>
                    <a:rPr lang="ja-JP" altLang="en-US" sz="1200" dirty="0">
                      <a:latin typeface="HGP創英角ｺﾞｼｯｸUB" pitchFamily="50" charset="-128"/>
                      <a:ea typeface="HGP創英角ｺﾞｼｯｸUB" pitchFamily="50" charset="-128"/>
                    </a:rPr>
                    <a:t>黄色ブドウ球菌</a:t>
                  </a:r>
                </a:p>
              </p:txBody>
            </p:sp>
          </p:grpSp>
          <p:grpSp>
            <p:nvGrpSpPr>
              <p:cNvPr id="126" name="グループ化 125"/>
              <p:cNvGrpSpPr/>
              <p:nvPr/>
            </p:nvGrpSpPr>
            <p:grpSpPr>
              <a:xfrm>
                <a:off x="3707904" y="4005064"/>
                <a:ext cx="718584" cy="853063"/>
                <a:chOff x="5940900" y="2636912"/>
                <a:chExt cx="718584" cy="853063"/>
              </a:xfrm>
            </p:grpSpPr>
            <p:pic>
              <p:nvPicPr>
                <p:cNvPr id="114" name="Picture 2" descr="ファイル:EscherichiaColi NIAID.jpg"/>
                <p:cNvPicPr>
                  <a:picLocks noChangeAspect="1" noChangeArrowheads="1"/>
                </p:cNvPicPr>
                <p:nvPr/>
              </p:nvPicPr>
              <p:blipFill>
                <a:blip r:embed="rId10" cstate="print"/>
                <a:srcRect/>
                <a:stretch>
                  <a:fillRect/>
                </a:stretch>
              </p:blipFill>
              <p:spPr bwMode="auto">
                <a:xfrm>
                  <a:off x="5940900" y="2636912"/>
                  <a:ext cx="718584" cy="576064"/>
                </a:xfrm>
                <a:prstGeom prst="rect">
                  <a:avLst/>
                </a:prstGeom>
                <a:noFill/>
                <a:ln w="28575">
                  <a:solidFill>
                    <a:srgbClr val="FFFF00"/>
                  </a:solidFill>
                  <a:miter lim="800000"/>
                  <a:headEnd/>
                  <a:tailEnd/>
                </a:ln>
              </p:spPr>
            </p:pic>
            <p:sp>
              <p:nvSpPr>
                <p:cNvPr id="115" name="正方形/長方形 73727"/>
                <p:cNvSpPr>
                  <a:spLocks noChangeArrowheads="1"/>
                </p:cNvSpPr>
                <p:nvPr/>
              </p:nvSpPr>
              <p:spPr bwMode="auto">
                <a:xfrm>
                  <a:off x="5977027" y="3212976"/>
                  <a:ext cx="646331" cy="276999"/>
                </a:xfrm>
                <a:prstGeom prst="rect">
                  <a:avLst/>
                </a:prstGeom>
                <a:noFill/>
                <a:ln w="9525">
                  <a:noFill/>
                  <a:miter lim="800000"/>
                  <a:headEnd/>
                  <a:tailEnd/>
                </a:ln>
              </p:spPr>
              <p:txBody>
                <a:bodyPr wrap="none">
                  <a:spAutoFit/>
                </a:bodyPr>
                <a:lstStyle/>
                <a:p>
                  <a:r>
                    <a:rPr lang="ja-JP" altLang="en-US" sz="1200" dirty="0">
                      <a:latin typeface="HGP創英角ｺﾞｼｯｸUB" pitchFamily="50" charset="-128"/>
                      <a:ea typeface="HGP創英角ｺﾞｼｯｸUB" pitchFamily="50" charset="-128"/>
                    </a:rPr>
                    <a:t>大腸菌</a:t>
                  </a:r>
                </a:p>
              </p:txBody>
            </p:sp>
          </p:grpSp>
        </p:grpSp>
        <p:grpSp>
          <p:nvGrpSpPr>
            <p:cNvPr id="163" name="グループ化 162"/>
            <p:cNvGrpSpPr/>
            <p:nvPr/>
          </p:nvGrpSpPr>
          <p:grpSpPr>
            <a:xfrm>
              <a:off x="5782247" y="4830433"/>
              <a:ext cx="769783" cy="531750"/>
              <a:chOff x="5638231" y="3739280"/>
              <a:chExt cx="769783" cy="531750"/>
            </a:xfrm>
          </p:grpSpPr>
          <p:pic>
            <p:nvPicPr>
              <p:cNvPr id="136" name="Picture 79" descr="https://encrypted-tbn3.gstatic.com/images?q=tbn:ANd9GcQYdzT8TmUX36rxxOCS9-OQU3vr_PjE3bgOUXRyBRdyBUbwvmkHYw"/>
              <p:cNvPicPr>
                <a:picLocks noChangeAspect="1" noChangeArrowheads="1"/>
              </p:cNvPicPr>
              <p:nvPr/>
            </p:nvPicPr>
            <p:blipFill>
              <a:blip r:embed="rId11" cstate="print"/>
              <a:srcRect/>
              <a:stretch>
                <a:fillRect/>
              </a:stretch>
            </p:blipFill>
            <p:spPr bwMode="auto">
              <a:xfrm>
                <a:off x="5691866" y="3739280"/>
                <a:ext cx="716148" cy="254750"/>
              </a:xfrm>
              <a:prstGeom prst="rect">
                <a:avLst/>
              </a:prstGeom>
              <a:noFill/>
              <a:ln w="28575">
                <a:solidFill>
                  <a:schemeClr val="bg2">
                    <a:lumMod val="25000"/>
                  </a:schemeClr>
                </a:solidFill>
              </a:ln>
              <a:extLst>
                <a:ext uri="{909E8E84-426E-40DD-AFC4-6F175D3DCCD1}">
                  <a14:hiddenFill xmlns:a14="http://schemas.microsoft.com/office/drawing/2010/main">
                    <a:solidFill>
                      <a:srgbClr val="FFFFFF"/>
                    </a:solidFill>
                  </a14:hiddenFill>
                </a:ext>
              </a:extLst>
            </p:spPr>
          </p:pic>
          <p:sp>
            <p:nvSpPr>
              <p:cNvPr id="137" name="正方形/長方形 84"/>
              <p:cNvSpPr>
                <a:spLocks noChangeArrowheads="1"/>
              </p:cNvSpPr>
              <p:nvPr/>
            </p:nvSpPr>
            <p:spPr bwMode="auto">
              <a:xfrm>
                <a:off x="5638231" y="3994031"/>
                <a:ext cx="700833" cy="276999"/>
              </a:xfrm>
              <a:prstGeom prst="rect">
                <a:avLst/>
              </a:prstGeom>
              <a:noFill/>
              <a:ln w="9525">
                <a:noFill/>
                <a:miter lim="800000"/>
                <a:headEnd/>
                <a:tailEnd/>
              </a:ln>
            </p:spPr>
            <p:txBody>
              <a:bodyPr wrap="none">
                <a:spAutoFit/>
              </a:bodyPr>
              <a:lstStyle/>
              <a:p>
                <a:r>
                  <a:rPr lang="ja-JP" altLang="en-US" sz="1200" dirty="0">
                    <a:latin typeface="HGP創英角ｺﾞｼｯｸUB" pitchFamily="50" charset="-128"/>
                    <a:ea typeface="HGP創英角ｺﾞｼｯｸUB" pitchFamily="50" charset="-128"/>
                  </a:rPr>
                  <a:t>アオカビ</a:t>
                </a:r>
              </a:p>
            </p:txBody>
          </p:sp>
        </p:grpSp>
        <p:grpSp>
          <p:nvGrpSpPr>
            <p:cNvPr id="167" name="グループ化 166"/>
            <p:cNvGrpSpPr/>
            <p:nvPr/>
          </p:nvGrpSpPr>
          <p:grpSpPr>
            <a:xfrm>
              <a:off x="6771389" y="4766218"/>
              <a:ext cx="1031051" cy="560831"/>
              <a:chOff x="5835285" y="2810969"/>
              <a:chExt cx="1031051" cy="560831"/>
            </a:xfrm>
          </p:grpSpPr>
          <p:sp>
            <p:nvSpPr>
              <p:cNvPr id="144" name="正方形/長方形 84"/>
              <p:cNvSpPr>
                <a:spLocks noChangeArrowheads="1"/>
              </p:cNvSpPr>
              <p:nvPr/>
            </p:nvSpPr>
            <p:spPr bwMode="auto">
              <a:xfrm>
                <a:off x="5835285" y="3094801"/>
                <a:ext cx="1031051" cy="276999"/>
              </a:xfrm>
              <a:prstGeom prst="rect">
                <a:avLst/>
              </a:prstGeom>
              <a:noFill/>
              <a:ln w="9525">
                <a:noFill/>
                <a:miter lim="800000"/>
                <a:headEnd/>
                <a:tailEnd/>
              </a:ln>
            </p:spPr>
            <p:txBody>
              <a:bodyPr wrap="none">
                <a:spAutoFit/>
              </a:bodyPr>
              <a:lstStyle/>
              <a:p>
                <a:r>
                  <a:rPr lang="ja-JP" altLang="en-US" sz="1200" dirty="0">
                    <a:latin typeface="HGP創英角ｺﾞｼｯｸUB" pitchFamily="50" charset="-128"/>
                    <a:ea typeface="HGP創英角ｺﾞｼｯｸUB" pitchFamily="50" charset="-128"/>
                  </a:rPr>
                  <a:t>ミルク腐敗菌</a:t>
                </a:r>
              </a:p>
            </p:txBody>
          </p:sp>
          <p:pic>
            <p:nvPicPr>
              <p:cNvPr id="145" name="Picture 85" descr="http://www.dehs.umn.edu/images/glioclad6.jpg"/>
              <p:cNvPicPr>
                <a:picLocks noChangeAspect="1" noChangeArrowheads="1"/>
              </p:cNvPicPr>
              <p:nvPr/>
            </p:nvPicPr>
            <p:blipFill>
              <a:blip r:embed="rId12" cstate="print"/>
              <a:srcRect/>
              <a:stretch>
                <a:fillRect/>
              </a:stretch>
            </p:blipFill>
            <p:spPr bwMode="auto">
              <a:xfrm>
                <a:off x="6004018" y="2810969"/>
                <a:ext cx="713424" cy="283832"/>
              </a:xfrm>
              <a:prstGeom prst="rect">
                <a:avLst/>
              </a:prstGeom>
              <a:noFill/>
              <a:ln w="28575">
                <a:solidFill>
                  <a:schemeClr val="bg2">
                    <a:lumMod val="25000"/>
                  </a:schemeClr>
                </a:solidFill>
              </a:ln>
              <a:extLst>
                <a:ext uri="{909E8E84-426E-40DD-AFC4-6F175D3DCCD1}">
                  <a14:hiddenFill xmlns:a14="http://schemas.microsoft.com/office/drawing/2010/main">
                    <a:solidFill>
                      <a:srgbClr val="FFFFFF"/>
                    </a:solidFill>
                  </a14:hiddenFill>
                </a:ext>
              </a:extLst>
            </p:spPr>
          </p:pic>
        </p:grpSp>
        <p:grpSp>
          <p:nvGrpSpPr>
            <p:cNvPr id="159" name="グループ化 158"/>
            <p:cNvGrpSpPr/>
            <p:nvPr/>
          </p:nvGrpSpPr>
          <p:grpSpPr>
            <a:xfrm>
              <a:off x="5732553" y="3960850"/>
              <a:ext cx="800220" cy="783619"/>
              <a:chOff x="4660565" y="2808722"/>
              <a:chExt cx="800220" cy="783619"/>
            </a:xfrm>
          </p:grpSpPr>
          <p:pic>
            <p:nvPicPr>
              <p:cNvPr id="127" name="Picture 20" descr="白癬菌の拡大写真"/>
              <p:cNvPicPr>
                <a:picLocks noChangeAspect="1" noChangeArrowheads="1"/>
              </p:cNvPicPr>
              <p:nvPr/>
            </p:nvPicPr>
            <p:blipFill>
              <a:blip r:embed="rId13" cstate="print"/>
              <a:srcRect/>
              <a:stretch>
                <a:fillRect/>
              </a:stretch>
            </p:blipFill>
            <p:spPr bwMode="auto">
              <a:xfrm>
                <a:off x="4720082" y="2808722"/>
                <a:ext cx="691010" cy="298168"/>
              </a:xfrm>
              <a:prstGeom prst="rect">
                <a:avLst/>
              </a:prstGeom>
              <a:noFill/>
              <a:ln w="28575">
                <a:solidFill>
                  <a:schemeClr val="bg2">
                    <a:lumMod val="2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28" name="正方形/長方形 84"/>
              <p:cNvSpPr>
                <a:spLocks noChangeArrowheads="1"/>
              </p:cNvSpPr>
              <p:nvPr/>
            </p:nvSpPr>
            <p:spPr bwMode="auto">
              <a:xfrm>
                <a:off x="4660565" y="3130676"/>
                <a:ext cx="800220" cy="461665"/>
              </a:xfrm>
              <a:prstGeom prst="rect">
                <a:avLst/>
              </a:prstGeom>
              <a:noFill/>
              <a:ln w="9525">
                <a:noFill/>
                <a:miter lim="800000"/>
                <a:headEnd/>
                <a:tailEnd/>
              </a:ln>
            </p:spPr>
            <p:txBody>
              <a:bodyPr wrap="none">
                <a:spAutoFit/>
              </a:bodyPr>
              <a:lstStyle/>
              <a:p>
                <a:r>
                  <a:rPr lang="ja-JP" altLang="en-US" sz="1200" dirty="0">
                    <a:ln w="3175">
                      <a:noFill/>
                    </a:ln>
                    <a:latin typeface="HGP創英角ｺﾞｼｯｸUB" pitchFamily="50" charset="-128"/>
                    <a:ea typeface="HGP創英角ｺﾞｼｯｸUB" pitchFamily="50" charset="-128"/>
                  </a:rPr>
                  <a:t>白癬菌</a:t>
                </a:r>
                <a:endParaRPr lang="en-US" altLang="ja-JP" sz="1200" dirty="0">
                  <a:ln w="3175">
                    <a:noFill/>
                  </a:ln>
                  <a:latin typeface="HGP創英角ｺﾞｼｯｸUB" pitchFamily="50" charset="-128"/>
                  <a:ea typeface="HGP創英角ｺﾞｼｯｸUB" pitchFamily="50" charset="-128"/>
                </a:endParaRPr>
              </a:p>
              <a:p>
                <a:r>
                  <a:rPr lang="ja-JP" altLang="en-US" sz="1200" dirty="0">
                    <a:ln w="3175">
                      <a:noFill/>
                    </a:ln>
                    <a:latin typeface="HGP創英角ｺﾞｼｯｸUB" pitchFamily="50" charset="-128"/>
                    <a:ea typeface="HGP創英角ｺﾞｼｯｸUB" pitchFamily="50" charset="-128"/>
                  </a:rPr>
                  <a:t>（水虫菌）</a:t>
                </a:r>
              </a:p>
            </p:txBody>
          </p:sp>
        </p:grpSp>
        <p:grpSp>
          <p:nvGrpSpPr>
            <p:cNvPr id="168" name="グループ化 167"/>
            <p:cNvGrpSpPr/>
            <p:nvPr/>
          </p:nvGrpSpPr>
          <p:grpSpPr>
            <a:xfrm>
              <a:off x="6771389" y="3960850"/>
              <a:ext cx="1010213" cy="804299"/>
              <a:chOff x="7635485" y="4392898"/>
              <a:chExt cx="1010213" cy="804299"/>
            </a:xfrm>
          </p:grpSpPr>
          <p:pic>
            <p:nvPicPr>
              <p:cNvPr id="132" name="Picture 18" descr="http://upload.wikimedia.org/wikipedia/commons/thumb/7/7b/MRSA7820.jpg/250px-MRSA7820.jpg"/>
              <p:cNvPicPr>
                <a:picLocks noChangeAspect="1" noChangeArrowheads="1"/>
              </p:cNvPicPr>
              <p:nvPr/>
            </p:nvPicPr>
            <p:blipFill>
              <a:blip r:embed="rId14" cstate="print"/>
              <a:srcRect/>
              <a:stretch>
                <a:fillRect/>
              </a:stretch>
            </p:blipFill>
            <p:spPr bwMode="auto">
              <a:xfrm>
                <a:off x="7665987" y="4392898"/>
                <a:ext cx="759688" cy="346369"/>
              </a:xfrm>
              <a:prstGeom prst="rect">
                <a:avLst/>
              </a:prstGeom>
              <a:noFill/>
              <a:ln w="28575">
                <a:solidFill>
                  <a:srgbClr val="CC3300"/>
                </a:solidFill>
                <a:miter lim="800000"/>
                <a:headEnd/>
                <a:tailEnd/>
              </a:ln>
            </p:spPr>
          </p:pic>
          <p:sp>
            <p:nvSpPr>
              <p:cNvPr id="133" name="正方形/長方形 81"/>
              <p:cNvSpPr>
                <a:spLocks noChangeArrowheads="1"/>
              </p:cNvSpPr>
              <p:nvPr/>
            </p:nvSpPr>
            <p:spPr bwMode="auto">
              <a:xfrm>
                <a:off x="7635485" y="4643199"/>
                <a:ext cx="1010213" cy="553998"/>
              </a:xfrm>
              <a:prstGeom prst="rect">
                <a:avLst/>
              </a:prstGeom>
              <a:noFill/>
              <a:ln w="9525">
                <a:noFill/>
                <a:miter lim="800000"/>
                <a:headEnd/>
                <a:tailEnd/>
              </a:ln>
            </p:spPr>
            <p:txBody>
              <a:bodyPr wrap="none">
                <a:spAutoFit/>
              </a:bodyPr>
              <a:lstStyle/>
              <a:p>
                <a:r>
                  <a:rPr lang="en-US" altLang="ja-JP" sz="1000" dirty="0">
                    <a:ln w="3175">
                      <a:noFill/>
                    </a:ln>
                    <a:latin typeface="HGP創英角ｺﾞｼｯｸUB" pitchFamily="50" charset="-128"/>
                    <a:ea typeface="HGP創英角ｺﾞｼｯｸUB" pitchFamily="50" charset="-128"/>
                  </a:rPr>
                  <a:t>MRSA</a:t>
                </a:r>
              </a:p>
              <a:p>
                <a:r>
                  <a:rPr lang="ja-JP" altLang="en-US" sz="1000" dirty="0">
                    <a:ln w="3175">
                      <a:noFill/>
                    </a:ln>
                    <a:latin typeface="HGP創英角ｺﾞｼｯｸUB" pitchFamily="50" charset="-128"/>
                    <a:ea typeface="HGP創英角ｺﾞｼｯｸUB" pitchFamily="50" charset="-128"/>
                  </a:rPr>
                  <a:t>メチシリン</a:t>
                </a:r>
                <a:r>
                  <a:rPr lang="ja-JP" altLang="en-US" sz="1000" dirty="0" smtClean="0">
                    <a:ln w="3175">
                      <a:noFill/>
                    </a:ln>
                    <a:latin typeface="HGP創英角ｺﾞｼｯｸUB" pitchFamily="50" charset="-128"/>
                    <a:ea typeface="HGP創英角ｺﾞｼｯｸUB" pitchFamily="50" charset="-128"/>
                  </a:rPr>
                  <a:t>耐性</a:t>
                </a:r>
              </a:p>
              <a:p>
                <a:r>
                  <a:rPr lang="ja-JP" altLang="en-US" sz="1000" dirty="0" smtClean="0">
                    <a:ln w="3175">
                      <a:noFill/>
                    </a:ln>
                    <a:latin typeface="HGP創英角ｺﾞｼｯｸUB" pitchFamily="50" charset="-128"/>
                    <a:ea typeface="HGP創英角ｺﾞｼｯｸUB" pitchFamily="50" charset="-128"/>
                  </a:rPr>
                  <a:t>黄色</a:t>
                </a:r>
                <a:r>
                  <a:rPr lang="ja-JP" altLang="en-US" sz="1000" dirty="0">
                    <a:ln w="3175">
                      <a:noFill/>
                    </a:ln>
                    <a:latin typeface="HGP創英角ｺﾞｼｯｸUB" pitchFamily="50" charset="-128"/>
                    <a:ea typeface="HGP創英角ｺﾞｼｯｸUB" pitchFamily="50" charset="-128"/>
                  </a:rPr>
                  <a:t>ブドウ球菌</a:t>
                </a:r>
              </a:p>
            </p:txBody>
          </p:sp>
        </p:grpSp>
        <p:grpSp>
          <p:nvGrpSpPr>
            <p:cNvPr id="166" name="グループ化 165"/>
            <p:cNvGrpSpPr/>
            <p:nvPr/>
          </p:nvGrpSpPr>
          <p:grpSpPr>
            <a:xfrm>
              <a:off x="8079303" y="3958304"/>
              <a:ext cx="724292" cy="556899"/>
              <a:chOff x="5270991" y="3022200"/>
              <a:chExt cx="724292" cy="556899"/>
            </a:xfrm>
          </p:grpSpPr>
          <p:pic>
            <p:nvPicPr>
              <p:cNvPr id="131" name="Picture 16" descr="Pseudomonas.jpg"/>
              <p:cNvPicPr>
                <a:picLocks noChangeAspect="1" noChangeArrowheads="1"/>
              </p:cNvPicPr>
              <p:nvPr/>
            </p:nvPicPr>
            <p:blipFill>
              <a:blip r:embed="rId15" cstate="print"/>
              <a:srcRect/>
              <a:stretch>
                <a:fillRect/>
              </a:stretch>
            </p:blipFill>
            <p:spPr bwMode="auto">
              <a:xfrm>
                <a:off x="5270991" y="3022200"/>
                <a:ext cx="724292" cy="279900"/>
              </a:xfrm>
              <a:prstGeom prst="rect">
                <a:avLst/>
              </a:prstGeom>
              <a:noFill/>
              <a:ln w="28575">
                <a:solidFill>
                  <a:srgbClr val="CC3300"/>
                </a:solidFill>
                <a:miter lim="800000"/>
                <a:headEnd/>
                <a:tailEnd/>
              </a:ln>
            </p:spPr>
          </p:pic>
          <p:sp>
            <p:nvSpPr>
              <p:cNvPr id="165" name="正方形/長方形 84"/>
              <p:cNvSpPr>
                <a:spLocks noChangeArrowheads="1"/>
              </p:cNvSpPr>
              <p:nvPr/>
            </p:nvSpPr>
            <p:spPr bwMode="auto">
              <a:xfrm>
                <a:off x="5331158" y="3302100"/>
                <a:ext cx="646331" cy="276999"/>
              </a:xfrm>
              <a:prstGeom prst="rect">
                <a:avLst/>
              </a:prstGeom>
              <a:noFill/>
              <a:ln w="9525">
                <a:noFill/>
                <a:miter lim="800000"/>
                <a:headEnd/>
                <a:tailEnd/>
              </a:ln>
            </p:spPr>
            <p:txBody>
              <a:bodyPr wrap="none">
                <a:spAutoFit/>
              </a:bodyPr>
              <a:lstStyle/>
              <a:p>
                <a:r>
                  <a:rPr lang="ja-JP" altLang="en-US" sz="1200" dirty="0" smtClean="0">
                    <a:latin typeface="HGP創英角ｺﾞｼｯｸUB" pitchFamily="50" charset="-128"/>
                    <a:ea typeface="HGP創英角ｺﾞｼｯｸUB" pitchFamily="50" charset="-128"/>
                  </a:rPr>
                  <a:t>緑膿菌</a:t>
                </a:r>
                <a:endParaRPr lang="ja-JP" altLang="en-US" sz="1200" dirty="0">
                  <a:latin typeface="HGP創英角ｺﾞｼｯｸUB" pitchFamily="50" charset="-128"/>
                  <a:ea typeface="HGP創英角ｺﾞｼｯｸUB" pitchFamily="50" charset="-128"/>
                </a:endParaRPr>
              </a:p>
            </p:txBody>
          </p:sp>
        </p:grpSp>
        <p:sp>
          <p:nvSpPr>
            <p:cNvPr id="218" name="テキスト ボックス 73737"/>
            <p:cNvSpPr txBox="1">
              <a:spLocks noChangeArrowheads="1"/>
            </p:cNvSpPr>
            <p:nvPr/>
          </p:nvSpPr>
          <p:spPr bwMode="auto">
            <a:xfrm>
              <a:off x="5374141" y="5800952"/>
              <a:ext cx="3693007" cy="4616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l"/>
              <a:r>
                <a:rPr kumimoji="1" lang="en-US" altLang="ja-JP" sz="1200" dirty="0" smtClean="0">
                  <a:solidFill>
                    <a:srgbClr val="FF0000"/>
                  </a:solidFill>
                  <a:latin typeface="HGP創英角ｺﾞｼｯｸUB" pitchFamily="50" charset="-128"/>
                  <a:ea typeface="HGP創英角ｺﾞｼｯｸUB" pitchFamily="50" charset="-128"/>
                </a:rPr>
                <a:t>※</a:t>
              </a:r>
              <a:r>
                <a:rPr kumimoji="1" lang="ja-JP" altLang="en-US" sz="1200" dirty="0" smtClean="0">
                  <a:solidFill>
                    <a:srgbClr val="FF0000"/>
                  </a:solidFill>
                  <a:latin typeface="HGP創英角ｺﾞｼｯｸUB" pitchFamily="50" charset="-128"/>
                  <a:ea typeface="HGP創英角ｺﾞｼｯｸUB" pitchFamily="50" charset="-128"/>
                </a:rPr>
                <a:t>本表に</a:t>
              </a:r>
              <a:r>
                <a:rPr kumimoji="1" lang="ja-JP" altLang="en-US" sz="1200" dirty="0">
                  <a:solidFill>
                    <a:srgbClr val="FF0000"/>
                  </a:solidFill>
                  <a:latin typeface="HGP創英角ｺﾞｼｯｸUB" pitchFamily="50" charset="-128"/>
                  <a:ea typeface="HGP創英角ｺﾞｼｯｸUB" pitchFamily="50" charset="-128"/>
                </a:rPr>
                <a:t>示す菌類は</a:t>
              </a:r>
              <a:r>
                <a:rPr kumimoji="1" lang="ja-JP" altLang="en-US" sz="1200" dirty="0" smtClean="0">
                  <a:solidFill>
                    <a:srgbClr val="FF0000"/>
                  </a:solidFill>
                  <a:latin typeface="HGP創英角ｺﾞｼｯｸUB" pitchFamily="50" charset="-128"/>
                  <a:ea typeface="HGP創英角ｺﾞｼｯｸUB" pitchFamily="50" charset="-128"/>
                </a:rPr>
                <a:t>、弊社にて公的検査機関による　　　抗菌性</a:t>
              </a:r>
              <a:r>
                <a:rPr kumimoji="1" lang="ja-JP" altLang="en-US" sz="1200" dirty="0">
                  <a:solidFill>
                    <a:srgbClr val="FF0000"/>
                  </a:solidFill>
                  <a:latin typeface="HGP創英角ｺﾞｼｯｸUB" pitchFamily="50" charset="-128"/>
                  <a:ea typeface="HGP創英角ｺﾞｼｯｸUB" pitchFamily="50" charset="-128"/>
                </a:rPr>
                <a:t>試験を行い抗菌性</a:t>
              </a:r>
              <a:r>
                <a:rPr kumimoji="1" lang="ja-JP" altLang="en-US" sz="1200" dirty="0" smtClean="0">
                  <a:solidFill>
                    <a:srgbClr val="FF0000"/>
                  </a:solidFill>
                  <a:latin typeface="HGP創英角ｺﾞｼｯｸUB" pitchFamily="50" charset="-128"/>
                  <a:ea typeface="HGP創英角ｺﾞｼｯｸUB" pitchFamily="50" charset="-128"/>
                </a:rPr>
                <a:t>が確認できたものです。</a:t>
              </a:r>
              <a:endParaRPr kumimoji="1" lang="ja-JP" altLang="en-US" sz="1200" dirty="0">
                <a:solidFill>
                  <a:srgbClr val="FF0000"/>
                </a:solidFill>
                <a:latin typeface="HGP創英角ｺﾞｼｯｸUB" pitchFamily="50" charset="-128"/>
                <a:ea typeface="HGP創英角ｺﾞｼｯｸUB" pitchFamily="50" charset="-128"/>
              </a:endParaRPr>
            </a:p>
          </p:txBody>
        </p:sp>
        <p:grpSp>
          <p:nvGrpSpPr>
            <p:cNvPr id="221" name="グループ化 220"/>
            <p:cNvGrpSpPr/>
            <p:nvPr/>
          </p:nvGrpSpPr>
          <p:grpSpPr>
            <a:xfrm>
              <a:off x="1110708" y="2017136"/>
              <a:ext cx="2644978" cy="261610"/>
              <a:chOff x="966692" y="1990714"/>
              <a:chExt cx="2644978" cy="261610"/>
            </a:xfrm>
          </p:grpSpPr>
          <p:sp>
            <p:nvSpPr>
              <p:cNvPr id="219" name="正方形/長方形 218"/>
              <p:cNvSpPr/>
              <p:nvPr/>
            </p:nvSpPr>
            <p:spPr bwMode="auto">
              <a:xfrm>
                <a:off x="966692" y="2013667"/>
                <a:ext cx="576064" cy="216024"/>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220" name="正方形/長方形 219"/>
              <p:cNvSpPr/>
              <p:nvPr/>
            </p:nvSpPr>
            <p:spPr>
              <a:xfrm>
                <a:off x="1581443" y="1990714"/>
                <a:ext cx="2030227" cy="261610"/>
              </a:xfrm>
              <a:prstGeom prst="rect">
                <a:avLst/>
              </a:prstGeom>
            </p:spPr>
            <p:txBody>
              <a:bodyPr wrap="none">
                <a:spAutoFit/>
              </a:bodyPr>
              <a:lstStyle/>
              <a:p>
                <a:r>
                  <a:rPr lang="ja-JP" altLang="en-US" sz="1100" dirty="0" smtClean="0">
                    <a:latin typeface="HGP創英角ｺﾞｼｯｸUB" pitchFamily="50" charset="-128"/>
                    <a:ea typeface="HGP創英角ｺﾞｼｯｸUB" pitchFamily="50" charset="-128"/>
                  </a:rPr>
                  <a:t>＝ </a:t>
                </a:r>
                <a:r>
                  <a:rPr lang="en-US" altLang="ja-JP" sz="1100" dirty="0" err="1" smtClean="0">
                    <a:latin typeface="HGP創英角ｺﾞｼｯｸUB" pitchFamily="50" charset="-128"/>
                    <a:ea typeface="HGP創英角ｺﾞｼｯｸUB" pitchFamily="50" charset="-128"/>
                  </a:rPr>
                  <a:t>Hotate</a:t>
                </a:r>
                <a:r>
                  <a:rPr lang="en-US" altLang="ja-JP" sz="1100" dirty="0" smtClean="0">
                    <a:latin typeface="HGP創英角ｺﾞｼｯｸUB" pitchFamily="50" charset="-128"/>
                    <a:ea typeface="HGP創英角ｺﾞｼｯｸUB" pitchFamily="50" charset="-128"/>
                  </a:rPr>
                  <a:t> Powder </a:t>
                </a:r>
                <a:r>
                  <a:rPr lang="ja-JP" altLang="en-US" sz="1100" dirty="0" smtClean="0">
                    <a:latin typeface="HGP創英角ｺﾞｼｯｸUB" pitchFamily="50" charset="-128"/>
                    <a:ea typeface="HGP創英角ｺﾞｼｯｸUB" pitchFamily="50" charset="-128"/>
                  </a:rPr>
                  <a:t>の ｐＨ領域</a:t>
                </a:r>
                <a:endParaRPr lang="ja-JP" altLang="en-US" sz="1100" dirty="0">
                  <a:latin typeface="HGP創英角ｺﾞｼｯｸUB" pitchFamily="50" charset="-128"/>
                  <a:ea typeface="HGP創英角ｺﾞｼｯｸUB" pitchFamily="50" charset="-128"/>
                </a:endParaRPr>
              </a:p>
            </p:txBody>
          </p:sp>
        </p:grpSp>
        <p:grpSp>
          <p:nvGrpSpPr>
            <p:cNvPr id="230" name="グループ化 229"/>
            <p:cNvGrpSpPr/>
            <p:nvPr/>
          </p:nvGrpSpPr>
          <p:grpSpPr>
            <a:xfrm>
              <a:off x="970789" y="5306771"/>
              <a:ext cx="4179671" cy="833024"/>
              <a:chOff x="753290" y="5234763"/>
              <a:chExt cx="4179671" cy="833024"/>
            </a:xfrm>
          </p:grpSpPr>
          <p:sp>
            <p:nvSpPr>
              <p:cNvPr id="224" name="正方形/長方形 223"/>
              <p:cNvSpPr/>
              <p:nvPr/>
            </p:nvSpPr>
            <p:spPr>
              <a:xfrm>
                <a:off x="1999145" y="5481274"/>
                <a:ext cx="2933816" cy="523220"/>
              </a:xfrm>
              <a:prstGeom prst="rect">
                <a:avLst/>
              </a:prstGeom>
            </p:spPr>
            <p:txBody>
              <a:bodyPr wrap="none">
                <a:spAutoFit/>
              </a:bodyPr>
              <a:lstStyle/>
              <a:p>
                <a:r>
                  <a:rPr lang="ja-JP" altLang="en-US" sz="1400" dirty="0" smtClean="0">
                    <a:latin typeface="HGP創英角ｺﾞｼｯｸUB" pitchFamily="50" charset="-128"/>
                    <a:ea typeface="HGP創英角ｺﾞｼｯｸUB" pitchFamily="50" charset="-128"/>
                  </a:rPr>
                  <a:t>＝ 各菌・ウイルスの活性 ｐＨ領域　　</a:t>
                </a:r>
                <a:endParaRPr lang="en-US" altLang="ja-JP" sz="1400" dirty="0" smtClean="0">
                  <a:latin typeface="HGP創英角ｺﾞｼｯｸUB" pitchFamily="50" charset="-128"/>
                  <a:ea typeface="HGP創英角ｺﾞｼｯｸUB" pitchFamily="50" charset="-128"/>
                </a:endParaRPr>
              </a:p>
              <a:p>
                <a:r>
                  <a:rPr lang="ja-JP" altLang="en-US" sz="1400" dirty="0" smtClean="0">
                    <a:latin typeface="HGP創英角ｺﾞｼｯｸUB" pitchFamily="50" charset="-128"/>
                    <a:ea typeface="HGP創英角ｺﾞｼｯｸUB" pitchFamily="50" charset="-128"/>
                  </a:rPr>
                  <a:t>（菌やウイルスの生存範囲）</a:t>
                </a:r>
                <a:endParaRPr lang="ja-JP" altLang="en-US" sz="1400" dirty="0">
                  <a:latin typeface="HGP創英角ｺﾞｼｯｸUB" pitchFamily="50" charset="-128"/>
                  <a:ea typeface="HGP創英角ｺﾞｼｯｸUB" pitchFamily="50" charset="-128"/>
                </a:endParaRPr>
              </a:p>
            </p:txBody>
          </p:sp>
          <p:sp>
            <p:nvSpPr>
              <p:cNvPr id="227" name="正方形/長方形 226"/>
              <p:cNvSpPr/>
              <p:nvPr/>
            </p:nvSpPr>
            <p:spPr bwMode="auto">
              <a:xfrm>
                <a:off x="753291" y="5234763"/>
                <a:ext cx="1232711" cy="216024"/>
              </a:xfrm>
              <a:prstGeom prst="rect">
                <a:avLst/>
              </a:prstGeom>
              <a:solidFill>
                <a:srgbClr val="FF0000">
                  <a:alpha val="30000"/>
                </a:srgbClr>
              </a:solidFill>
              <a:ln w="12700" cap="flat" cmpd="sng" algn="ctr">
                <a:noFill/>
                <a:prstDash val="solid"/>
                <a:round/>
                <a:headEnd type="none" w="med" len="med"/>
                <a:tailEnd type="none" w="med" len="med"/>
              </a:ln>
              <a:effectLst/>
            </p:spPr>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228" name="正方形/長方形 227"/>
              <p:cNvSpPr/>
              <p:nvPr/>
            </p:nvSpPr>
            <p:spPr bwMode="auto">
              <a:xfrm>
                <a:off x="753290" y="5543942"/>
                <a:ext cx="1232711" cy="217970"/>
              </a:xfrm>
              <a:prstGeom prst="rect">
                <a:avLst/>
              </a:prstGeom>
              <a:solidFill>
                <a:srgbClr val="FFC000">
                  <a:alpha val="30000"/>
                </a:srgbClr>
              </a:solidFill>
              <a:ln w="12700" cap="flat" cmpd="sng" algn="ctr">
                <a:noFill/>
                <a:prstDash val="solid"/>
                <a:round/>
                <a:headEnd type="none" w="med" len="med"/>
                <a:tailEnd type="none" w="med" len="med"/>
              </a:ln>
              <a:effectLst/>
            </p:spPr>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229" name="正方形/長方形 228"/>
              <p:cNvSpPr/>
              <p:nvPr/>
            </p:nvSpPr>
            <p:spPr bwMode="auto">
              <a:xfrm>
                <a:off x="762461" y="5866238"/>
                <a:ext cx="1223540" cy="201549"/>
              </a:xfrm>
              <a:prstGeom prst="rect">
                <a:avLst/>
              </a:prstGeom>
              <a:solidFill>
                <a:srgbClr val="7030A0">
                  <a:alpha val="30000"/>
                </a:srgbClr>
              </a:solidFill>
              <a:ln w="12700" cap="flat" cmpd="sng" algn="ctr">
                <a:noFill/>
                <a:prstDash val="solid"/>
                <a:round/>
                <a:headEnd type="none" w="med" len="med"/>
                <a:tailEnd type="none" w="med" len="med"/>
              </a:ln>
              <a:effectLst/>
            </p:spPr>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grpSp>
      </p:grpSp>
      <p:sp>
        <p:nvSpPr>
          <p:cNvPr id="146" name="正方形/長方形 72"/>
          <p:cNvSpPr>
            <a:spLocks noChangeArrowheads="1"/>
          </p:cNvSpPr>
          <p:nvPr/>
        </p:nvSpPr>
        <p:spPr bwMode="auto">
          <a:xfrm>
            <a:off x="946335" y="5862853"/>
            <a:ext cx="1091967" cy="276999"/>
          </a:xfrm>
          <a:prstGeom prst="rect">
            <a:avLst/>
          </a:prstGeom>
          <a:noFill/>
          <a:ln w="9525">
            <a:noFill/>
            <a:miter lim="800000"/>
            <a:headEnd/>
            <a:tailEnd/>
          </a:ln>
        </p:spPr>
        <p:txBody>
          <a:bodyPr wrap="none">
            <a:spAutoFit/>
          </a:bodyPr>
          <a:lstStyle/>
          <a:p>
            <a:r>
              <a:rPr lang="ja-JP" altLang="en-US" sz="1200" dirty="0">
                <a:latin typeface="HGP創英角ｺﾞｼｯｸUB" pitchFamily="50" charset="-128"/>
                <a:ea typeface="HGP創英角ｺﾞｼｯｸUB" pitchFamily="50" charset="-128"/>
              </a:rPr>
              <a:t>（</a:t>
            </a:r>
            <a:r>
              <a:rPr lang="ja-JP" altLang="en-US" sz="1200" dirty="0" smtClean="0">
                <a:latin typeface="HGP創英角ｺﾞｼｯｸUB" pitchFamily="50" charset="-128"/>
                <a:ea typeface="HGP創英角ｺﾞｼｯｸUB" pitchFamily="50" charset="-128"/>
              </a:rPr>
              <a:t>ｐｈ</a:t>
            </a:r>
            <a:r>
              <a:rPr lang="en-US" altLang="ja-JP" sz="1200" dirty="0" smtClean="0">
                <a:latin typeface="HGP創英角ｺﾞｼｯｸUB" pitchFamily="50" charset="-128"/>
                <a:ea typeface="HGP創英角ｺﾞｼｯｸUB" pitchFamily="50" charset="-128"/>
              </a:rPr>
              <a:t>3</a:t>
            </a:r>
            <a:r>
              <a:rPr lang="ja-JP" altLang="en-US" sz="1200" dirty="0" smtClean="0">
                <a:latin typeface="HGP創英角ｺﾞｼｯｸUB" pitchFamily="50" charset="-128"/>
                <a:ea typeface="HGP創英角ｺﾞｼｯｸUB" pitchFamily="50" charset="-128"/>
              </a:rPr>
              <a:t>～ｐｈ</a:t>
            </a:r>
            <a:r>
              <a:rPr lang="en-US" altLang="ja-JP" sz="1200" dirty="0" smtClean="0">
                <a:latin typeface="HGP創英角ｺﾞｼｯｸUB" pitchFamily="50" charset="-128"/>
                <a:ea typeface="HGP創英角ｺﾞｼｯｸUB" pitchFamily="50" charset="-128"/>
              </a:rPr>
              <a:t>8</a:t>
            </a:r>
            <a:r>
              <a:rPr lang="ja-JP" altLang="en-US" sz="1200" dirty="0" smtClean="0">
                <a:latin typeface="HGP創英角ｺﾞｼｯｸUB" pitchFamily="50" charset="-128"/>
                <a:ea typeface="HGP創英角ｺﾞｼｯｸUB" pitchFamily="50" charset="-128"/>
              </a:rPr>
              <a:t>）</a:t>
            </a:r>
            <a:endParaRPr lang="ja-JP" altLang="en-US" sz="1200" dirty="0">
              <a:latin typeface="HGP創英角ｺﾞｼｯｸUB" pitchFamily="50" charset="-128"/>
              <a:ea typeface="HGP創英角ｺﾞｼｯｸUB" pitchFamily="50" charset="-128"/>
            </a:endParaRPr>
          </a:p>
        </p:txBody>
      </p:sp>
      <p:sp>
        <p:nvSpPr>
          <p:cNvPr id="147" name="正方形/長方形 72"/>
          <p:cNvSpPr>
            <a:spLocks noChangeArrowheads="1"/>
          </p:cNvSpPr>
          <p:nvPr/>
        </p:nvSpPr>
        <p:spPr bwMode="auto">
          <a:xfrm>
            <a:off x="905790" y="5562215"/>
            <a:ext cx="1091967" cy="276999"/>
          </a:xfrm>
          <a:prstGeom prst="rect">
            <a:avLst/>
          </a:prstGeom>
          <a:noFill/>
          <a:ln w="9525">
            <a:noFill/>
            <a:miter lim="800000"/>
            <a:headEnd/>
            <a:tailEnd/>
          </a:ln>
        </p:spPr>
        <p:txBody>
          <a:bodyPr wrap="none">
            <a:spAutoFit/>
          </a:bodyPr>
          <a:lstStyle/>
          <a:p>
            <a:r>
              <a:rPr lang="ja-JP" altLang="en-US" sz="1200" dirty="0">
                <a:latin typeface="HGP創英角ｺﾞｼｯｸUB" pitchFamily="50" charset="-128"/>
                <a:ea typeface="HGP創英角ｺﾞｼｯｸUB" pitchFamily="50" charset="-128"/>
              </a:rPr>
              <a:t>（</a:t>
            </a:r>
            <a:r>
              <a:rPr lang="ja-JP" altLang="en-US" sz="1200" dirty="0" smtClean="0">
                <a:latin typeface="HGP創英角ｺﾞｼｯｸUB" pitchFamily="50" charset="-128"/>
                <a:ea typeface="HGP創英角ｺﾞｼｯｸUB" pitchFamily="50" charset="-128"/>
              </a:rPr>
              <a:t>ｐｈ</a:t>
            </a:r>
            <a:r>
              <a:rPr lang="en-US" altLang="ja-JP" sz="1200" dirty="0" smtClean="0">
                <a:latin typeface="HGP創英角ｺﾞｼｯｸUB" pitchFamily="50" charset="-128"/>
                <a:ea typeface="HGP創英角ｺﾞｼｯｸUB" pitchFamily="50" charset="-128"/>
              </a:rPr>
              <a:t>5</a:t>
            </a:r>
            <a:r>
              <a:rPr lang="ja-JP" altLang="en-US" sz="1200" dirty="0" smtClean="0">
                <a:latin typeface="HGP創英角ｺﾞｼｯｸUB" pitchFamily="50" charset="-128"/>
                <a:ea typeface="HGP創英角ｺﾞｼｯｸUB" pitchFamily="50" charset="-128"/>
              </a:rPr>
              <a:t>～ｐｈ</a:t>
            </a:r>
            <a:r>
              <a:rPr lang="en-US" altLang="ja-JP" sz="1200" dirty="0" smtClean="0">
                <a:latin typeface="HGP創英角ｺﾞｼｯｸUB" pitchFamily="50" charset="-128"/>
                <a:ea typeface="HGP創英角ｺﾞｼｯｸUB" pitchFamily="50" charset="-128"/>
              </a:rPr>
              <a:t>9</a:t>
            </a:r>
            <a:r>
              <a:rPr lang="ja-JP" altLang="en-US" sz="1200" dirty="0" smtClean="0">
                <a:latin typeface="HGP創英角ｺﾞｼｯｸUB" pitchFamily="50" charset="-128"/>
                <a:ea typeface="HGP創英角ｺﾞｼｯｸUB" pitchFamily="50" charset="-128"/>
              </a:rPr>
              <a:t>）</a:t>
            </a:r>
            <a:endParaRPr lang="ja-JP" altLang="en-US" sz="1200" dirty="0">
              <a:latin typeface="HGP創英角ｺﾞｼｯｸUB" pitchFamily="50" charset="-128"/>
              <a:ea typeface="HGP創英角ｺﾞｼｯｸUB" pitchFamily="50" charset="-128"/>
            </a:endParaRPr>
          </a:p>
        </p:txBody>
      </p:sp>
      <p:sp>
        <p:nvSpPr>
          <p:cNvPr id="148" name="正方形/長方形 72"/>
          <p:cNvSpPr>
            <a:spLocks noChangeArrowheads="1"/>
          </p:cNvSpPr>
          <p:nvPr/>
        </p:nvSpPr>
        <p:spPr bwMode="auto">
          <a:xfrm>
            <a:off x="917583" y="5276283"/>
            <a:ext cx="1188146" cy="276999"/>
          </a:xfrm>
          <a:prstGeom prst="rect">
            <a:avLst/>
          </a:prstGeom>
          <a:noFill/>
          <a:ln w="9525">
            <a:noFill/>
            <a:miter lim="800000"/>
            <a:headEnd/>
            <a:tailEnd/>
          </a:ln>
        </p:spPr>
        <p:txBody>
          <a:bodyPr wrap="none">
            <a:spAutoFit/>
          </a:bodyPr>
          <a:lstStyle/>
          <a:p>
            <a:r>
              <a:rPr lang="ja-JP" altLang="en-US" sz="1200" dirty="0">
                <a:latin typeface="HGP創英角ｺﾞｼｯｸUB" pitchFamily="50" charset="-128"/>
                <a:ea typeface="HGP創英角ｺﾞｼｯｸUB" pitchFamily="50" charset="-128"/>
              </a:rPr>
              <a:t>（</a:t>
            </a:r>
            <a:r>
              <a:rPr lang="ja-JP" altLang="en-US" sz="1200" dirty="0" smtClean="0">
                <a:latin typeface="HGP創英角ｺﾞｼｯｸUB" pitchFamily="50" charset="-128"/>
                <a:ea typeface="HGP創英角ｺﾞｼｯｸUB" pitchFamily="50" charset="-128"/>
              </a:rPr>
              <a:t>ｐｈ</a:t>
            </a:r>
            <a:r>
              <a:rPr lang="en-US" altLang="ja-JP" sz="1200" dirty="0" smtClean="0">
                <a:latin typeface="HGP創英角ｺﾞｼｯｸUB" pitchFamily="50" charset="-128"/>
                <a:ea typeface="HGP創英角ｺﾞｼｯｸUB" pitchFamily="50" charset="-128"/>
              </a:rPr>
              <a:t>4</a:t>
            </a:r>
            <a:r>
              <a:rPr lang="ja-JP" altLang="en-US" sz="1200" dirty="0" smtClean="0">
                <a:latin typeface="HGP創英角ｺﾞｼｯｸUB" pitchFamily="50" charset="-128"/>
                <a:ea typeface="HGP創英角ｺﾞｼｯｸUB" pitchFamily="50" charset="-128"/>
              </a:rPr>
              <a:t>～ｐｈ</a:t>
            </a:r>
            <a:r>
              <a:rPr lang="en-US" altLang="ja-JP" sz="1200" dirty="0" smtClean="0">
                <a:latin typeface="HGP創英角ｺﾞｼｯｸUB" pitchFamily="50" charset="-128"/>
                <a:ea typeface="HGP創英角ｺﾞｼｯｸUB" pitchFamily="50" charset="-128"/>
              </a:rPr>
              <a:t>11</a:t>
            </a:r>
            <a:r>
              <a:rPr lang="ja-JP" altLang="en-US" sz="1200" dirty="0" smtClean="0">
                <a:latin typeface="HGP創英角ｺﾞｼｯｸUB" pitchFamily="50" charset="-128"/>
                <a:ea typeface="HGP創英角ｺﾞｼｯｸUB" pitchFamily="50" charset="-128"/>
              </a:rPr>
              <a:t>）</a:t>
            </a:r>
            <a:endParaRPr lang="ja-JP" altLang="en-US" sz="1200" dirty="0">
              <a:latin typeface="HGP創英角ｺﾞｼｯｸUB" pitchFamily="50" charset="-128"/>
              <a:ea typeface="HGP創英角ｺﾞｼｯｸUB" pitchFamily="50" charset="-128"/>
            </a:endParaRPr>
          </a:p>
        </p:txBody>
      </p:sp>
      <p:sp>
        <p:nvSpPr>
          <p:cNvPr id="89" name="フッター プレースホルダ 50"/>
          <p:cNvSpPr>
            <a:spLocks noGrp="1"/>
          </p:cNvSpPr>
          <p:nvPr>
            <p:ph type="ftr" sz="quarter" idx="11"/>
          </p:nvPr>
        </p:nvSpPr>
        <p:spPr>
          <a:xfrm>
            <a:off x="2590800" y="6402551"/>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97" name="正方形/長方形 96"/>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正方形/長方形 13"/>
          <p:cNvSpPr>
            <a:spLocks noChangeArrowheads="1"/>
          </p:cNvSpPr>
          <p:nvPr/>
        </p:nvSpPr>
        <p:spPr bwMode="auto">
          <a:xfrm>
            <a:off x="4535997" y="2348880"/>
            <a:ext cx="4356483" cy="72008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nchor="ctr" anchorCtr="1">
            <a:noAutofit/>
          </a:bodyPr>
          <a:lstStyle/>
          <a:p>
            <a:r>
              <a:rPr lang="en-US" altLang="ja-JP" sz="2400" b="1" dirty="0" smtClean="0"/>
              <a:t>Ca(OH)</a:t>
            </a:r>
            <a:r>
              <a:rPr lang="en-US" altLang="ja-JP" sz="2400" b="1" baseline="30000" dirty="0"/>
              <a:t> </a:t>
            </a:r>
            <a:r>
              <a:rPr lang="en-US" altLang="ja-JP" sz="2400" b="1" baseline="30000" dirty="0" smtClean="0"/>
              <a:t>2 </a:t>
            </a:r>
            <a:r>
              <a:rPr lang="en-US" altLang="ja-JP" sz="2400" b="1" dirty="0" smtClean="0"/>
              <a:t>+H</a:t>
            </a:r>
            <a:r>
              <a:rPr lang="ja-JP" altLang="en-US" sz="2400" b="1" dirty="0" smtClean="0"/>
              <a:t>₂</a:t>
            </a:r>
            <a:r>
              <a:rPr lang="en-US" altLang="ja-JP" sz="2400" b="1" dirty="0" smtClean="0"/>
              <a:t>O</a:t>
            </a:r>
            <a:r>
              <a:rPr lang="ja-JP" altLang="en-US" sz="2400" b="1" dirty="0" smtClean="0"/>
              <a:t>⇒</a:t>
            </a:r>
            <a:r>
              <a:rPr lang="en-US" altLang="ja-JP" sz="2400" b="1" dirty="0" smtClean="0"/>
              <a:t>Ca²</a:t>
            </a:r>
            <a:r>
              <a:rPr lang="en-US" altLang="ja-JP" sz="2400" b="1" baseline="30000" dirty="0" smtClean="0"/>
              <a:t>+</a:t>
            </a:r>
            <a:r>
              <a:rPr lang="en-US" altLang="ja-JP" sz="2400" b="1" dirty="0" smtClean="0"/>
              <a:t>+2OH</a:t>
            </a:r>
            <a:r>
              <a:rPr lang="en-US" altLang="ja-JP" sz="2400" b="1" baseline="30000" dirty="0" smtClean="0"/>
              <a:t>−</a:t>
            </a:r>
            <a:r>
              <a:rPr lang="en-US" altLang="ja-JP" sz="2400" b="1" dirty="0" smtClean="0"/>
              <a:t>+H</a:t>
            </a:r>
            <a:r>
              <a:rPr lang="ja-JP" altLang="en-US" sz="2400" b="1" dirty="0"/>
              <a:t>₂</a:t>
            </a:r>
            <a:r>
              <a:rPr lang="en-US" altLang="ja-JP" sz="2400" b="1" dirty="0"/>
              <a:t>O</a:t>
            </a:r>
            <a:r>
              <a:rPr lang="en-US" altLang="ja-JP" sz="2400" b="1" dirty="0" smtClean="0"/>
              <a:t> </a:t>
            </a:r>
            <a:endParaRPr lang="ja-JP" altLang="en-US" sz="2400" b="1" dirty="0">
              <a:solidFill>
                <a:schemeClr val="tx1"/>
              </a:solidFill>
              <a:latin typeface="HGP創英角ｺﾞｼｯｸUB" pitchFamily="50" charset="-128"/>
              <a:ea typeface="HGP創英角ｺﾞｼｯｸUB" pitchFamily="50" charset="-128"/>
            </a:endParaRPr>
          </a:p>
        </p:txBody>
      </p:sp>
      <p:cxnSp>
        <p:nvCxnSpPr>
          <p:cNvPr id="55" name="直線コネクタ 54"/>
          <p:cNvCxnSpPr/>
          <p:nvPr/>
        </p:nvCxnSpPr>
        <p:spPr>
          <a:xfrm flipV="1">
            <a:off x="498293" y="54140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cxnSp>
        <p:nvCxnSpPr>
          <p:cNvPr id="57" name="直線コネクタ 56"/>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33" name="スライド番号プレースホルダ 32"/>
          <p:cNvSpPr>
            <a:spLocks noGrp="1"/>
          </p:cNvSpPr>
          <p:nvPr>
            <p:ph type="sldNum" sz="quarter" idx="12"/>
          </p:nvPr>
        </p:nvSpPr>
        <p:spPr/>
        <p:txBody>
          <a:bodyPr/>
          <a:lstStyle/>
          <a:p>
            <a:fld id="{78899ED9-F9CC-3D48-9735-D0C30954A088}" type="slidenum">
              <a:rPr lang="ja-JP" altLang="en-US" smtClean="0"/>
              <a:pPr/>
              <a:t>4</a:t>
            </a:fld>
            <a:endParaRPr lang="ja-JP" altLang="en-US" dirty="0"/>
          </a:p>
        </p:txBody>
      </p:sp>
      <p:sp>
        <p:nvSpPr>
          <p:cNvPr id="13" name="日付プレースホルダ 12"/>
          <p:cNvSpPr>
            <a:spLocks noGrp="1"/>
          </p:cNvSpPr>
          <p:nvPr>
            <p:ph type="dt" sz="half" idx="10"/>
          </p:nvPr>
        </p:nvSpPr>
        <p:spPr/>
        <p:txBody>
          <a:bodyPr/>
          <a:lstStyle/>
          <a:p>
            <a:r>
              <a:rPr kumimoji="1" lang="ja-JP" altLang="en-US" dirty="0" smtClean="0"/>
              <a:t>次世代の 抗菌・消臭・洗浄</a:t>
            </a:r>
            <a:endParaRPr kumimoji="1" lang="ja-JP" altLang="en-US" dirty="0"/>
          </a:p>
        </p:txBody>
      </p:sp>
      <p:grpSp>
        <p:nvGrpSpPr>
          <p:cNvPr id="3" name="グループ化 35"/>
          <p:cNvGrpSpPr/>
          <p:nvPr/>
        </p:nvGrpSpPr>
        <p:grpSpPr>
          <a:xfrm>
            <a:off x="1223628" y="692744"/>
            <a:ext cx="6696744" cy="432000"/>
            <a:chOff x="1223628" y="692696"/>
            <a:chExt cx="6696744" cy="432000"/>
          </a:xfrm>
        </p:grpSpPr>
        <p:sp>
          <p:nvSpPr>
            <p:cNvPr id="37" name="角丸四角形 36"/>
            <p:cNvSpPr/>
            <p:nvPr/>
          </p:nvSpPr>
          <p:spPr>
            <a:xfrm>
              <a:off x="1223628" y="692696"/>
              <a:ext cx="6696744"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38" name="テキスト ボックス 37"/>
            <p:cNvSpPr txBox="1"/>
            <p:nvPr/>
          </p:nvSpPr>
          <p:spPr>
            <a:xfrm>
              <a:off x="1331641" y="708641"/>
              <a:ext cx="6480719" cy="400110"/>
            </a:xfrm>
            <a:prstGeom prst="rect">
              <a:avLst/>
            </a:prstGeom>
            <a:noFill/>
          </p:spPr>
          <p:txBody>
            <a:bodyPr wrap="square" rtlCol="0">
              <a:spAutoFit/>
            </a:bodyPr>
            <a:lstStyle/>
            <a:p>
              <a:r>
                <a:rPr lang="en-US" altLang="ja-JP" sz="2000" b="1" dirty="0" err="1" smtClean="0">
                  <a:solidFill>
                    <a:srgbClr val="000099"/>
                  </a:solidFill>
                  <a:latin typeface="Arial" panose="020B0604020202020204" pitchFamily="34" charset="0"/>
                  <a:ea typeface="HGP創英角ｺﾞｼｯｸUB" pitchFamily="50" charset="-128"/>
                  <a:cs typeface="Arial" panose="020B0604020202020204" pitchFamily="34" charset="0"/>
                </a:rPr>
                <a:t>Hotate</a:t>
              </a:r>
              <a:r>
                <a:rPr lang="en-US" altLang="ja-JP" sz="2000" b="1" dirty="0" smtClean="0">
                  <a:solidFill>
                    <a:srgbClr val="000099"/>
                  </a:solidFill>
                  <a:latin typeface="Arial" panose="020B0604020202020204" pitchFamily="34" charset="0"/>
                  <a:ea typeface="HGP創英角ｺﾞｼｯｸUB" pitchFamily="50" charset="-128"/>
                  <a:cs typeface="Arial" panose="020B0604020202020204" pitchFamily="34" charset="0"/>
                </a:rPr>
                <a:t> powder </a:t>
              </a:r>
              <a:r>
                <a:rPr lang="ja-JP" altLang="en-US" sz="2000" dirty="0" smtClean="0">
                  <a:solidFill>
                    <a:srgbClr val="000099"/>
                  </a:solidFill>
                  <a:latin typeface="HGP創英角ｺﾞｼｯｸUB" pitchFamily="50" charset="-128"/>
                  <a:ea typeface="HGP創英角ｺﾞｼｯｸUB" pitchFamily="50" charset="-128"/>
                </a:rPr>
                <a:t>の細菌・ウイルス分解 メカニズム</a:t>
              </a:r>
            </a:p>
          </p:txBody>
        </p:sp>
      </p:grpSp>
      <p:sp>
        <p:nvSpPr>
          <p:cNvPr id="63" name="正方形/長方形 62"/>
          <p:cNvSpPr/>
          <p:nvPr/>
        </p:nvSpPr>
        <p:spPr>
          <a:xfrm>
            <a:off x="323528" y="1213570"/>
            <a:ext cx="8532948" cy="936104"/>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l"/>
            <a:r>
              <a:rPr kumimoji="1" lang="ja-JP" altLang="en-US" sz="2000" dirty="0" smtClean="0">
                <a:latin typeface="HGP創英角ｺﾞｼｯｸUB" pitchFamily="50" charset="-128"/>
                <a:ea typeface="HGP創英角ｺﾞｼｯｸUB" pitchFamily="50" charset="-128"/>
              </a:rPr>
              <a:t>Ｐｈ１２以上の強い塩基性 （アルカリ性） により細菌・ウィルスが生存できない環境となる。</a:t>
            </a:r>
            <a:endParaRPr kumimoji="1" lang="ja-JP" altLang="en-US" sz="2000" dirty="0">
              <a:solidFill>
                <a:srgbClr val="002060"/>
              </a:solidFill>
            </a:endParaRPr>
          </a:p>
        </p:txBody>
      </p:sp>
      <p:sp>
        <p:nvSpPr>
          <p:cNvPr id="70" name="正方形/長方形 13"/>
          <p:cNvSpPr>
            <a:spLocks noChangeArrowheads="1"/>
          </p:cNvSpPr>
          <p:nvPr/>
        </p:nvSpPr>
        <p:spPr bwMode="auto">
          <a:xfrm>
            <a:off x="323528" y="2348880"/>
            <a:ext cx="2160240" cy="70788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ja-JP" sz="2000" dirty="0" err="1" smtClean="0">
                <a:solidFill>
                  <a:schemeClr val="tx1"/>
                </a:solidFill>
                <a:latin typeface="HGP創英角ｺﾞｼｯｸUB" pitchFamily="50" charset="-128"/>
                <a:ea typeface="HGP創英角ｺﾞｼｯｸUB" pitchFamily="50" charset="-128"/>
              </a:rPr>
              <a:t>HotatePowder</a:t>
            </a:r>
            <a:r>
              <a:rPr lang="ja-JP" altLang="en-US" sz="2000" dirty="0">
                <a:solidFill>
                  <a:schemeClr val="tx1"/>
                </a:solidFill>
                <a:latin typeface="HGP創英角ｺﾞｼｯｸUB" pitchFamily="50" charset="-128"/>
                <a:ea typeface="HGP創英角ｺﾞｼｯｸUB" pitchFamily="50" charset="-128"/>
              </a:rPr>
              <a:t>　</a:t>
            </a:r>
            <a:endParaRPr lang="en-US" altLang="ja-JP" sz="2000" dirty="0">
              <a:solidFill>
                <a:schemeClr val="tx1"/>
              </a:solidFill>
              <a:latin typeface="HGP創英角ｺﾞｼｯｸUB" pitchFamily="50" charset="-128"/>
              <a:ea typeface="HGP創英角ｺﾞｼｯｸUB" pitchFamily="50" charset="-128"/>
            </a:endParaRPr>
          </a:p>
          <a:p>
            <a:r>
              <a:rPr lang="ja-JP" altLang="en-US" sz="2000" dirty="0">
                <a:solidFill>
                  <a:schemeClr val="tx1"/>
                </a:solidFill>
                <a:latin typeface="HGP創英角ｺﾞｼｯｸUB" pitchFamily="50" charset="-128"/>
                <a:ea typeface="HGP創英角ｺﾞｼｯｸUB" pitchFamily="50" charset="-128"/>
              </a:rPr>
              <a:t>化学式：</a:t>
            </a:r>
            <a:r>
              <a:rPr lang="en-US" altLang="ja-JP" sz="2000" dirty="0" smtClean="0">
                <a:solidFill>
                  <a:schemeClr val="tx1"/>
                </a:solidFill>
                <a:latin typeface="HGP創英角ｺﾞｼｯｸUB" pitchFamily="50" charset="-128"/>
                <a:ea typeface="HGP創英角ｺﾞｼｯｸUB" pitchFamily="50" charset="-128"/>
              </a:rPr>
              <a:t>Ca(OH)²</a:t>
            </a:r>
            <a:r>
              <a:rPr lang="ja-JP" altLang="en-US" sz="2000" dirty="0">
                <a:solidFill>
                  <a:schemeClr val="tx1"/>
                </a:solidFill>
                <a:latin typeface="HGP創英角ｺﾞｼｯｸUB" pitchFamily="50" charset="-128"/>
                <a:ea typeface="HGP創英角ｺﾞｼｯｸUB" pitchFamily="50" charset="-128"/>
              </a:rPr>
              <a:t>　</a:t>
            </a:r>
          </a:p>
        </p:txBody>
      </p:sp>
      <p:sp>
        <p:nvSpPr>
          <p:cNvPr id="88" name="正方形/長方形 32"/>
          <p:cNvSpPr>
            <a:spLocks noChangeArrowheads="1"/>
          </p:cNvSpPr>
          <p:nvPr/>
        </p:nvSpPr>
        <p:spPr bwMode="auto">
          <a:xfrm>
            <a:off x="293688" y="5373216"/>
            <a:ext cx="8556625" cy="76944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l"/>
            <a:r>
              <a:rPr lang="ja-JP" altLang="en-US" sz="2400" dirty="0" smtClean="0">
                <a:solidFill>
                  <a:schemeClr val="bg1"/>
                </a:solidFill>
                <a:latin typeface="HGP創英角ｺﾞｼｯｸUB" pitchFamily="50" charset="-128"/>
                <a:ea typeface="HGP創英角ｺﾞｼｯｸUB" pitchFamily="50" charset="-128"/>
              </a:rPr>
              <a:t>　　</a:t>
            </a:r>
            <a:r>
              <a:rPr lang="ja-JP" altLang="en-US" sz="2000" dirty="0" smtClean="0">
                <a:solidFill>
                  <a:schemeClr val="bg1"/>
                </a:solidFill>
                <a:latin typeface="HGP創英角ｺﾞｼｯｸUB" pitchFamily="50" charset="-128"/>
                <a:ea typeface="HGP創英角ｺﾞｼｯｸUB" pitchFamily="50" charset="-128"/>
              </a:rPr>
              <a:t>水酸化物イオン（</a:t>
            </a:r>
            <a:r>
              <a:rPr lang="en-US" altLang="ja-JP" sz="2000" dirty="0" smtClean="0">
                <a:solidFill>
                  <a:schemeClr val="bg1"/>
                </a:solidFill>
                <a:latin typeface="HGP創英角ｺﾞｼｯｸUB" pitchFamily="50" charset="-128"/>
                <a:ea typeface="HGP創英角ｺﾞｼｯｸUB" pitchFamily="50" charset="-128"/>
              </a:rPr>
              <a:t>OH</a:t>
            </a:r>
            <a:r>
              <a:rPr lang="ja-JP" altLang="en-US" sz="2400" dirty="0" smtClean="0">
                <a:solidFill>
                  <a:schemeClr val="bg1"/>
                </a:solidFill>
                <a:latin typeface="HGP創英角ｺﾞｼｯｸUB" pitchFamily="50" charset="-128"/>
                <a:ea typeface="HGP創英角ｺﾞｼｯｸUB" pitchFamily="50" charset="-128"/>
              </a:rPr>
              <a:t>⁻</a:t>
            </a:r>
            <a:r>
              <a:rPr lang="ja-JP" altLang="en-US" sz="2000" dirty="0" smtClean="0">
                <a:solidFill>
                  <a:schemeClr val="bg1"/>
                </a:solidFill>
                <a:latin typeface="HGP創英角ｺﾞｼｯｸUB" pitchFamily="50" charset="-128"/>
                <a:ea typeface="HGP創英角ｺﾞｼｯｸUB" pitchFamily="50" charset="-128"/>
              </a:rPr>
              <a:t>）効果</a:t>
            </a:r>
            <a:r>
              <a:rPr lang="ja-JP" altLang="en-US" sz="2000" dirty="0">
                <a:solidFill>
                  <a:schemeClr val="bg1"/>
                </a:solidFill>
                <a:latin typeface="HGP創英角ｺﾞｼｯｸUB" pitchFamily="50" charset="-128"/>
                <a:ea typeface="HGP創英角ｺﾞｼｯｸUB" pitchFamily="50" charset="-128"/>
              </a:rPr>
              <a:t>による強アルカリに</a:t>
            </a:r>
            <a:r>
              <a:rPr lang="ja-JP" altLang="en-US" sz="2000" dirty="0" smtClean="0">
                <a:solidFill>
                  <a:schemeClr val="bg1"/>
                </a:solidFill>
                <a:latin typeface="HGP創英角ｺﾞｼｯｸUB" pitchFamily="50" charset="-128"/>
                <a:ea typeface="HGP創英角ｺﾞｼｯｸUB" pitchFamily="50" charset="-128"/>
              </a:rPr>
              <a:t>より、破壊された</a:t>
            </a:r>
            <a:endParaRPr lang="en-US" altLang="ja-JP" sz="2000" dirty="0" smtClean="0">
              <a:solidFill>
                <a:schemeClr val="bg1"/>
              </a:solidFill>
              <a:latin typeface="HGP創英角ｺﾞｼｯｸUB" pitchFamily="50" charset="-128"/>
              <a:ea typeface="HGP創英角ｺﾞｼｯｸUB" pitchFamily="50" charset="-128"/>
            </a:endParaRPr>
          </a:p>
          <a:p>
            <a:pPr algn="l"/>
            <a:r>
              <a:rPr lang="ja-JP" altLang="en-US" sz="2000" dirty="0" smtClean="0">
                <a:solidFill>
                  <a:schemeClr val="bg1"/>
                </a:solidFill>
                <a:latin typeface="HGP創英角ｺﾞｼｯｸUB" pitchFamily="50" charset="-128"/>
                <a:ea typeface="HGP創英角ｺﾞｼｯｸUB" pitchFamily="50" charset="-128"/>
              </a:rPr>
              <a:t> 　 細菌</a:t>
            </a:r>
            <a:r>
              <a:rPr lang="ja-JP" altLang="en-US" sz="2000" dirty="0">
                <a:solidFill>
                  <a:schemeClr val="bg1"/>
                </a:solidFill>
                <a:latin typeface="HGP創英角ｺﾞｼｯｸUB" pitchFamily="50" charset="-128"/>
                <a:ea typeface="HGP創英角ｺﾞｼｯｸUB" pitchFamily="50" charset="-128"/>
              </a:rPr>
              <a:t>やウィルスは、自ら修復できない状態となる。　</a:t>
            </a:r>
          </a:p>
        </p:txBody>
      </p:sp>
      <p:grpSp>
        <p:nvGrpSpPr>
          <p:cNvPr id="153" name="グループ化 152"/>
          <p:cNvGrpSpPr/>
          <p:nvPr/>
        </p:nvGrpSpPr>
        <p:grpSpPr>
          <a:xfrm>
            <a:off x="504732" y="3232162"/>
            <a:ext cx="8244916" cy="2232248"/>
            <a:chOff x="719572" y="3140968"/>
            <a:chExt cx="8244916" cy="2232248"/>
          </a:xfrm>
        </p:grpSpPr>
        <p:grpSp>
          <p:nvGrpSpPr>
            <p:cNvPr id="151" name="グループ化 150"/>
            <p:cNvGrpSpPr/>
            <p:nvPr/>
          </p:nvGrpSpPr>
          <p:grpSpPr>
            <a:xfrm>
              <a:off x="6732240" y="3140968"/>
              <a:ext cx="1008112" cy="1008112"/>
              <a:chOff x="6732240" y="3140968"/>
              <a:chExt cx="1008112" cy="1008112"/>
            </a:xfrm>
          </p:grpSpPr>
          <p:sp>
            <p:nvSpPr>
              <p:cNvPr id="146" name="円/楕円 145"/>
              <p:cNvSpPr/>
              <p:nvPr/>
            </p:nvSpPr>
            <p:spPr bwMode="auto">
              <a:xfrm>
                <a:off x="6732240" y="3140968"/>
                <a:ext cx="1008112" cy="1008112"/>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86" name="テキスト ボックス 30"/>
              <p:cNvSpPr txBox="1">
                <a:spLocks noChangeArrowheads="1"/>
              </p:cNvSpPr>
              <p:nvPr/>
            </p:nvSpPr>
            <p:spPr bwMode="auto">
              <a:xfrm>
                <a:off x="6821165" y="3460874"/>
                <a:ext cx="830262" cy="368300"/>
              </a:xfrm>
              <a:prstGeom prst="rect">
                <a:avLst/>
              </a:prstGeom>
              <a:noFill/>
              <a:ln w="9525">
                <a:noFill/>
                <a:miter lim="800000"/>
                <a:headEnd/>
                <a:tailEnd/>
              </a:ln>
            </p:spPr>
            <p:txBody>
              <a:bodyPr>
                <a:spAutoFit/>
              </a:bodyPr>
              <a:lstStyle/>
              <a:p>
                <a:r>
                  <a:rPr lang="en-US" altLang="ja-JP" b="1" dirty="0"/>
                  <a:t>OH</a:t>
                </a:r>
                <a:r>
                  <a:rPr lang="en-US" altLang="ja-JP" b="1" baseline="30000" dirty="0"/>
                  <a:t>−</a:t>
                </a:r>
                <a:endParaRPr kumimoji="1" lang="ja-JP" altLang="en-US" dirty="0"/>
              </a:p>
            </p:txBody>
          </p:sp>
        </p:grpSp>
        <p:grpSp>
          <p:nvGrpSpPr>
            <p:cNvPr id="148" name="グループ化 147"/>
            <p:cNvGrpSpPr/>
            <p:nvPr/>
          </p:nvGrpSpPr>
          <p:grpSpPr>
            <a:xfrm>
              <a:off x="4427984" y="4365104"/>
              <a:ext cx="1008112" cy="1008112"/>
              <a:chOff x="4499992" y="4437112"/>
              <a:chExt cx="1008112" cy="1008112"/>
            </a:xfrm>
          </p:grpSpPr>
          <p:sp>
            <p:nvSpPr>
              <p:cNvPr id="140" name="円/楕円 139"/>
              <p:cNvSpPr/>
              <p:nvPr/>
            </p:nvSpPr>
            <p:spPr bwMode="auto">
              <a:xfrm>
                <a:off x="4499992" y="4437112"/>
                <a:ext cx="1008112" cy="1008112"/>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45" name="正方形/長方形 144"/>
              <p:cNvSpPr/>
              <p:nvPr/>
            </p:nvSpPr>
            <p:spPr>
              <a:xfrm>
                <a:off x="4597659" y="4859868"/>
                <a:ext cx="694421" cy="369332"/>
              </a:xfrm>
              <a:prstGeom prst="rect">
                <a:avLst/>
              </a:prstGeom>
            </p:spPr>
            <p:txBody>
              <a:bodyPr wrap="none">
                <a:spAutoFit/>
              </a:bodyPr>
              <a:lstStyle/>
              <a:p>
                <a:r>
                  <a:rPr lang="ja-JP" altLang="en-US" dirty="0" smtClean="0">
                    <a:solidFill>
                      <a:srgbClr val="0070C0"/>
                    </a:solidFill>
                    <a:latin typeface="HGP創英角ｺﾞｼｯｸUB" pitchFamily="50" charset="-128"/>
                    <a:ea typeface="HGP創英角ｺﾞｼｯｸUB" pitchFamily="50" charset="-128"/>
                  </a:rPr>
                  <a:t>Ｈ</a:t>
                </a:r>
                <a:r>
                  <a:rPr lang="ja-JP" altLang="en-US" sz="1400" dirty="0" smtClean="0">
                    <a:solidFill>
                      <a:srgbClr val="0070C0"/>
                    </a:solidFill>
                    <a:latin typeface="HGP創英角ｺﾞｼｯｸUB" pitchFamily="50" charset="-128"/>
                    <a:ea typeface="HGP創英角ｺﾞｼｯｸUB" pitchFamily="50" charset="-128"/>
                  </a:rPr>
                  <a:t>２</a:t>
                </a:r>
                <a:r>
                  <a:rPr lang="ja-JP" altLang="en-US" dirty="0" smtClean="0">
                    <a:solidFill>
                      <a:srgbClr val="0070C0"/>
                    </a:solidFill>
                    <a:latin typeface="HGP創英角ｺﾞｼｯｸUB" pitchFamily="50" charset="-128"/>
                    <a:ea typeface="HGP創英角ｺﾞｼｯｸUB" pitchFamily="50" charset="-128"/>
                  </a:rPr>
                  <a:t>Ｏ</a:t>
                </a:r>
                <a:endParaRPr lang="ja-JP" altLang="en-US" dirty="0">
                  <a:solidFill>
                    <a:srgbClr val="0070C0"/>
                  </a:solidFill>
                </a:endParaRPr>
              </a:p>
            </p:txBody>
          </p:sp>
        </p:grpSp>
        <p:sp>
          <p:nvSpPr>
            <p:cNvPr id="82" name="円弧 81"/>
            <p:cNvSpPr/>
            <p:nvPr/>
          </p:nvSpPr>
          <p:spPr bwMode="auto">
            <a:xfrm rot="19554842">
              <a:off x="5654646" y="3663696"/>
              <a:ext cx="1211096" cy="380276"/>
            </a:xfrm>
            <a:prstGeom prst="arc">
              <a:avLst>
                <a:gd name="adj1" fmla="val 17834152"/>
                <a:gd name="adj2" fmla="val 21506702"/>
              </a:avLst>
            </a:prstGeom>
            <a:noFill/>
            <a:ln w="76200" cap="flat" cmpd="sng" algn="ctr">
              <a:solidFill>
                <a:srgbClr val="FF0000"/>
              </a:solidFill>
              <a:prstDash val="solid"/>
              <a:round/>
              <a:headEnd type="none" w="med" len="med"/>
              <a:tailEnd type="triangl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sp>
          <p:nvSpPr>
            <p:cNvPr id="83" name="星 12 82"/>
            <p:cNvSpPr>
              <a:spLocks noChangeAspect="1"/>
            </p:cNvSpPr>
            <p:nvPr/>
          </p:nvSpPr>
          <p:spPr bwMode="auto">
            <a:xfrm>
              <a:off x="7308488" y="3429000"/>
              <a:ext cx="1656000" cy="1656000"/>
            </a:xfrm>
            <a:prstGeom prst="star12">
              <a:avLst/>
            </a:prstGeom>
            <a:pattFill prst="pct5">
              <a:fgClr>
                <a:srgbClr val="7030A0"/>
              </a:fgClr>
              <a:bgClr>
                <a:schemeClr val="bg1"/>
              </a:bgClr>
            </a:pattFill>
            <a:ln w="44450" cap="flat" cmpd="sng" algn="ctr">
              <a:solidFill>
                <a:srgbClr val="FF0000"/>
              </a:solidFill>
              <a:prstDash val="dashDot"/>
              <a:round/>
              <a:headEnd type="none" w="med" len="med"/>
              <a:tailEnd type="non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sp>
          <p:nvSpPr>
            <p:cNvPr id="89" name="円弧 88"/>
            <p:cNvSpPr/>
            <p:nvPr/>
          </p:nvSpPr>
          <p:spPr bwMode="auto">
            <a:xfrm rot="2116949" flipV="1">
              <a:off x="6178176" y="4426855"/>
              <a:ext cx="819592" cy="336819"/>
            </a:xfrm>
            <a:prstGeom prst="arc">
              <a:avLst>
                <a:gd name="adj1" fmla="val 11270177"/>
                <a:gd name="adj2" fmla="val 21506702"/>
              </a:avLst>
            </a:prstGeom>
            <a:noFill/>
            <a:ln w="76200" cap="flat" cmpd="sng" algn="ctr">
              <a:solidFill>
                <a:srgbClr val="FF0000"/>
              </a:solidFill>
              <a:prstDash val="solid"/>
              <a:round/>
              <a:headEnd type="none" w="med" len="med"/>
              <a:tailEnd type="triangle" w="med" len="med"/>
            </a:ln>
            <a:effectLst/>
          </p:spPr>
          <p:txBody>
            <a:bodyPr lIns="90000" tIns="46800" rIns="90000" bIns="46800" anchor="ctr" anchorCtr="1"/>
            <a:lstStyle/>
            <a:p>
              <a:pPr>
                <a:defRPr/>
              </a:pPr>
              <a:endParaRPr lang="ja-JP" altLang="en-US" dirty="0">
                <a:latin typeface="Arial" pitchFamily="34" charset="0"/>
                <a:ea typeface="ＭＳ Ｐゴシック" pitchFamily="50" charset="-128"/>
              </a:endParaRPr>
            </a:p>
          </p:txBody>
        </p:sp>
        <p:sp>
          <p:nvSpPr>
            <p:cNvPr id="100" name="円/楕円 99"/>
            <p:cNvSpPr/>
            <p:nvPr/>
          </p:nvSpPr>
          <p:spPr bwMode="auto">
            <a:xfrm>
              <a:off x="719572" y="3320988"/>
              <a:ext cx="1476164" cy="147616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nvGrpSpPr>
            <p:cNvPr id="131" name="グループ化 130"/>
            <p:cNvGrpSpPr/>
            <p:nvPr/>
          </p:nvGrpSpPr>
          <p:grpSpPr>
            <a:xfrm>
              <a:off x="2447948" y="3645208"/>
              <a:ext cx="1656000" cy="1656000"/>
              <a:chOff x="2664156" y="3573016"/>
              <a:chExt cx="1656000" cy="1656000"/>
            </a:xfrm>
            <a:gradFill flip="none" rotWithShape="1">
              <a:gsLst>
                <a:gs pos="0">
                  <a:srgbClr val="000082"/>
                </a:gs>
                <a:gs pos="30000">
                  <a:srgbClr val="66008F"/>
                </a:gs>
                <a:gs pos="64999">
                  <a:srgbClr val="BA0066"/>
                </a:gs>
                <a:gs pos="89999">
                  <a:srgbClr val="FF0000"/>
                </a:gs>
                <a:gs pos="100000">
                  <a:srgbClr val="FF8200"/>
                </a:gs>
              </a:gsLst>
              <a:lin ang="5400000" scaled="1"/>
              <a:tileRect/>
            </a:gradFill>
          </p:grpSpPr>
          <p:sp>
            <p:nvSpPr>
              <p:cNvPr id="68" name="星 12 67"/>
              <p:cNvSpPr>
                <a:spLocks noChangeAspect="1"/>
              </p:cNvSpPr>
              <p:nvPr/>
            </p:nvSpPr>
            <p:spPr bwMode="auto">
              <a:xfrm>
                <a:off x="2664156" y="3573016"/>
                <a:ext cx="1656000" cy="1656000"/>
              </a:xfrm>
              <a:prstGeom prst="star12">
                <a:avLst/>
              </a:prstGeom>
              <a:grpFill/>
              <a:ln w="12700" cap="flat" cmpd="sng" algn="ctr">
                <a:solidFill>
                  <a:schemeClr val="tx1"/>
                </a:solidFill>
                <a:prstDash val="solid"/>
                <a:round/>
                <a:headEnd type="none" w="med" len="med"/>
                <a:tailEnd type="none" w="med" len="med"/>
              </a:ln>
              <a:effectLst/>
            </p:spPr>
            <p:txBody>
              <a:bodyPr lIns="90000" tIns="46800" rIns="90000" bIns="46800" anchor="ctr" anchorCtr="1"/>
              <a:lstStyle/>
              <a:p>
                <a:pPr>
                  <a:defRPr/>
                </a:pPr>
                <a:endParaRPr lang="ja-JP" altLang="en-US" sz="1600" dirty="0">
                  <a:solidFill>
                    <a:srgbClr val="FFFF66"/>
                  </a:solidFill>
                  <a:latin typeface="HGP創英角ｺﾞｼｯｸUB" pitchFamily="50" charset="-128"/>
                  <a:ea typeface="HGP創英角ｺﾞｼｯｸUB" pitchFamily="50" charset="-128"/>
                </a:endParaRPr>
              </a:p>
            </p:txBody>
          </p:sp>
          <p:sp>
            <p:nvSpPr>
              <p:cNvPr id="130" name="正方形/長方形 3"/>
              <p:cNvSpPr>
                <a:spLocks noChangeArrowheads="1"/>
              </p:cNvSpPr>
              <p:nvPr/>
            </p:nvSpPr>
            <p:spPr bwMode="auto">
              <a:xfrm>
                <a:off x="2916092" y="4047073"/>
                <a:ext cx="1152128" cy="707886"/>
              </a:xfrm>
              <a:prstGeom prst="rect">
                <a:avLst/>
              </a:prstGeom>
              <a:grpFill/>
              <a:ln w="9525">
                <a:noFill/>
                <a:miter lim="800000"/>
                <a:headEnd/>
                <a:tailEnd/>
              </a:ln>
            </p:spPr>
            <p:txBody>
              <a:bodyPr wrap="square">
                <a:spAutoFit/>
              </a:bodyPr>
              <a:lstStyle/>
              <a:p>
                <a:r>
                  <a:rPr lang="ja-JP" altLang="en-US" sz="2000" b="1" dirty="0" smtClean="0">
                    <a:solidFill>
                      <a:srgbClr val="FFFF66"/>
                    </a:solidFill>
                    <a:latin typeface="HGP創英角ｺﾞｼｯｸUB" pitchFamily="50" charset="-128"/>
                    <a:ea typeface="HGP創英角ｺﾞｼｯｸUB" pitchFamily="50" charset="-128"/>
                  </a:rPr>
                  <a:t>細菌</a:t>
                </a:r>
              </a:p>
              <a:p>
                <a:r>
                  <a:rPr lang="ja-JP" altLang="en-US" sz="2000" b="1" dirty="0" smtClean="0">
                    <a:solidFill>
                      <a:srgbClr val="FFFF66"/>
                    </a:solidFill>
                    <a:latin typeface="HGP創英角ｺﾞｼｯｸUB" pitchFamily="50" charset="-128"/>
                    <a:ea typeface="HGP創英角ｺﾞｼｯｸUB" pitchFamily="50" charset="-128"/>
                  </a:rPr>
                  <a:t>ウイルス</a:t>
                </a:r>
                <a:endParaRPr kumimoji="1" lang="ja-JP" altLang="en-US" sz="2000" b="1" dirty="0">
                  <a:solidFill>
                    <a:srgbClr val="FFFF66"/>
                  </a:solidFill>
                  <a:latin typeface="HGP創英角ｺﾞｼｯｸUB" pitchFamily="50" charset="-128"/>
                  <a:ea typeface="HGP創英角ｺﾞｼｯｸUB" pitchFamily="50" charset="-128"/>
                </a:endParaRPr>
              </a:p>
            </p:txBody>
          </p:sp>
        </p:grpSp>
        <p:sp>
          <p:nvSpPr>
            <p:cNvPr id="135" name="二等辺三角形 134"/>
            <p:cNvSpPr/>
            <p:nvPr/>
          </p:nvSpPr>
          <p:spPr bwMode="auto">
            <a:xfrm rot="5400000">
              <a:off x="4249404" y="3967620"/>
              <a:ext cx="501176" cy="432048"/>
            </a:xfrm>
            <a:prstGeom prst="triangl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43" name="円/楕円 142"/>
            <p:cNvSpPr/>
            <p:nvPr/>
          </p:nvSpPr>
          <p:spPr bwMode="auto">
            <a:xfrm>
              <a:off x="5076056" y="3501008"/>
              <a:ext cx="1476164" cy="147616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nvGrpSpPr>
            <p:cNvPr id="150" name="グループ化 149"/>
            <p:cNvGrpSpPr/>
            <p:nvPr/>
          </p:nvGrpSpPr>
          <p:grpSpPr>
            <a:xfrm>
              <a:off x="6948264" y="4293096"/>
              <a:ext cx="1008112" cy="1008112"/>
              <a:chOff x="7164288" y="4221088"/>
              <a:chExt cx="1008112" cy="1008112"/>
            </a:xfrm>
          </p:grpSpPr>
          <p:sp>
            <p:nvSpPr>
              <p:cNvPr id="147" name="円/楕円 146"/>
              <p:cNvSpPr/>
              <p:nvPr/>
            </p:nvSpPr>
            <p:spPr bwMode="auto">
              <a:xfrm>
                <a:off x="7164288" y="4221088"/>
                <a:ext cx="1008112" cy="1008112"/>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49" name="テキスト ボックス 30"/>
              <p:cNvSpPr txBox="1">
                <a:spLocks noChangeArrowheads="1"/>
              </p:cNvSpPr>
              <p:nvPr/>
            </p:nvSpPr>
            <p:spPr bwMode="auto">
              <a:xfrm>
                <a:off x="7253213" y="4540994"/>
                <a:ext cx="830262" cy="368300"/>
              </a:xfrm>
              <a:prstGeom prst="rect">
                <a:avLst/>
              </a:prstGeom>
              <a:noFill/>
              <a:ln w="9525">
                <a:noFill/>
                <a:miter lim="800000"/>
                <a:headEnd/>
                <a:tailEnd/>
              </a:ln>
            </p:spPr>
            <p:txBody>
              <a:bodyPr>
                <a:spAutoFit/>
              </a:bodyPr>
              <a:lstStyle/>
              <a:p>
                <a:r>
                  <a:rPr lang="en-US" altLang="ja-JP" b="1" dirty="0"/>
                  <a:t>OH</a:t>
                </a:r>
                <a:r>
                  <a:rPr lang="en-US" altLang="ja-JP" b="1" baseline="30000" dirty="0"/>
                  <a:t>−</a:t>
                </a:r>
                <a:endParaRPr kumimoji="1" lang="ja-JP" altLang="en-US" dirty="0"/>
              </a:p>
            </p:txBody>
          </p:sp>
        </p:grpSp>
      </p:grpSp>
      <p:sp>
        <p:nvSpPr>
          <p:cNvPr id="2" name="正方形/長方形 1"/>
          <p:cNvSpPr/>
          <p:nvPr/>
        </p:nvSpPr>
        <p:spPr>
          <a:xfrm>
            <a:off x="557065" y="4025793"/>
            <a:ext cx="1438215" cy="307777"/>
          </a:xfrm>
          <a:prstGeom prst="rect">
            <a:avLst/>
          </a:prstGeom>
        </p:spPr>
        <p:txBody>
          <a:bodyPr wrap="none">
            <a:spAutoFit/>
          </a:bodyPr>
          <a:lstStyle/>
          <a:p>
            <a:r>
              <a:rPr lang="en-US" altLang="ja-JP" sz="1400" b="1" dirty="0" err="1">
                <a:solidFill>
                  <a:schemeClr val="bg1"/>
                </a:solidFill>
              </a:rPr>
              <a:t>Hotate</a:t>
            </a:r>
            <a:r>
              <a:rPr lang="en-US" altLang="ja-JP" sz="1400" b="1" dirty="0">
                <a:solidFill>
                  <a:schemeClr val="bg1"/>
                </a:solidFill>
              </a:rPr>
              <a:t> Powder</a:t>
            </a:r>
            <a:endParaRPr lang="ja-JP" altLang="en-US" sz="1400" b="1" dirty="0">
              <a:solidFill>
                <a:schemeClr val="bg1"/>
              </a:solidFill>
            </a:endParaRPr>
          </a:p>
        </p:txBody>
      </p:sp>
      <p:sp>
        <p:nvSpPr>
          <p:cNvPr id="40" name="正方形/長方形 39"/>
          <p:cNvSpPr/>
          <p:nvPr/>
        </p:nvSpPr>
        <p:spPr>
          <a:xfrm>
            <a:off x="4926208" y="4122389"/>
            <a:ext cx="1438215" cy="307777"/>
          </a:xfrm>
          <a:prstGeom prst="rect">
            <a:avLst/>
          </a:prstGeom>
        </p:spPr>
        <p:txBody>
          <a:bodyPr wrap="none">
            <a:spAutoFit/>
          </a:bodyPr>
          <a:lstStyle/>
          <a:p>
            <a:r>
              <a:rPr lang="en-US" altLang="ja-JP" sz="1400" b="1" dirty="0" err="1">
                <a:solidFill>
                  <a:schemeClr val="bg1"/>
                </a:solidFill>
              </a:rPr>
              <a:t>Hotate</a:t>
            </a:r>
            <a:r>
              <a:rPr lang="en-US" altLang="ja-JP" sz="1400" b="1" dirty="0">
                <a:solidFill>
                  <a:schemeClr val="bg1"/>
                </a:solidFill>
              </a:rPr>
              <a:t> Powder</a:t>
            </a:r>
            <a:endParaRPr lang="ja-JP" altLang="en-US" sz="1400" b="1" dirty="0">
              <a:solidFill>
                <a:schemeClr val="bg1"/>
              </a:solidFill>
            </a:endParaRPr>
          </a:p>
        </p:txBody>
      </p:sp>
      <p:sp>
        <p:nvSpPr>
          <p:cNvPr id="36" name="フッター プレースホルダ 50"/>
          <p:cNvSpPr>
            <a:spLocks noGrp="1"/>
          </p:cNvSpPr>
          <p:nvPr>
            <p:ph type="ftr" sz="quarter" idx="11"/>
          </p:nvPr>
        </p:nvSpPr>
        <p:spPr>
          <a:xfrm>
            <a:off x="2590800" y="6414965"/>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42" name="正方形/長方形 41"/>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線コネクタ 54"/>
          <p:cNvCxnSpPr/>
          <p:nvPr/>
        </p:nvCxnSpPr>
        <p:spPr>
          <a:xfrm flipV="1">
            <a:off x="498293" y="54140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cxnSp>
        <p:nvCxnSpPr>
          <p:cNvPr id="57" name="直線コネクタ 56"/>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33" name="スライド番号プレースホルダ 32"/>
          <p:cNvSpPr>
            <a:spLocks noGrp="1"/>
          </p:cNvSpPr>
          <p:nvPr>
            <p:ph type="sldNum" sz="quarter" idx="12"/>
          </p:nvPr>
        </p:nvSpPr>
        <p:spPr/>
        <p:txBody>
          <a:bodyPr/>
          <a:lstStyle/>
          <a:p>
            <a:fld id="{78899ED9-F9CC-3D48-9735-D0C30954A088}" type="slidenum">
              <a:rPr lang="ja-JP" altLang="en-US" smtClean="0"/>
              <a:pPr/>
              <a:t>5</a:t>
            </a:fld>
            <a:endParaRPr lang="ja-JP" altLang="en-US" dirty="0"/>
          </a:p>
        </p:txBody>
      </p:sp>
      <p:sp>
        <p:nvSpPr>
          <p:cNvPr id="13" name="日付プレースホルダ 12"/>
          <p:cNvSpPr>
            <a:spLocks noGrp="1"/>
          </p:cNvSpPr>
          <p:nvPr>
            <p:ph type="dt" sz="half" idx="10"/>
          </p:nvPr>
        </p:nvSpPr>
        <p:spPr/>
        <p:txBody>
          <a:bodyPr/>
          <a:lstStyle/>
          <a:p>
            <a:r>
              <a:rPr kumimoji="1" lang="ja-JP" altLang="en-US" dirty="0" smtClean="0"/>
              <a:t>次世代の 抗菌・消臭・洗浄</a:t>
            </a:r>
            <a:endParaRPr kumimoji="1" lang="ja-JP" altLang="en-US" dirty="0"/>
          </a:p>
        </p:txBody>
      </p:sp>
      <p:grpSp>
        <p:nvGrpSpPr>
          <p:cNvPr id="3" name="グループ化 35"/>
          <p:cNvGrpSpPr/>
          <p:nvPr/>
        </p:nvGrpSpPr>
        <p:grpSpPr>
          <a:xfrm>
            <a:off x="1223628" y="692744"/>
            <a:ext cx="6696744" cy="432000"/>
            <a:chOff x="1223628" y="692696"/>
            <a:chExt cx="6696744" cy="432000"/>
          </a:xfrm>
        </p:grpSpPr>
        <p:sp>
          <p:nvSpPr>
            <p:cNvPr id="37" name="角丸四角形 36"/>
            <p:cNvSpPr/>
            <p:nvPr/>
          </p:nvSpPr>
          <p:spPr>
            <a:xfrm>
              <a:off x="1223628" y="692696"/>
              <a:ext cx="6696744"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38" name="テキスト ボックス 37"/>
            <p:cNvSpPr txBox="1"/>
            <p:nvPr/>
          </p:nvSpPr>
          <p:spPr>
            <a:xfrm>
              <a:off x="1331641" y="708641"/>
              <a:ext cx="6480719" cy="400110"/>
            </a:xfrm>
            <a:prstGeom prst="rect">
              <a:avLst/>
            </a:prstGeom>
            <a:noFill/>
          </p:spPr>
          <p:txBody>
            <a:bodyPr wrap="square" rtlCol="0">
              <a:spAutoFit/>
            </a:bodyPr>
            <a:lstStyle/>
            <a:p>
              <a:r>
                <a:rPr lang="en-US" altLang="ja-JP" sz="2000" b="1" dirty="0" smtClean="0">
                  <a:solidFill>
                    <a:srgbClr val="000099"/>
                  </a:solidFill>
                </a:rPr>
                <a:t>OH</a:t>
              </a:r>
              <a:r>
                <a:rPr lang="en-US" altLang="ja-JP" sz="2000" b="1" baseline="30000" dirty="0" smtClean="0">
                  <a:solidFill>
                    <a:srgbClr val="000099"/>
                  </a:solidFill>
                </a:rPr>
                <a:t>− </a:t>
              </a:r>
              <a:r>
                <a:rPr lang="ja-JP" altLang="en-US" sz="2000" dirty="0" smtClean="0">
                  <a:solidFill>
                    <a:srgbClr val="000099"/>
                  </a:solidFill>
                  <a:latin typeface="HGP創英角ｺﾞｼｯｸUB" pitchFamily="50" charset="-128"/>
                  <a:ea typeface="HGP創英角ｺﾞｼｯｸUB" pitchFamily="50" charset="-128"/>
                </a:rPr>
                <a:t>（水酸化物イオン）が細菌・ウィルスを破壊</a:t>
              </a:r>
            </a:p>
          </p:txBody>
        </p:sp>
      </p:grpSp>
      <p:grpSp>
        <p:nvGrpSpPr>
          <p:cNvPr id="216" name="グループ化 215"/>
          <p:cNvGrpSpPr/>
          <p:nvPr/>
        </p:nvGrpSpPr>
        <p:grpSpPr>
          <a:xfrm>
            <a:off x="179512" y="1321122"/>
            <a:ext cx="8856984" cy="2251894"/>
            <a:chOff x="179512" y="1249114"/>
            <a:chExt cx="8856984" cy="2251894"/>
          </a:xfrm>
        </p:grpSpPr>
        <p:grpSp>
          <p:nvGrpSpPr>
            <p:cNvPr id="134" name="グループ化 133"/>
            <p:cNvGrpSpPr/>
            <p:nvPr/>
          </p:nvGrpSpPr>
          <p:grpSpPr>
            <a:xfrm>
              <a:off x="3203848" y="1321023"/>
              <a:ext cx="2448272" cy="1871191"/>
              <a:chOff x="3276600" y="1484784"/>
              <a:chExt cx="2448272" cy="1871191"/>
            </a:xfrm>
          </p:grpSpPr>
          <p:sp>
            <p:nvSpPr>
              <p:cNvPr id="43" name="Oval 8"/>
              <p:cNvSpPr>
                <a:spLocks noChangeArrowheads="1"/>
              </p:cNvSpPr>
              <p:nvPr/>
            </p:nvSpPr>
            <p:spPr bwMode="auto">
              <a:xfrm>
                <a:off x="3276600" y="2420938"/>
                <a:ext cx="2447925" cy="792162"/>
              </a:xfrm>
              <a:prstGeom prst="ellipse">
                <a:avLst/>
              </a:prstGeom>
              <a:solidFill>
                <a:srgbClr val="663300"/>
              </a:solidFill>
              <a:ln w="9525" algn="ctr">
                <a:solidFill>
                  <a:schemeClr val="tx1"/>
                </a:solidFill>
                <a:round/>
                <a:headEnd/>
                <a:tailEnd/>
              </a:ln>
              <a:effectLst/>
            </p:spPr>
            <p:txBody>
              <a:bodyPr wrap="none" anchor="ctr"/>
              <a:lstStyle/>
              <a:p>
                <a:endParaRPr lang="ja-JP" altLang="en-US" dirty="0"/>
              </a:p>
            </p:txBody>
          </p:sp>
          <p:sp>
            <p:nvSpPr>
              <p:cNvPr id="44" name="Oval 11"/>
              <p:cNvSpPr>
                <a:spLocks noChangeArrowheads="1"/>
              </p:cNvSpPr>
              <p:nvPr/>
            </p:nvSpPr>
            <p:spPr bwMode="auto">
              <a:xfrm>
                <a:off x="3419475" y="2492375"/>
                <a:ext cx="2160588" cy="647700"/>
              </a:xfrm>
              <a:prstGeom prst="ellipse">
                <a:avLst/>
              </a:prstGeom>
              <a:solidFill>
                <a:srgbClr val="D6C8CF"/>
              </a:solidFill>
              <a:ln w="9525" algn="ctr">
                <a:solidFill>
                  <a:srgbClr val="663300"/>
                </a:solidFill>
                <a:round/>
                <a:headEnd/>
                <a:tailEnd/>
              </a:ln>
              <a:effectLst/>
            </p:spPr>
            <p:txBody>
              <a:bodyPr wrap="none" anchor="ctr"/>
              <a:lstStyle/>
              <a:p>
                <a:endParaRPr lang="ja-JP" altLang="en-US" dirty="0"/>
              </a:p>
            </p:txBody>
          </p:sp>
          <p:sp>
            <p:nvSpPr>
              <p:cNvPr id="49" name="Oval 16"/>
              <p:cNvSpPr>
                <a:spLocks noChangeArrowheads="1"/>
              </p:cNvSpPr>
              <p:nvPr/>
            </p:nvSpPr>
            <p:spPr bwMode="auto">
              <a:xfrm>
                <a:off x="3492500" y="2563813"/>
                <a:ext cx="2016125" cy="504825"/>
              </a:xfrm>
              <a:prstGeom prst="ellipse">
                <a:avLst/>
              </a:prstGeom>
              <a:solidFill>
                <a:srgbClr val="FFFFCC"/>
              </a:solidFill>
              <a:ln w="9525" algn="ctr">
                <a:solidFill>
                  <a:srgbClr val="663300"/>
                </a:solidFill>
                <a:round/>
                <a:headEnd/>
                <a:tailEnd/>
              </a:ln>
              <a:effectLst/>
            </p:spPr>
            <p:txBody>
              <a:bodyPr wrap="none" anchor="ctr"/>
              <a:lstStyle/>
              <a:p>
                <a:endParaRPr lang="ja-JP" altLang="en-US" dirty="0"/>
              </a:p>
            </p:txBody>
          </p:sp>
          <p:sp>
            <p:nvSpPr>
              <p:cNvPr id="53" name="Oval 21"/>
              <p:cNvSpPr>
                <a:spLocks noChangeArrowheads="1"/>
              </p:cNvSpPr>
              <p:nvPr/>
            </p:nvSpPr>
            <p:spPr bwMode="auto">
              <a:xfrm>
                <a:off x="3563938" y="2636838"/>
                <a:ext cx="1873250" cy="358775"/>
              </a:xfrm>
              <a:prstGeom prst="ellipse">
                <a:avLst/>
              </a:prstGeom>
              <a:solidFill>
                <a:schemeClr val="accent1"/>
              </a:solidFill>
              <a:ln w="9525" algn="ctr">
                <a:solidFill>
                  <a:schemeClr val="tx1"/>
                </a:solidFill>
                <a:round/>
                <a:headEnd/>
                <a:tailEnd/>
              </a:ln>
              <a:effectLst/>
            </p:spPr>
            <p:txBody>
              <a:bodyPr wrap="none" anchor="ctr"/>
              <a:lstStyle/>
              <a:p>
                <a:endParaRPr lang="ja-JP" altLang="en-US" dirty="0"/>
              </a:p>
            </p:txBody>
          </p:sp>
          <p:sp>
            <p:nvSpPr>
              <p:cNvPr id="56" name="Oval 23"/>
              <p:cNvSpPr>
                <a:spLocks noChangeArrowheads="1"/>
              </p:cNvSpPr>
              <p:nvPr/>
            </p:nvSpPr>
            <p:spPr bwMode="auto">
              <a:xfrm>
                <a:off x="3779838" y="2708275"/>
                <a:ext cx="1441450" cy="214313"/>
              </a:xfrm>
              <a:prstGeom prst="ellipse">
                <a:avLst/>
              </a:prstGeom>
              <a:solidFill>
                <a:srgbClr val="CADAC4"/>
              </a:solidFill>
              <a:ln w="9525" algn="ctr">
                <a:solidFill>
                  <a:schemeClr val="tx1"/>
                </a:solidFill>
                <a:round/>
                <a:headEnd/>
                <a:tailEnd/>
              </a:ln>
              <a:effectLst/>
            </p:spPr>
            <p:txBody>
              <a:bodyPr wrap="none" anchor="ctr"/>
              <a:lstStyle/>
              <a:p>
                <a:endParaRPr lang="ja-JP" altLang="en-US" dirty="0"/>
              </a:p>
            </p:txBody>
          </p:sp>
          <p:sp>
            <p:nvSpPr>
              <p:cNvPr id="60" name="AutoShape 26"/>
              <p:cNvSpPr>
                <a:spLocks noChangeArrowheads="1"/>
              </p:cNvSpPr>
              <p:nvPr/>
            </p:nvSpPr>
            <p:spPr bwMode="auto">
              <a:xfrm>
                <a:off x="4356100" y="2732088"/>
                <a:ext cx="288925" cy="144462"/>
              </a:xfrm>
              <a:prstGeom prst="octagon">
                <a:avLst>
                  <a:gd name="adj" fmla="val 29287"/>
                </a:avLst>
              </a:prstGeom>
              <a:solidFill>
                <a:srgbClr val="3399FF"/>
              </a:solidFill>
              <a:ln w="9525" algn="ctr">
                <a:solidFill>
                  <a:schemeClr val="tx1"/>
                </a:solidFill>
                <a:miter lim="800000"/>
                <a:headEnd/>
                <a:tailEnd/>
              </a:ln>
              <a:effectLst/>
            </p:spPr>
            <p:txBody>
              <a:bodyPr wrap="none" anchor="ctr"/>
              <a:lstStyle/>
              <a:p>
                <a:endParaRPr lang="ja-JP" altLang="en-US" dirty="0"/>
              </a:p>
            </p:txBody>
          </p:sp>
          <p:sp>
            <p:nvSpPr>
              <p:cNvPr id="66" name="Oval 31"/>
              <p:cNvSpPr>
                <a:spLocks noChangeArrowheads="1"/>
              </p:cNvSpPr>
              <p:nvPr/>
            </p:nvSpPr>
            <p:spPr bwMode="auto">
              <a:xfrm>
                <a:off x="3924300" y="2781300"/>
                <a:ext cx="73025" cy="73025"/>
              </a:xfrm>
              <a:prstGeom prst="ellipse">
                <a:avLst/>
              </a:prstGeom>
              <a:solidFill>
                <a:srgbClr val="FFFFCC"/>
              </a:solidFill>
              <a:ln w="9525" algn="ctr">
                <a:solidFill>
                  <a:schemeClr val="tx1"/>
                </a:solidFill>
                <a:round/>
                <a:headEnd/>
                <a:tailEnd/>
              </a:ln>
              <a:effectLst/>
            </p:spPr>
            <p:txBody>
              <a:bodyPr wrap="none" anchor="ctr"/>
              <a:lstStyle/>
              <a:p>
                <a:endParaRPr lang="ja-JP" altLang="en-US" dirty="0"/>
              </a:p>
            </p:txBody>
          </p:sp>
          <p:sp>
            <p:nvSpPr>
              <p:cNvPr id="67" name="Oval 32"/>
              <p:cNvSpPr>
                <a:spLocks noChangeArrowheads="1"/>
              </p:cNvSpPr>
              <p:nvPr/>
            </p:nvSpPr>
            <p:spPr bwMode="auto">
              <a:xfrm>
                <a:off x="4138613" y="2781300"/>
                <a:ext cx="73025" cy="73025"/>
              </a:xfrm>
              <a:prstGeom prst="ellipse">
                <a:avLst/>
              </a:prstGeom>
              <a:solidFill>
                <a:srgbClr val="FFFFCC"/>
              </a:solidFill>
              <a:ln w="9525" algn="ctr">
                <a:solidFill>
                  <a:schemeClr val="tx1"/>
                </a:solidFill>
                <a:round/>
                <a:headEnd/>
                <a:tailEnd/>
              </a:ln>
              <a:effectLst/>
            </p:spPr>
            <p:txBody>
              <a:bodyPr wrap="none" anchor="ctr"/>
              <a:lstStyle/>
              <a:p>
                <a:endParaRPr lang="ja-JP" altLang="en-US" dirty="0"/>
              </a:p>
            </p:txBody>
          </p:sp>
          <p:sp>
            <p:nvSpPr>
              <p:cNvPr id="69" name="Oval 33"/>
              <p:cNvSpPr>
                <a:spLocks noChangeArrowheads="1"/>
              </p:cNvSpPr>
              <p:nvPr/>
            </p:nvSpPr>
            <p:spPr bwMode="auto">
              <a:xfrm>
                <a:off x="4716463" y="2781300"/>
                <a:ext cx="73025" cy="73025"/>
              </a:xfrm>
              <a:prstGeom prst="ellipse">
                <a:avLst/>
              </a:prstGeom>
              <a:solidFill>
                <a:srgbClr val="FFFFCC"/>
              </a:solidFill>
              <a:ln w="9525" algn="ctr">
                <a:solidFill>
                  <a:schemeClr val="tx1"/>
                </a:solidFill>
                <a:round/>
                <a:headEnd/>
                <a:tailEnd/>
              </a:ln>
              <a:effectLst/>
            </p:spPr>
            <p:txBody>
              <a:bodyPr wrap="none" anchor="ctr"/>
              <a:lstStyle/>
              <a:p>
                <a:endParaRPr lang="ja-JP" altLang="en-US" dirty="0"/>
              </a:p>
            </p:txBody>
          </p:sp>
          <p:sp>
            <p:nvSpPr>
              <p:cNvPr id="71" name="Oval 34"/>
              <p:cNvSpPr>
                <a:spLocks noChangeArrowheads="1"/>
              </p:cNvSpPr>
              <p:nvPr/>
            </p:nvSpPr>
            <p:spPr bwMode="auto">
              <a:xfrm>
                <a:off x="4932363" y="2781300"/>
                <a:ext cx="73025" cy="73025"/>
              </a:xfrm>
              <a:prstGeom prst="ellipse">
                <a:avLst/>
              </a:prstGeom>
              <a:solidFill>
                <a:srgbClr val="FFFFCC"/>
              </a:solidFill>
              <a:ln w="9525" algn="ctr">
                <a:solidFill>
                  <a:schemeClr val="tx1"/>
                </a:solidFill>
                <a:round/>
                <a:headEnd/>
                <a:tailEnd/>
              </a:ln>
              <a:effectLst/>
            </p:spPr>
            <p:txBody>
              <a:bodyPr wrap="none" anchor="ctr"/>
              <a:lstStyle/>
              <a:p>
                <a:endParaRPr lang="ja-JP" altLang="en-US" dirty="0"/>
              </a:p>
            </p:txBody>
          </p:sp>
          <p:sp>
            <p:nvSpPr>
              <p:cNvPr id="87" name="AutoShape 48"/>
              <p:cNvSpPr>
                <a:spLocks noChangeArrowheads="1"/>
              </p:cNvSpPr>
              <p:nvPr/>
            </p:nvSpPr>
            <p:spPr bwMode="auto">
              <a:xfrm rot="5079895">
                <a:off x="4895851" y="2457450"/>
                <a:ext cx="215900" cy="142875"/>
              </a:xfrm>
              <a:prstGeom prst="lightningBolt">
                <a:avLst/>
              </a:prstGeom>
              <a:solidFill>
                <a:srgbClr val="FF0000"/>
              </a:solidFill>
              <a:ln w="9525" algn="ctr">
                <a:solidFill>
                  <a:srgbClr val="FFC000"/>
                </a:solidFill>
                <a:miter lim="800000"/>
                <a:headEnd/>
                <a:tailEnd/>
              </a:ln>
            </p:spPr>
            <p:txBody>
              <a:bodyPr wrap="none" anchor="ctr"/>
              <a:lstStyle/>
              <a:p>
                <a:endParaRPr lang="ja-JP" altLang="en-US" dirty="0"/>
              </a:p>
            </p:txBody>
          </p:sp>
          <p:sp>
            <p:nvSpPr>
              <p:cNvPr id="90" name="AutoShape 49"/>
              <p:cNvSpPr>
                <a:spLocks noChangeArrowheads="1"/>
              </p:cNvSpPr>
              <p:nvPr/>
            </p:nvSpPr>
            <p:spPr bwMode="auto">
              <a:xfrm rot="880583">
                <a:off x="3563938" y="2563813"/>
                <a:ext cx="215900" cy="142875"/>
              </a:xfrm>
              <a:prstGeom prst="lightningBolt">
                <a:avLst/>
              </a:prstGeom>
              <a:solidFill>
                <a:srgbClr val="FF0000"/>
              </a:solidFill>
              <a:ln w="9525" algn="ctr">
                <a:solidFill>
                  <a:srgbClr val="FFC000"/>
                </a:solidFill>
                <a:miter lim="800000"/>
                <a:headEnd/>
                <a:tailEnd/>
              </a:ln>
            </p:spPr>
            <p:txBody>
              <a:bodyPr wrap="none" anchor="ctr"/>
              <a:lstStyle/>
              <a:p>
                <a:endParaRPr lang="ja-JP" altLang="en-US" dirty="0"/>
              </a:p>
            </p:txBody>
          </p:sp>
          <p:sp>
            <p:nvSpPr>
              <p:cNvPr id="91" name="AutoShape 50"/>
              <p:cNvSpPr>
                <a:spLocks noChangeArrowheads="1"/>
              </p:cNvSpPr>
              <p:nvPr/>
            </p:nvSpPr>
            <p:spPr bwMode="auto">
              <a:xfrm rot="-5991080">
                <a:off x="3887788" y="3033712"/>
                <a:ext cx="215900" cy="142875"/>
              </a:xfrm>
              <a:prstGeom prst="lightningBolt">
                <a:avLst/>
              </a:prstGeom>
              <a:solidFill>
                <a:srgbClr val="FF0000"/>
              </a:solidFill>
              <a:ln w="9525" algn="ctr">
                <a:solidFill>
                  <a:srgbClr val="FFC000"/>
                </a:solidFill>
                <a:miter lim="800000"/>
                <a:headEnd/>
                <a:tailEnd/>
              </a:ln>
            </p:spPr>
            <p:txBody>
              <a:bodyPr wrap="none" anchor="ctr"/>
              <a:lstStyle/>
              <a:p>
                <a:endParaRPr lang="ja-JP" altLang="en-US" dirty="0"/>
              </a:p>
            </p:txBody>
          </p:sp>
          <p:sp>
            <p:nvSpPr>
              <p:cNvPr id="92" name="AutoShape 53"/>
              <p:cNvSpPr>
                <a:spLocks noChangeArrowheads="1"/>
              </p:cNvSpPr>
              <p:nvPr/>
            </p:nvSpPr>
            <p:spPr bwMode="auto">
              <a:xfrm>
                <a:off x="3419475" y="2276475"/>
                <a:ext cx="360363" cy="287338"/>
              </a:xfrm>
              <a:prstGeom prst="sun">
                <a:avLst>
                  <a:gd name="adj" fmla="val 25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ja-JP" altLang="en-US" dirty="0"/>
              </a:p>
            </p:txBody>
          </p:sp>
          <p:sp>
            <p:nvSpPr>
              <p:cNvPr id="93" name="AutoShape 54"/>
              <p:cNvSpPr>
                <a:spLocks noChangeArrowheads="1"/>
              </p:cNvSpPr>
              <p:nvPr/>
            </p:nvSpPr>
            <p:spPr bwMode="auto">
              <a:xfrm>
                <a:off x="5003800" y="2276475"/>
                <a:ext cx="360363" cy="287338"/>
              </a:xfrm>
              <a:prstGeom prst="sun">
                <a:avLst>
                  <a:gd name="adj" fmla="val 25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ja-JP" altLang="en-US" dirty="0"/>
              </a:p>
            </p:txBody>
          </p:sp>
          <p:sp>
            <p:nvSpPr>
              <p:cNvPr id="94" name="AutoShape 55"/>
              <p:cNvSpPr>
                <a:spLocks noChangeArrowheads="1"/>
              </p:cNvSpPr>
              <p:nvPr/>
            </p:nvSpPr>
            <p:spPr bwMode="auto">
              <a:xfrm>
                <a:off x="3635375" y="3068638"/>
                <a:ext cx="360363" cy="287337"/>
              </a:xfrm>
              <a:prstGeom prst="sun">
                <a:avLst>
                  <a:gd name="adj" fmla="val 25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ja-JP" altLang="en-US" dirty="0"/>
              </a:p>
            </p:txBody>
          </p:sp>
          <p:sp>
            <p:nvSpPr>
              <p:cNvPr id="110" name="Line 71"/>
              <p:cNvSpPr>
                <a:spLocks noChangeShapeType="1"/>
              </p:cNvSpPr>
              <p:nvPr/>
            </p:nvSpPr>
            <p:spPr bwMode="auto">
              <a:xfrm flipH="1">
                <a:off x="3779838" y="1989138"/>
                <a:ext cx="287337" cy="358775"/>
              </a:xfrm>
              <a:prstGeom prst="line">
                <a:avLst/>
              </a:prstGeom>
              <a:noFill/>
              <a:ln w="38100" cmpd="dbl">
                <a:solidFill>
                  <a:srgbClr val="0000FF"/>
                </a:solidFill>
                <a:round/>
                <a:headEnd/>
                <a:tailEnd type="triangle" w="med" len="med"/>
              </a:ln>
              <a:effectLst/>
            </p:spPr>
            <p:txBody>
              <a:bodyPr/>
              <a:lstStyle/>
              <a:p>
                <a:endParaRPr lang="ja-JP" altLang="en-US" dirty="0"/>
              </a:p>
            </p:txBody>
          </p:sp>
          <p:sp>
            <p:nvSpPr>
              <p:cNvPr id="111" name="Line 72"/>
              <p:cNvSpPr>
                <a:spLocks noChangeShapeType="1"/>
              </p:cNvSpPr>
              <p:nvPr/>
            </p:nvSpPr>
            <p:spPr bwMode="auto">
              <a:xfrm>
                <a:off x="4787900" y="1989138"/>
                <a:ext cx="215900" cy="358775"/>
              </a:xfrm>
              <a:prstGeom prst="line">
                <a:avLst/>
              </a:prstGeom>
              <a:noFill/>
              <a:ln w="38100" cmpd="dbl">
                <a:solidFill>
                  <a:srgbClr val="0000FF"/>
                </a:solidFill>
                <a:round/>
                <a:headEnd/>
                <a:tailEnd type="triangle" w="med" len="med"/>
              </a:ln>
              <a:effectLst/>
            </p:spPr>
            <p:txBody>
              <a:bodyPr/>
              <a:lstStyle/>
              <a:p>
                <a:endParaRPr lang="ja-JP" altLang="en-US" dirty="0"/>
              </a:p>
            </p:txBody>
          </p:sp>
          <p:sp>
            <p:nvSpPr>
              <p:cNvPr id="112" name="Rectangle 74"/>
              <p:cNvSpPr>
                <a:spLocks noChangeArrowheads="1"/>
              </p:cNvSpPr>
              <p:nvPr/>
            </p:nvSpPr>
            <p:spPr bwMode="auto">
              <a:xfrm>
                <a:off x="3276600" y="1484784"/>
                <a:ext cx="2448272" cy="57606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noAutofit/>
              </a:bodyPr>
              <a:lstStyle/>
              <a:p>
                <a:r>
                  <a:rPr lang="en-US" altLang="ja-JP" sz="1600" b="1" dirty="0" smtClean="0"/>
                  <a:t>OH</a:t>
                </a:r>
                <a:r>
                  <a:rPr lang="en-US" altLang="ja-JP" sz="1600" b="1" baseline="30000" dirty="0" smtClean="0"/>
                  <a:t>− </a:t>
                </a:r>
                <a:r>
                  <a:rPr lang="ja-JP" altLang="en-US" sz="1600" dirty="0" smtClean="0">
                    <a:latin typeface="HGP創英角ｺﾞｼｯｸUB" pitchFamily="50" charset="-128"/>
                    <a:ea typeface="HGP創英角ｺﾞｼｯｸUB" pitchFamily="50" charset="-128"/>
                  </a:rPr>
                  <a:t>（</a:t>
                </a:r>
                <a:r>
                  <a:rPr lang="ja-JP" altLang="en-US" sz="1600" dirty="0">
                    <a:latin typeface="HGP創英角ｺﾞｼｯｸUB" pitchFamily="50" charset="-128"/>
                    <a:ea typeface="HGP創英角ｺﾞｼｯｸUB" pitchFamily="50" charset="-128"/>
                  </a:rPr>
                  <a:t>水酸化物イオン）</a:t>
                </a:r>
              </a:p>
            </p:txBody>
          </p:sp>
        </p:grpSp>
        <p:grpSp>
          <p:nvGrpSpPr>
            <p:cNvPr id="136" name="グループ化 135"/>
            <p:cNvGrpSpPr/>
            <p:nvPr/>
          </p:nvGrpSpPr>
          <p:grpSpPr>
            <a:xfrm>
              <a:off x="179512" y="1249114"/>
              <a:ext cx="2447925" cy="2251894"/>
              <a:chOff x="323850" y="1412875"/>
              <a:chExt cx="2447925" cy="2251894"/>
            </a:xfrm>
          </p:grpSpPr>
          <p:sp>
            <p:nvSpPr>
              <p:cNvPr id="42" name="Oval 7"/>
              <p:cNvSpPr>
                <a:spLocks noChangeArrowheads="1"/>
              </p:cNvSpPr>
              <p:nvPr/>
            </p:nvSpPr>
            <p:spPr bwMode="auto">
              <a:xfrm>
                <a:off x="323850" y="2420938"/>
                <a:ext cx="2447925" cy="792162"/>
              </a:xfrm>
              <a:prstGeom prst="ellipse">
                <a:avLst/>
              </a:prstGeom>
              <a:solidFill>
                <a:srgbClr val="663300"/>
              </a:solidFill>
              <a:ln w="9525" algn="ctr">
                <a:solidFill>
                  <a:schemeClr val="tx1"/>
                </a:solidFill>
                <a:round/>
                <a:headEnd/>
                <a:tailEnd/>
              </a:ln>
              <a:effectLst/>
            </p:spPr>
            <p:txBody>
              <a:bodyPr wrap="none" anchor="ctr"/>
              <a:lstStyle/>
              <a:p>
                <a:endParaRPr lang="ja-JP" altLang="en-US" dirty="0"/>
              </a:p>
            </p:txBody>
          </p:sp>
          <p:sp>
            <p:nvSpPr>
              <p:cNvPr id="46" name="Oval 13"/>
              <p:cNvSpPr>
                <a:spLocks noChangeArrowheads="1"/>
              </p:cNvSpPr>
              <p:nvPr/>
            </p:nvSpPr>
            <p:spPr bwMode="auto">
              <a:xfrm>
                <a:off x="468313" y="2492375"/>
                <a:ext cx="2160587" cy="647700"/>
              </a:xfrm>
              <a:prstGeom prst="ellipse">
                <a:avLst/>
              </a:prstGeom>
              <a:solidFill>
                <a:srgbClr val="D6C8CF"/>
              </a:solidFill>
              <a:ln w="9525" algn="ctr">
                <a:solidFill>
                  <a:srgbClr val="663300"/>
                </a:solidFill>
                <a:round/>
                <a:headEnd/>
                <a:tailEnd/>
              </a:ln>
              <a:effectLst/>
            </p:spPr>
            <p:txBody>
              <a:bodyPr wrap="none" anchor="ctr"/>
              <a:lstStyle/>
              <a:p>
                <a:endParaRPr lang="ja-JP" altLang="en-US" dirty="0"/>
              </a:p>
            </p:txBody>
          </p:sp>
          <p:sp>
            <p:nvSpPr>
              <p:cNvPr id="47" name="Oval 14"/>
              <p:cNvSpPr>
                <a:spLocks noChangeArrowheads="1"/>
              </p:cNvSpPr>
              <p:nvPr/>
            </p:nvSpPr>
            <p:spPr bwMode="auto">
              <a:xfrm>
                <a:off x="539750" y="2563813"/>
                <a:ext cx="2016125" cy="504825"/>
              </a:xfrm>
              <a:prstGeom prst="ellipse">
                <a:avLst/>
              </a:prstGeom>
              <a:solidFill>
                <a:srgbClr val="FFFFCC"/>
              </a:solidFill>
              <a:ln w="9525" algn="ctr">
                <a:solidFill>
                  <a:srgbClr val="663300"/>
                </a:solidFill>
                <a:round/>
                <a:headEnd/>
                <a:tailEnd/>
              </a:ln>
              <a:effectLst/>
            </p:spPr>
            <p:txBody>
              <a:bodyPr wrap="none" anchor="ctr"/>
              <a:lstStyle/>
              <a:p>
                <a:endParaRPr lang="ja-JP" altLang="en-US" dirty="0"/>
              </a:p>
            </p:txBody>
          </p:sp>
          <p:sp>
            <p:nvSpPr>
              <p:cNvPr id="50" name="Oval 19"/>
              <p:cNvSpPr>
                <a:spLocks noChangeArrowheads="1"/>
              </p:cNvSpPr>
              <p:nvPr/>
            </p:nvSpPr>
            <p:spPr bwMode="auto">
              <a:xfrm>
                <a:off x="611188" y="2636838"/>
                <a:ext cx="1873250" cy="358775"/>
              </a:xfrm>
              <a:prstGeom prst="ellipse">
                <a:avLst/>
              </a:prstGeom>
              <a:solidFill>
                <a:schemeClr val="accent1"/>
              </a:solidFill>
              <a:ln w="9525" algn="ctr">
                <a:solidFill>
                  <a:schemeClr val="tx1"/>
                </a:solidFill>
                <a:round/>
                <a:headEnd/>
                <a:tailEnd/>
              </a:ln>
              <a:effectLst/>
            </p:spPr>
            <p:txBody>
              <a:bodyPr wrap="none" anchor="ctr"/>
              <a:lstStyle/>
              <a:p>
                <a:endParaRPr lang="ja-JP" altLang="en-US" dirty="0"/>
              </a:p>
            </p:txBody>
          </p:sp>
          <p:sp>
            <p:nvSpPr>
              <p:cNvPr id="54" name="Oval 22"/>
              <p:cNvSpPr>
                <a:spLocks noChangeArrowheads="1"/>
              </p:cNvSpPr>
              <p:nvPr/>
            </p:nvSpPr>
            <p:spPr bwMode="auto">
              <a:xfrm>
                <a:off x="827088" y="2709863"/>
                <a:ext cx="1441450" cy="214312"/>
              </a:xfrm>
              <a:prstGeom prst="ellipse">
                <a:avLst/>
              </a:prstGeom>
              <a:solidFill>
                <a:srgbClr val="CADAC4"/>
              </a:solidFill>
              <a:ln w="9525" algn="ctr">
                <a:solidFill>
                  <a:schemeClr val="tx1"/>
                </a:solidFill>
                <a:round/>
                <a:headEnd/>
                <a:tailEnd/>
              </a:ln>
              <a:effectLst/>
            </p:spPr>
            <p:txBody>
              <a:bodyPr wrap="none" anchor="ctr"/>
              <a:lstStyle/>
              <a:p>
                <a:endParaRPr lang="ja-JP" altLang="en-US" dirty="0"/>
              </a:p>
            </p:txBody>
          </p:sp>
          <p:sp>
            <p:nvSpPr>
              <p:cNvPr id="59" name="AutoShape 25"/>
              <p:cNvSpPr>
                <a:spLocks noChangeArrowheads="1"/>
              </p:cNvSpPr>
              <p:nvPr/>
            </p:nvSpPr>
            <p:spPr bwMode="auto">
              <a:xfrm>
                <a:off x="1331913" y="2740025"/>
                <a:ext cx="288925" cy="144463"/>
              </a:xfrm>
              <a:prstGeom prst="octagon">
                <a:avLst>
                  <a:gd name="adj" fmla="val 29287"/>
                </a:avLst>
              </a:prstGeom>
              <a:solidFill>
                <a:srgbClr val="3399FF"/>
              </a:solidFill>
              <a:ln w="9525" algn="ctr">
                <a:solidFill>
                  <a:schemeClr val="tx1"/>
                </a:solidFill>
                <a:miter lim="800000"/>
                <a:headEnd/>
                <a:tailEnd/>
              </a:ln>
              <a:effectLst/>
            </p:spPr>
            <p:txBody>
              <a:bodyPr wrap="none" anchor="ctr"/>
              <a:lstStyle/>
              <a:p>
                <a:endParaRPr lang="ja-JP" altLang="en-US" dirty="0"/>
              </a:p>
            </p:txBody>
          </p:sp>
          <p:sp>
            <p:nvSpPr>
              <p:cNvPr id="62" name="Oval 28"/>
              <p:cNvSpPr>
                <a:spLocks noChangeArrowheads="1"/>
              </p:cNvSpPr>
              <p:nvPr/>
            </p:nvSpPr>
            <p:spPr bwMode="auto">
              <a:xfrm>
                <a:off x="1187450" y="2781300"/>
                <a:ext cx="73025" cy="73025"/>
              </a:xfrm>
              <a:prstGeom prst="ellipse">
                <a:avLst/>
              </a:prstGeom>
              <a:solidFill>
                <a:srgbClr val="FFFFCC"/>
              </a:solidFill>
              <a:ln w="9525" algn="ctr">
                <a:solidFill>
                  <a:schemeClr val="tx1"/>
                </a:solidFill>
                <a:round/>
                <a:headEnd/>
                <a:tailEnd/>
              </a:ln>
              <a:effectLst/>
            </p:spPr>
            <p:txBody>
              <a:bodyPr wrap="none" anchor="ctr"/>
              <a:lstStyle/>
              <a:p>
                <a:endParaRPr lang="ja-JP" altLang="en-US" dirty="0"/>
              </a:p>
            </p:txBody>
          </p:sp>
          <p:sp>
            <p:nvSpPr>
              <p:cNvPr id="64" name="Oval 29"/>
              <p:cNvSpPr>
                <a:spLocks noChangeArrowheads="1"/>
              </p:cNvSpPr>
              <p:nvPr/>
            </p:nvSpPr>
            <p:spPr bwMode="auto">
              <a:xfrm>
                <a:off x="1763713" y="2781300"/>
                <a:ext cx="73025" cy="73025"/>
              </a:xfrm>
              <a:prstGeom prst="ellipse">
                <a:avLst/>
              </a:prstGeom>
              <a:solidFill>
                <a:srgbClr val="FFFFCC"/>
              </a:solidFill>
              <a:ln w="9525" algn="ctr">
                <a:solidFill>
                  <a:schemeClr val="tx1"/>
                </a:solidFill>
                <a:round/>
                <a:headEnd/>
                <a:tailEnd/>
              </a:ln>
              <a:effectLst/>
            </p:spPr>
            <p:txBody>
              <a:bodyPr wrap="none" anchor="ctr"/>
              <a:lstStyle/>
              <a:p>
                <a:endParaRPr lang="ja-JP" altLang="en-US" dirty="0"/>
              </a:p>
            </p:txBody>
          </p:sp>
          <p:sp>
            <p:nvSpPr>
              <p:cNvPr id="65" name="Oval 30"/>
              <p:cNvSpPr>
                <a:spLocks noChangeArrowheads="1"/>
              </p:cNvSpPr>
              <p:nvPr/>
            </p:nvSpPr>
            <p:spPr bwMode="auto">
              <a:xfrm>
                <a:off x="1979613" y="2781300"/>
                <a:ext cx="73025" cy="73025"/>
              </a:xfrm>
              <a:prstGeom prst="ellipse">
                <a:avLst/>
              </a:prstGeom>
              <a:solidFill>
                <a:srgbClr val="FFFFCC"/>
              </a:solidFill>
              <a:ln w="9525" algn="ctr">
                <a:solidFill>
                  <a:schemeClr val="tx1"/>
                </a:solidFill>
                <a:round/>
                <a:headEnd/>
                <a:tailEnd/>
              </a:ln>
              <a:effectLst/>
            </p:spPr>
            <p:txBody>
              <a:bodyPr wrap="none" anchor="ctr"/>
              <a:lstStyle/>
              <a:p>
                <a:endParaRPr lang="ja-JP" altLang="en-US" dirty="0"/>
              </a:p>
            </p:txBody>
          </p:sp>
          <p:sp>
            <p:nvSpPr>
              <p:cNvPr id="76" name="Oval 40"/>
              <p:cNvSpPr>
                <a:spLocks noChangeArrowheads="1"/>
              </p:cNvSpPr>
              <p:nvPr/>
            </p:nvSpPr>
            <p:spPr bwMode="auto">
              <a:xfrm>
                <a:off x="971550" y="2781300"/>
                <a:ext cx="73025" cy="73025"/>
              </a:xfrm>
              <a:prstGeom prst="ellipse">
                <a:avLst/>
              </a:prstGeom>
              <a:solidFill>
                <a:srgbClr val="FFFFCC"/>
              </a:solidFill>
              <a:ln w="9525" algn="ctr">
                <a:solidFill>
                  <a:schemeClr val="tx1"/>
                </a:solidFill>
                <a:round/>
                <a:headEnd/>
                <a:tailEnd/>
              </a:ln>
              <a:effectLst/>
            </p:spPr>
            <p:txBody>
              <a:bodyPr wrap="none" anchor="ctr"/>
              <a:lstStyle/>
              <a:p>
                <a:endParaRPr lang="ja-JP" altLang="en-US" dirty="0"/>
              </a:p>
            </p:txBody>
          </p:sp>
          <p:sp>
            <p:nvSpPr>
              <p:cNvPr id="77" name="Line 41"/>
              <p:cNvSpPr>
                <a:spLocks noChangeShapeType="1"/>
              </p:cNvSpPr>
              <p:nvPr/>
            </p:nvSpPr>
            <p:spPr bwMode="auto">
              <a:xfrm flipH="1">
                <a:off x="539552" y="1700808"/>
                <a:ext cx="288032" cy="936104"/>
              </a:xfrm>
              <a:prstGeom prst="line">
                <a:avLst/>
              </a:prstGeom>
              <a:noFill/>
              <a:ln w="9525">
                <a:solidFill>
                  <a:schemeClr val="tx1"/>
                </a:solidFill>
                <a:round/>
                <a:headEnd/>
                <a:tailEnd type="triangle" w="med" len="med"/>
              </a:ln>
              <a:effectLst/>
            </p:spPr>
            <p:txBody>
              <a:bodyPr/>
              <a:lstStyle/>
              <a:p>
                <a:endParaRPr lang="ja-JP" altLang="en-US" dirty="0"/>
              </a:p>
            </p:txBody>
          </p:sp>
          <p:sp>
            <p:nvSpPr>
              <p:cNvPr id="78" name="Line 42"/>
              <p:cNvSpPr>
                <a:spLocks noChangeShapeType="1"/>
              </p:cNvSpPr>
              <p:nvPr/>
            </p:nvSpPr>
            <p:spPr bwMode="auto">
              <a:xfrm flipH="1">
                <a:off x="1187623" y="2060848"/>
                <a:ext cx="288032" cy="504552"/>
              </a:xfrm>
              <a:prstGeom prst="line">
                <a:avLst/>
              </a:prstGeom>
              <a:noFill/>
              <a:ln w="9525">
                <a:solidFill>
                  <a:schemeClr val="tx1"/>
                </a:solidFill>
                <a:round/>
                <a:headEnd/>
                <a:tailEnd type="triangle" w="med" len="med"/>
              </a:ln>
              <a:effectLst/>
            </p:spPr>
            <p:txBody>
              <a:bodyPr/>
              <a:lstStyle/>
              <a:p>
                <a:endParaRPr lang="ja-JP" altLang="en-US" dirty="0"/>
              </a:p>
            </p:txBody>
          </p:sp>
          <p:sp>
            <p:nvSpPr>
              <p:cNvPr id="79" name="Line 43"/>
              <p:cNvSpPr>
                <a:spLocks noChangeShapeType="1"/>
              </p:cNvSpPr>
              <p:nvPr/>
            </p:nvSpPr>
            <p:spPr bwMode="auto">
              <a:xfrm flipH="1">
                <a:off x="1403648" y="2276872"/>
                <a:ext cx="576064" cy="288032"/>
              </a:xfrm>
              <a:prstGeom prst="line">
                <a:avLst/>
              </a:prstGeom>
              <a:noFill/>
              <a:ln w="9525">
                <a:solidFill>
                  <a:schemeClr val="tx1"/>
                </a:solidFill>
                <a:round/>
                <a:headEnd/>
                <a:tailEnd type="triangle" w="med" len="med"/>
              </a:ln>
              <a:effectLst/>
            </p:spPr>
            <p:txBody>
              <a:bodyPr/>
              <a:lstStyle/>
              <a:p>
                <a:endParaRPr lang="ja-JP" altLang="en-US" dirty="0"/>
              </a:p>
            </p:txBody>
          </p:sp>
          <p:sp>
            <p:nvSpPr>
              <p:cNvPr id="80" name="Text Box 44"/>
              <p:cNvSpPr txBox="1">
                <a:spLocks noChangeArrowheads="1"/>
              </p:cNvSpPr>
              <p:nvPr/>
            </p:nvSpPr>
            <p:spPr bwMode="auto">
              <a:xfrm>
                <a:off x="1298575" y="2676525"/>
                <a:ext cx="336550" cy="274638"/>
              </a:xfrm>
              <a:prstGeom prst="rect">
                <a:avLst/>
              </a:prstGeom>
              <a:noFill/>
              <a:ln w="9525" algn="ctr">
                <a:noFill/>
                <a:miter lim="800000"/>
                <a:headEnd/>
                <a:tailEnd/>
              </a:ln>
              <a:effectLst/>
            </p:spPr>
            <p:txBody>
              <a:bodyPr wrap="none">
                <a:spAutoFit/>
              </a:bodyPr>
              <a:lstStyle/>
              <a:p>
                <a:r>
                  <a:rPr lang="ja-JP" altLang="en-US" sz="1200" b="1" dirty="0">
                    <a:latin typeface="HGP創英角ｺﾞｼｯｸUB" pitchFamily="50" charset="-128"/>
                    <a:ea typeface="HGP創英角ｺﾞｼｯｸUB" pitchFamily="50" charset="-128"/>
                  </a:rPr>
                  <a:t>核</a:t>
                </a:r>
              </a:p>
            </p:txBody>
          </p:sp>
          <p:sp>
            <p:nvSpPr>
              <p:cNvPr id="81" name="Text Box 45"/>
              <p:cNvSpPr txBox="1">
                <a:spLocks noChangeArrowheads="1"/>
              </p:cNvSpPr>
              <p:nvPr/>
            </p:nvSpPr>
            <p:spPr bwMode="auto">
              <a:xfrm>
                <a:off x="324148" y="1412875"/>
                <a:ext cx="1079500" cy="276225"/>
              </a:xfrm>
              <a:prstGeom prst="rect">
                <a:avLst/>
              </a:prstGeom>
              <a:solidFill>
                <a:srgbClr val="663300"/>
              </a:solidFill>
              <a:ln w="9525" algn="ctr">
                <a:solidFill>
                  <a:srgbClr val="663300"/>
                </a:solidFill>
                <a:miter lim="800000"/>
                <a:headEnd/>
                <a:tailEnd/>
              </a:ln>
              <a:effectLst/>
            </p:spPr>
            <p:txBody>
              <a:bodyPr>
                <a:spAutoFit/>
              </a:bodyPr>
              <a:lstStyle/>
              <a:p>
                <a:r>
                  <a:rPr lang="ja-JP" altLang="en-US" sz="1200" dirty="0">
                    <a:solidFill>
                      <a:schemeClr val="bg1"/>
                    </a:solidFill>
                    <a:latin typeface="HGP創英角ｺﾞｼｯｸUB" pitchFamily="50" charset="-128"/>
                    <a:ea typeface="HGP創英角ｺﾞｼｯｸUB" pitchFamily="50" charset="-128"/>
                  </a:rPr>
                  <a:t>外　膜（芽胞）</a:t>
                </a:r>
              </a:p>
            </p:txBody>
          </p:sp>
          <p:sp>
            <p:nvSpPr>
              <p:cNvPr id="84" name="Text Box 46"/>
              <p:cNvSpPr txBox="1">
                <a:spLocks noChangeArrowheads="1"/>
              </p:cNvSpPr>
              <p:nvPr/>
            </p:nvSpPr>
            <p:spPr bwMode="auto">
              <a:xfrm>
                <a:off x="899592" y="1772816"/>
                <a:ext cx="1233488" cy="284162"/>
              </a:xfrm>
              <a:prstGeom prst="rect">
                <a:avLst/>
              </a:prstGeom>
              <a:solidFill>
                <a:srgbClr val="DAC4D5"/>
              </a:solidFill>
              <a:ln w="9525" algn="ctr">
                <a:solidFill>
                  <a:srgbClr val="DAC4D5"/>
                </a:solidFill>
                <a:miter lim="800000"/>
                <a:headEnd/>
                <a:tailEnd/>
              </a:ln>
              <a:effectLst/>
            </p:spPr>
            <p:txBody>
              <a:bodyPr wrap="none">
                <a:spAutoFit/>
              </a:bodyPr>
              <a:lstStyle/>
              <a:p>
                <a:r>
                  <a:rPr lang="ja-JP" altLang="en-US" sz="1200" dirty="0">
                    <a:latin typeface="HGP創英角ｺﾞｼｯｸUB" pitchFamily="50" charset="-128"/>
                    <a:ea typeface="HGP創英角ｺﾞｼｯｸUB" pitchFamily="50" charset="-128"/>
                  </a:rPr>
                  <a:t>ペプチドグリカン</a:t>
                </a:r>
              </a:p>
            </p:txBody>
          </p:sp>
          <p:sp>
            <p:nvSpPr>
              <p:cNvPr id="85" name="Text Box 47"/>
              <p:cNvSpPr txBox="1">
                <a:spLocks noChangeArrowheads="1"/>
              </p:cNvSpPr>
              <p:nvPr/>
            </p:nvSpPr>
            <p:spPr bwMode="auto">
              <a:xfrm>
                <a:off x="1907704" y="2132856"/>
                <a:ext cx="641350" cy="274637"/>
              </a:xfrm>
              <a:prstGeom prst="rect">
                <a:avLst/>
              </a:prstGeom>
              <a:solidFill>
                <a:srgbClr val="FFFFCC"/>
              </a:solidFill>
              <a:ln w="9525" algn="ctr">
                <a:noFill/>
                <a:miter lim="800000"/>
                <a:headEnd/>
                <a:tailEnd/>
              </a:ln>
              <a:effectLst/>
            </p:spPr>
            <p:txBody>
              <a:bodyPr wrap="none">
                <a:spAutoFit/>
              </a:bodyPr>
              <a:lstStyle/>
              <a:p>
                <a:r>
                  <a:rPr lang="ja-JP" altLang="en-US" sz="1200" dirty="0">
                    <a:latin typeface="HGP創英角ｺﾞｼｯｸUB" pitchFamily="50" charset="-128"/>
                    <a:ea typeface="HGP創英角ｺﾞｼｯｸUB" pitchFamily="50" charset="-128"/>
                  </a:rPr>
                  <a:t>細胞膜</a:t>
                </a:r>
              </a:p>
            </p:txBody>
          </p:sp>
          <p:sp>
            <p:nvSpPr>
              <p:cNvPr id="118" name="Text Box 82"/>
              <p:cNvSpPr txBox="1">
                <a:spLocks noChangeArrowheads="1"/>
              </p:cNvSpPr>
              <p:nvPr/>
            </p:nvSpPr>
            <p:spPr bwMode="auto">
              <a:xfrm>
                <a:off x="1044005" y="3356992"/>
                <a:ext cx="863699" cy="307777"/>
              </a:xfrm>
              <a:prstGeom prst="rect">
                <a:avLst/>
              </a:prstGeom>
              <a:solidFill>
                <a:srgbClr val="7030A0"/>
              </a:solidFill>
              <a:ln w="9525" algn="ctr">
                <a:noFill/>
                <a:miter lim="800000"/>
                <a:headEnd/>
                <a:tailEnd/>
              </a:ln>
              <a:effectLst/>
            </p:spPr>
            <p:txBody>
              <a:bodyPr wrap="square">
                <a:spAutoFit/>
              </a:bodyPr>
              <a:lstStyle/>
              <a:p>
                <a:r>
                  <a:rPr lang="ja-JP" altLang="en-US" sz="1400" b="1" dirty="0">
                    <a:solidFill>
                      <a:srgbClr val="FFFF00"/>
                    </a:solidFill>
                    <a:latin typeface="HGP創英角ｺﾞｼｯｸUB" pitchFamily="50" charset="-128"/>
                    <a:ea typeface="HGP創英角ｺﾞｼｯｸUB" pitchFamily="50" charset="-128"/>
                  </a:rPr>
                  <a:t>大腸菌</a:t>
                </a:r>
              </a:p>
            </p:txBody>
          </p:sp>
        </p:grpSp>
        <p:grpSp>
          <p:nvGrpSpPr>
            <p:cNvPr id="133" name="グループ化 132"/>
            <p:cNvGrpSpPr/>
            <p:nvPr/>
          </p:nvGrpSpPr>
          <p:grpSpPr>
            <a:xfrm>
              <a:off x="6363970" y="1317090"/>
              <a:ext cx="2672526" cy="1875124"/>
              <a:chOff x="6236382" y="1480851"/>
              <a:chExt cx="2672526" cy="1875124"/>
            </a:xfrm>
          </p:grpSpPr>
          <p:sp>
            <p:nvSpPr>
              <p:cNvPr id="45" name="Oval 12"/>
              <p:cNvSpPr>
                <a:spLocks noChangeArrowheads="1"/>
              </p:cNvSpPr>
              <p:nvPr/>
            </p:nvSpPr>
            <p:spPr bwMode="auto">
              <a:xfrm>
                <a:off x="6443663" y="2492375"/>
                <a:ext cx="2160587" cy="647700"/>
              </a:xfrm>
              <a:prstGeom prst="ellipse">
                <a:avLst/>
              </a:prstGeom>
              <a:pattFill prst="dashDnDiag">
                <a:fgClr>
                  <a:srgbClr val="0070C0"/>
                </a:fgClr>
                <a:bgClr>
                  <a:schemeClr val="bg1"/>
                </a:bgClr>
              </a:pattFill>
              <a:ln w="9525" algn="ctr">
                <a:solidFill>
                  <a:schemeClr val="accent2">
                    <a:lumMod val="60000"/>
                    <a:lumOff val="40000"/>
                  </a:schemeClr>
                </a:solidFill>
                <a:prstDash val="lgDash"/>
                <a:round/>
                <a:headEnd/>
                <a:tailEnd/>
              </a:ln>
              <a:effectLst/>
            </p:spPr>
            <p:txBody>
              <a:bodyPr wrap="none" anchor="ctr"/>
              <a:lstStyle/>
              <a:p>
                <a:pPr>
                  <a:defRPr/>
                </a:pPr>
                <a:endParaRPr lang="ja-JP" altLang="en-US" dirty="0">
                  <a:ea typeface="ＭＳ Ｐゴシック" pitchFamily="50" charset="-128"/>
                </a:endParaRPr>
              </a:p>
            </p:txBody>
          </p:sp>
          <p:sp>
            <p:nvSpPr>
              <p:cNvPr id="48" name="Oval 15"/>
              <p:cNvSpPr>
                <a:spLocks noChangeArrowheads="1"/>
              </p:cNvSpPr>
              <p:nvPr/>
            </p:nvSpPr>
            <p:spPr bwMode="auto">
              <a:xfrm>
                <a:off x="6516688" y="2563813"/>
                <a:ext cx="2016125" cy="504825"/>
              </a:xfrm>
              <a:prstGeom prst="ellipse">
                <a:avLst/>
              </a:prstGeom>
              <a:pattFill prst="pct10">
                <a:fgClr>
                  <a:srgbClr val="0070C0"/>
                </a:fgClr>
                <a:bgClr>
                  <a:schemeClr val="bg1"/>
                </a:bgClr>
              </a:pattFill>
              <a:ln w="9525" algn="ctr">
                <a:solidFill>
                  <a:schemeClr val="accent2">
                    <a:lumMod val="60000"/>
                    <a:lumOff val="40000"/>
                  </a:schemeClr>
                </a:solidFill>
                <a:prstDash val="lgDash"/>
                <a:round/>
                <a:headEnd/>
                <a:tailEnd/>
              </a:ln>
              <a:effectLst/>
            </p:spPr>
            <p:txBody>
              <a:bodyPr wrap="none" anchor="ctr"/>
              <a:lstStyle/>
              <a:p>
                <a:pPr>
                  <a:defRPr/>
                </a:pPr>
                <a:endParaRPr lang="ja-JP" altLang="en-US" dirty="0">
                  <a:ea typeface="ＭＳ Ｐゴシック" pitchFamily="50" charset="-128"/>
                </a:endParaRPr>
              </a:p>
            </p:txBody>
          </p:sp>
          <p:sp>
            <p:nvSpPr>
              <p:cNvPr id="52" name="Oval 20"/>
              <p:cNvSpPr>
                <a:spLocks noChangeArrowheads="1"/>
              </p:cNvSpPr>
              <p:nvPr/>
            </p:nvSpPr>
            <p:spPr bwMode="auto">
              <a:xfrm>
                <a:off x="6588125" y="2636838"/>
                <a:ext cx="1873250" cy="358775"/>
              </a:xfrm>
              <a:prstGeom prst="ellipse">
                <a:avLst/>
              </a:prstGeom>
              <a:pattFill prst="pct20">
                <a:fgClr>
                  <a:srgbClr val="0070C0"/>
                </a:fgClr>
                <a:bgClr>
                  <a:schemeClr val="bg1"/>
                </a:bgClr>
              </a:pattFill>
              <a:ln w="9525" algn="ctr">
                <a:solidFill>
                  <a:schemeClr val="accent2">
                    <a:lumMod val="60000"/>
                    <a:lumOff val="40000"/>
                  </a:schemeClr>
                </a:solidFill>
                <a:round/>
                <a:headEnd/>
                <a:tailEnd/>
              </a:ln>
              <a:effectLst/>
            </p:spPr>
            <p:txBody>
              <a:bodyPr wrap="none" anchor="ctr"/>
              <a:lstStyle/>
              <a:p>
                <a:pPr>
                  <a:defRPr/>
                </a:pPr>
                <a:endParaRPr lang="ja-JP" altLang="en-US" dirty="0">
                  <a:ea typeface="ＭＳ Ｐゴシック" pitchFamily="50" charset="-128"/>
                </a:endParaRPr>
              </a:p>
            </p:txBody>
          </p:sp>
          <p:sp>
            <p:nvSpPr>
              <p:cNvPr id="58" name="Oval 24"/>
              <p:cNvSpPr>
                <a:spLocks noChangeArrowheads="1"/>
              </p:cNvSpPr>
              <p:nvPr/>
            </p:nvSpPr>
            <p:spPr bwMode="auto">
              <a:xfrm>
                <a:off x="6804025" y="2708275"/>
                <a:ext cx="1441450" cy="214313"/>
              </a:xfrm>
              <a:prstGeom prst="ellipse">
                <a:avLst/>
              </a:prstGeom>
              <a:pattFill prst="pct10">
                <a:fgClr>
                  <a:srgbClr val="0070C0"/>
                </a:fgClr>
                <a:bgClr>
                  <a:schemeClr val="bg1"/>
                </a:bgClr>
              </a:pattFill>
              <a:ln w="9525" algn="ctr">
                <a:solidFill>
                  <a:schemeClr val="accent2">
                    <a:lumMod val="60000"/>
                    <a:lumOff val="40000"/>
                  </a:schemeClr>
                </a:solidFill>
                <a:prstDash val="lgDash"/>
                <a:round/>
                <a:headEnd/>
                <a:tailEnd/>
              </a:ln>
              <a:effectLst/>
            </p:spPr>
            <p:txBody>
              <a:bodyPr wrap="none" anchor="ctr"/>
              <a:lstStyle/>
              <a:p>
                <a:pPr>
                  <a:defRPr/>
                </a:pPr>
                <a:endParaRPr lang="ja-JP" altLang="en-US" dirty="0">
                  <a:ea typeface="ＭＳ Ｐゴシック" pitchFamily="50" charset="-128"/>
                </a:endParaRPr>
              </a:p>
            </p:txBody>
          </p:sp>
          <p:sp>
            <p:nvSpPr>
              <p:cNvPr id="61" name="AutoShape 27"/>
              <p:cNvSpPr>
                <a:spLocks noChangeArrowheads="1"/>
              </p:cNvSpPr>
              <p:nvPr/>
            </p:nvSpPr>
            <p:spPr bwMode="auto">
              <a:xfrm>
                <a:off x="7380288" y="2747963"/>
                <a:ext cx="288925" cy="144462"/>
              </a:xfrm>
              <a:prstGeom prst="octagon">
                <a:avLst>
                  <a:gd name="adj" fmla="val 29287"/>
                </a:avLst>
              </a:prstGeom>
              <a:pattFill prst="pct20">
                <a:fgClr>
                  <a:srgbClr val="0070C0"/>
                </a:fgClr>
                <a:bgClr>
                  <a:schemeClr val="bg1"/>
                </a:bgClr>
              </a:pattFill>
              <a:ln w="9525" algn="ctr">
                <a:solidFill>
                  <a:schemeClr val="accent2">
                    <a:lumMod val="60000"/>
                    <a:lumOff val="40000"/>
                  </a:schemeClr>
                </a:solidFill>
                <a:miter lim="800000"/>
                <a:headEnd/>
                <a:tailEnd/>
              </a:ln>
              <a:effectLst/>
            </p:spPr>
            <p:txBody>
              <a:bodyPr wrap="none" anchor="ctr"/>
              <a:lstStyle/>
              <a:p>
                <a:pPr>
                  <a:defRPr/>
                </a:pPr>
                <a:endParaRPr lang="ja-JP" altLang="en-US" dirty="0">
                  <a:ea typeface="ＭＳ Ｐゴシック" pitchFamily="50" charset="-128"/>
                </a:endParaRPr>
              </a:p>
            </p:txBody>
          </p:sp>
          <p:sp>
            <p:nvSpPr>
              <p:cNvPr id="72" name="Oval 35"/>
              <p:cNvSpPr>
                <a:spLocks noChangeArrowheads="1"/>
              </p:cNvSpPr>
              <p:nvPr/>
            </p:nvSpPr>
            <p:spPr bwMode="auto">
              <a:xfrm>
                <a:off x="6948488" y="2781300"/>
                <a:ext cx="73025" cy="73025"/>
              </a:xfrm>
              <a:prstGeom prst="ellipse">
                <a:avLst/>
              </a:prstGeom>
              <a:pattFill prst="openDmnd">
                <a:fgClr>
                  <a:srgbClr val="66FFFF"/>
                </a:fgClr>
                <a:bgClr>
                  <a:schemeClr val="bg1"/>
                </a:bgClr>
              </a:pattFill>
              <a:ln w="9525" algn="ctr">
                <a:solidFill>
                  <a:schemeClr val="accent2">
                    <a:lumMod val="60000"/>
                    <a:lumOff val="40000"/>
                  </a:schemeClr>
                </a:solidFill>
                <a:round/>
                <a:headEnd/>
                <a:tailEnd/>
              </a:ln>
              <a:effectLst/>
            </p:spPr>
            <p:txBody>
              <a:bodyPr wrap="none" anchor="ctr"/>
              <a:lstStyle/>
              <a:p>
                <a:pPr>
                  <a:defRPr/>
                </a:pPr>
                <a:endParaRPr lang="ja-JP" altLang="en-US" dirty="0">
                  <a:ea typeface="ＭＳ Ｐゴシック" pitchFamily="50" charset="-128"/>
                </a:endParaRPr>
              </a:p>
            </p:txBody>
          </p:sp>
          <p:sp>
            <p:nvSpPr>
              <p:cNvPr id="73" name="Oval 37"/>
              <p:cNvSpPr>
                <a:spLocks noChangeArrowheads="1"/>
              </p:cNvSpPr>
              <p:nvPr/>
            </p:nvSpPr>
            <p:spPr bwMode="auto">
              <a:xfrm>
                <a:off x="7956550" y="2781300"/>
                <a:ext cx="73025" cy="73025"/>
              </a:xfrm>
              <a:prstGeom prst="ellipse">
                <a:avLst/>
              </a:prstGeom>
              <a:pattFill prst="openDmnd">
                <a:fgClr>
                  <a:srgbClr val="66FFFF"/>
                </a:fgClr>
                <a:bgClr>
                  <a:schemeClr val="bg1"/>
                </a:bgClr>
              </a:pattFill>
              <a:ln w="9525" algn="ctr">
                <a:solidFill>
                  <a:schemeClr val="accent2">
                    <a:lumMod val="60000"/>
                    <a:lumOff val="40000"/>
                  </a:schemeClr>
                </a:solidFill>
                <a:round/>
                <a:headEnd/>
                <a:tailEnd/>
              </a:ln>
              <a:effectLst/>
            </p:spPr>
            <p:txBody>
              <a:bodyPr wrap="none" anchor="ctr"/>
              <a:lstStyle/>
              <a:p>
                <a:pPr>
                  <a:defRPr/>
                </a:pPr>
                <a:endParaRPr lang="ja-JP" altLang="en-US" dirty="0">
                  <a:ea typeface="ＭＳ Ｐゴシック" pitchFamily="50" charset="-128"/>
                </a:endParaRPr>
              </a:p>
            </p:txBody>
          </p:sp>
          <p:sp>
            <p:nvSpPr>
              <p:cNvPr id="74" name="Oval 38"/>
              <p:cNvSpPr>
                <a:spLocks noChangeArrowheads="1"/>
              </p:cNvSpPr>
              <p:nvPr/>
            </p:nvSpPr>
            <p:spPr bwMode="auto">
              <a:xfrm>
                <a:off x="7812088" y="2781300"/>
                <a:ext cx="73025" cy="73025"/>
              </a:xfrm>
              <a:prstGeom prst="ellipse">
                <a:avLst/>
              </a:prstGeom>
              <a:pattFill prst="openDmnd">
                <a:fgClr>
                  <a:srgbClr val="66FFFF"/>
                </a:fgClr>
                <a:bgClr>
                  <a:schemeClr val="bg1"/>
                </a:bgClr>
              </a:pattFill>
              <a:ln w="9525" algn="ctr">
                <a:solidFill>
                  <a:schemeClr val="accent2">
                    <a:lumMod val="60000"/>
                    <a:lumOff val="40000"/>
                  </a:schemeClr>
                </a:solidFill>
                <a:round/>
                <a:headEnd/>
                <a:tailEnd/>
              </a:ln>
              <a:effectLst/>
            </p:spPr>
            <p:txBody>
              <a:bodyPr wrap="none" anchor="ctr"/>
              <a:lstStyle/>
              <a:p>
                <a:pPr>
                  <a:defRPr/>
                </a:pPr>
                <a:endParaRPr lang="ja-JP" altLang="en-US" dirty="0">
                  <a:ea typeface="ＭＳ Ｐゴシック" pitchFamily="50" charset="-128"/>
                </a:endParaRPr>
              </a:p>
            </p:txBody>
          </p:sp>
          <p:sp>
            <p:nvSpPr>
              <p:cNvPr id="75" name="Oval 39"/>
              <p:cNvSpPr>
                <a:spLocks noChangeArrowheads="1"/>
              </p:cNvSpPr>
              <p:nvPr/>
            </p:nvSpPr>
            <p:spPr bwMode="auto">
              <a:xfrm>
                <a:off x="7164388" y="2781300"/>
                <a:ext cx="73025" cy="73025"/>
              </a:xfrm>
              <a:prstGeom prst="ellipse">
                <a:avLst/>
              </a:prstGeom>
              <a:pattFill prst="openDmnd">
                <a:fgClr>
                  <a:srgbClr val="66FFFF"/>
                </a:fgClr>
                <a:bgClr>
                  <a:schemeClr val="bg1"/>
                </a:bgClr>
              </a:pattFill>
              <a:ln w="9525" algn="ctr">
                <a:solidFill>
                  <a:schemeClr val="accent2">
                    <a:lumMod val="60000"/>
                    <a:lumOff val="40000"/>
                  </a:schemeClr>
                </a:solidFill>
                <a:round/>
                <a:headEnd/>
                <a:tailEnd/>
              </a:ln>
              <a:effectLst/>
            </p:spPr>
            <p:txBody>
              <a:bodyPr wrap="none" anchor="ctr"/>
              <a:lstStyle/>
              <a:p>
                <a:pPr>
                  <a:defRPr/>
                </a:pPr>
                <a:endParaRPr lang="ja-JP" altLang="en-US" dirty="0">
                  <a:ea typeface="ＭＳ Ｐゴシック" pitchFamily="50" charset="-128"/>
                </a:endParaRPr>
              </a:p>
            </p:txBody>
          </p:sp>
          <p:sp>
            <p:nvSpPr>
              <p:cNvPr id="95" name="AutoShape 56"/>
              <p:cNvSpPr>
                <a:spLocks noChangeArrowheads="1"/>
              </p:cNvSpPr>
              <p:nvPr/>
            </p:nvSpPr>
            <p:spPr bwMode="auto">
              <a:xfrm flipH="1">
                <a:off x="6300788" y="2636838"/>
                <a:ext cx="288925" cy="360362"/>
              </a:xfrm>
              <a:prstGeom prst="moon">
                <a:avLst>
                  <a:gd name="adj" fmla="val 50000"/>
                </a:avLst>
              </a:prstGeom>
              <a:pattFill prst="dkHorz">
                <a:fgClr>
                  <a:srgbClr val="663300"/>
                </a:fgClr>
                <a:bgClr>
                  <a:schemeClr val="bg1"/>
                </a:bgClr>
              </a:pattFill>
              <a:ln w="9525" algn="ctr">
                <a:solidFill>
                  <a:schemeClr val="tx1"/>
                </a:solidFill>
                <a:miter lim="800000"/>
                <a:headEnd/>
                <a:tailEnd/>
              </a:ln>
            </p:spPr>
            <p:txBody>
              <a:bodyPr wrap="none" anchor="ctr"/>
              <a:lstStyle/>
              <a:p>
                <a:endParaRPr lang="ja-JP" altLang="en-US" dirty="0"/>
              </a:p>
            </p:txBody>
          </p:sp>
          <p:sp>
            <p:nvSpPr>
              <p:cNvPr id="96" name="AutoShape 57"/>
              <p:cNvSpPr>
                <a:spLocks noChangeArrowheads="1"/>
              </p:cNvSpPr>
              <p:nvPr/>
            </p:nvSpPr>
            <p:spPr bwMode="auto">
              <a:xfrm rot="10800000" flipH="1">
                <a:off x="8459788" y="2636838"/>
                <a:ext cx="288925" cy="360362"/>
              </a:xfrm>
              <a:prstGeom prst="moon">
                <a:avLst>
                  <a:gd name="adj" fmla="val 50000"/>
                </a:avLst>
              </a:prstGeom>
              <a:pattFill prst="dkHorz">
                <a:fgClr>
                  <a:srgbClr val="663300"/>
                </a:fgClr>
                <a:bgClr>
                  <a:schemeClr val="bg1"/>
                </a:bgClr>
              </a:pattFill>
              <a:ln w="9525" algn="ctr">
                <a:solidFill>
                  <a:schemeClr val="tx1"/>
                </a:solidFill>
                <a:miter lim="800000"/>
                <a:headEnd/>
                <a:tailEnd/>
              </a:ln>
            </p:spPr>
            <p:txBody>
              <a:bodyPr wrap="none" anchor="ctr"/>
              <a:lstStyle/>
              <a:p>
                <a:endParaRPr lang="ja-JP" altLang="en-US" dirty="0"/>
              </a:p>
            </p:txBody>
          </p:sp>
          <p:sp>
            <p:nvSpPr>
              <p:cNvPr id="97" name="AutoShape 60"/>
              <p:cNvSpPr>
                <a:spLocks noChangeArrowheads="1"/>
              </p:cNvSpPr>
              <p:nvPr/>
            </p:nvSpPr>
            <p:spPr bwMode="auto">
              <a:xfrm rot="-5400000">
                <a:off x="7416800" y="1952625"/>
                <a:ext cx="215900" cy="863600"/>
              </a:xfrm>
              <a:prstGeom prst="moon">
                <a:avLst>
                  <a:gd name="adj" fmla="val 50000"/>
                </a:avLst>
              </a:prstGeom>
              <a:pattFill prst="dkVert">
                <a:fgClr>
                  <a:srgbClr val="663300"/>
                </a:fgClr>
                <a:bgClr>
                  <a:schemeClr val="bg1"/>
                </a:bgClr>
              </a:pattFill>
              <a:ln w="9525" algn="ctr">
                <a:solidFill>
                  <a:schemeClr val="tx1"/>
                </a:solidFill>
                <a:miter lim="800000"/>
                <a:headEnd/>
                <a:tailEnd/>
              </a:ln>
            </p:spPr>
            <p:txBody>
              <a:bodyPr wrap="none" anchor="ctr"/>
              <a:lstStyle/>
              <a:p>
                <a:endParaRPr lang="ja-JP" altLang="en-US" dirty="0"/>
              </a:p>
            </p:txBody>
          </p:sp>
          <p:sp>
            <p:nvSpPr>
              <p:cNvPr id="98" name="AutoShape 61"/>
              <p:cNvSpPr>
                <a:spLocks noChangeArrowheads="1"/>
              </p:cNvSpPr>
              <p:nvPr/>
            </p:nvSpPr>
            <p:spPr bwMode="auto">
              <a:xfrm rot="5400000">
                <a:off x="7488238" y="2816225"/>
                <a:ext cx="215900" cy="863600"/>
              </a:xfrm>
              <a:prstGeom prst="moon">
                <a:avLst>
                  <a:gd name="adj" fmla="val 50000"/>
                </a:avLst>
              </a:prstGeom>
              <a:pattFill prst="dkVert">
                <a:fgClr>
                  <a:srgbClr val="663300"/>
                </a:fgClr>
                <a:bgClr>
                  <a:schemeClr val="bg1"/>
                </a:bgClr>
              </a:pattFill>
              <a:ln w="9525" algn="ctr">
                <a:solidFill>
                  <a:schemeClr val="tx1"/>
                </a:solidFill>
                <a:miter lim="800000"/>
                <a:headEnd/>
                <a:tailEnd/>
              </a:ln>
            </p:spPr>
            <p:txBody>
              <a:bodyPr wrap="none" anchor="ctr"/>
              <a:lstStyle/>
              <a:p>
                <a:endParaRPr lang="ja-JP" altLang="en-US" dirty="0"/>
              </a:p>
            </p:txBody>
          </p:sp>
          <p:sp>
            <p:nvSpPr>
              <p:cNvPr id="99" name="AutoShape 62"/>
              <p:cNvSpPr>
                <a:spLocks noChangeArrowheads="1"/>
              </p:cNvSpPr>
              <p:nvPr/>
            </p:nvSpPr>
            <p:spPr bwMode="auto">
              <a:xfrm rot="-7095482">
                <a:off x="6659563" y="2132013"/>
                <a:ext cx="215900" cy="647700"/>
              </a:xfrm>
              <a:prstGeom prst="moon">
                <a:avLst>
                  <a:gd name="adj" fmla="val 50000"/>
                </a:avLst>
              </a:prstGeom>
              <a:pattFill prst="wdDnDiag">
                <a:fgClr>
                  <a:srgbClr val="663300"/>
                </a:fgClr>
                <a:bgClr>
                  <a:schemeClr val="bg1"/>
                </a:bgClr>
              </a:pattFill>
              <a:ln w="9525" algn="ctr">
                <a:solidFill>
                  <a:schemeClr val="tx1"/>
                </a:solidFill>
                <a:miter lim="800000"/>
                <a:headEnd/>
                <a:tailEnd/>
              </a:ln>
            </p:spPr>
            <p:txBody>
              <a:bodyPr wrap="none" anchor="ctr"/>
              <a:lstStyle/>
              <a:p>
                <a:endParaRPr lang="ja-JP" altLang="en-US" dirty="0"/>
              </a:p>
            </p:txBody>
          </p:sp>
          <p:sp>
            <p:nvSpPr>
              <p:cNvPr id="101" name="AutoShape 63"/>
              <p:cNvSpPr>
                <a:spLocks noChangeArrowheads="1"/>
              </p:cNvSpPr>
              <p:nvPr/>
            </p:nvSpPr>
            <p:spPr bwMode="auto">
              <a:xfrm rot="-3582050">
                <a:off x="8172450" y="2132013"/>
                <a:ext cx="215900" cy="647700"/>
              </a:xfrm>
              <a:prstGeom prst="moon">
                <a:avLst>
                  <a:gd name="adj" fmla="val 50000"/>
                </a:avLst>
              </a:prstGeom>
              <a:pattFill prst="wdUpDiag">
                <a:fgClr>
                  <a:srgbClr val="663300"/>
                </a:fgClr>
                <a:bgClr>
                  <a:schemeClr val="bg1"/>
                </a:bgClr>
              </a:pattFill>
              <a:ln w="9525" algn="ctr">
                <a:solidFill>
                  <a:schemeClr val="tx1"/>
                </a:solidFill>
                <a:miter lim="800000"/>
                <a:headEnd/>
                <a:tailEnd/>
              </a:ln>
            </p:spPr>
            <p:txBody>
              <a:bodyPr wrap="none" anchor="ctr"/>
              <a:lstStyle/>
              <a:p>
                <a:endParaRPr lang="ja-JP" altLang="en-US" dirty="0"/>
              </a:p>
            </p:txBody>
          </p:sp>
          <p:sp>
            <p:nvSpPr>
              <p:cNvPr id="102" name="AutoShape 64"/>
              <p:cNvSpPr>
                <a:spLocks noChangeArrowheads="1"/>
              </p:cNvSpPr>
              <p:nvPr/>
            </p:nvSpPr>
            <p:spPr bwMode="auto">
              <a:xfrm rot="7275727">
                <a:off x="6732588" y="2852738"/>
                <a:ext cx="215900" cy="647700"/>
              </a:xfrm>
              <a:prstGeom prst="moon">
                <a:avLst>
                  <a:gd name="adj" fmla="val 50000"/>
                </a:avLst>
              </a:prstGeom>
              <a:pattFill prst="wdUpDiag">
                <a:fgClr>
                  <a:srgbClr val="663300"/>
                </a:fgClr>
                <a:bgClr>
                  <a:schemeClr val="bg1"/>
                </a:bgClr>
              </a:pattFill>
              <a:ln w="9525" algn="ctr">
                <a:solidFill>
                  <a:schemeClr val="tx1"/>
                </a:solidFill>
                <a:miter lim="800000"/>
                <a:headEnd/>
                <a:tailEnd/>
              </a:ln>
            </p:spPr>
            <p:txBody>
              <a:bodyPr wrap="none" anchor="ctr"/>
              <a:lstStyle/>
              <a:p>
                <a:endParaRPr lang="ja-JP" altLang="en-US" dirty="0"/>
              </a:p>
            </p:txBody>
          </p:sp>
          <p:sp>
            <p:nvSpPr>
              <p:cNvPr id="103" name="AutoShape 65"/>
              <p:cNvSpPr>
                <a:spLocks noChangeArrowheads="1"/>
              </p:cNvSpPr>
              <p:nvPr/>
            </p:nvSpPr>
            <p:spPr bwMode="auto">
              <a:xfrm rot="2939996">
                <a:off x="8172450" y="2852738"/>
                <a:ext cx="215900" cy="647700"/>
              </a:xfrm>
              <a:prstGeom prst="moon">
                <a:avLst>
                  <a:gd name="adj" fmla="val 50000"/>
                </a:avLst>
              </a:prstGeom>
              <a:pattFill prst="wdDnDiag">
                <a:fgClr>
                  <a:srgbClr val="663300"/>
                </a:fgClr>
                <a:bgClr>
                  <a:schemeClr val="bg1"/>
                </a:bgClr>
              </a:pattFill>
              <a:ln w="9525" algn="ctr">
                <a:solidFill>
                  <a:schemeClr val="tx1"/>
                </a:solidFill>
                <a:miter lim="800000"/>
                <a:headEnd/>
                <a:tailEnd/>
              </a:ln>
            </p:spPr>
            <p:txBody>
              <a:bodyPr wrap="none" anchor="ctr"/>
              <a:lstStyle/>
              <a:p>
                <a:endParaRPr lang="ja-JP" altLang="en-US" dirty="0"/>
              </a:p>
            </p:txBody>
          </p:sp>
          <p:sp>
            <p:nvSpPr>
              <p:cNvPr id="104" name="AutoShape 66"/>
              <p:cNvSpPr>
                <a:spLocks noChangeArrowheads="1"/>
              </p:cNvSpPr>
              <p:nvPr/>
            </p:nvSpPr>
            <p:spPr bwMode="auto">
              <a:xfrm>
                <a:off x="6372225" y="2852738"/>
                <a:ext cx="360363" cy="287337"/>
              </a:xfrm>
              <a:prstGeom prst="sun">
                <a:avLst>
                  <a:gd name="adj" fmla="val 25000"/>
                </a:avLst>
              </a:prstGeom>
              <a:solidFill>
                <a:srgbClr val="0000FF"/>
              </a:solidFill>
              <a:ln w="9525" algn="ctr">
                <a:solidFill>
                  <a:schemeClr val="tx1"/>
                </a:solidFill>
                <a:miter lim="800000"/>
                <a:headEnd/>
                <a:tailEnd/>
              </a:ln>
              <a:effectLst>
                <a:glow rad="228600">
                  <a:schemeClr val="accent1">
                    <a:satMod val="175000"/>
                    <a:alpha val="40000"/>
                  </a:schemeClr>
                </a:glow>
                <a:outerShdw dist="35921" dir="2700000" algn="ctr" rotWithShape="0">
                  <a:schemeClr val="bg2"/>
                </a:outerShdw>
              </a:effectLst>
            </p:spPr>
            <p:txBody>
              <a:bodyPr wrap="none" anchor="ctr"/>
              <a:lstStyle/>
              <a:p>
                <a:pPr>
                  <a:defRPr/>
                </a:pPr>
                <a:endParaRPr lang="ja-JP" altLang="en-US" dirty="0">
                  <a:ea typeface="ＭＳ Ｐゴシック" pitchFamily="50" charset="-128"/>
                </a:endParaRPr>
              </a:p>
            </p:txBody>
          </p:sp>
          <p:sp>
            <p:nvSpPr>
              <p:cNvPr id="105" name="AutoShape 67"/>
              <p:cNvSpPr>
                <a:spLocks noChangeArrowheads="1"/>
              </p:cNvSpPr>
              <p:nvPr/>
            </p:nvSpPr>
            <p:spPr bwMode="auto">
              <a:xfrm>
                <a:off x="7812088" y="2420938"/>
                <a:ext cx="360362" cy="287337"/>
              </a:xfrm>
              <a:prstGeom prst="sun">
                <a:avLst>
                  <a:gd name="adj" fmla="val 25000"/>
                </a:avLst>
              </a:prstGeom>
              <a:ln>
                <a:headEnd/>
                <a:tailEnd/>
              </a:ln>
              <a:effectLst>
                <a:glow rad="228600">
                  <a:schemeClr val="accent1">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ja-JP" altLang="en-US" dirty="0">
                  <a:ea typeface="ＭＳ Ｐゴシック" pitchFamily="50" charset="-128"/>
                </a:endParaRPr>
              </a:p>
            </p:txBody>
          </p:sp>
          <p:sp>
            <p:nvSpPr>
              <p:cNvPr id="106" name="AutoShape 68"/>
              <p:cNvSpPr>
                <a:spLocks noChangeArrowheads="1"/>
              </p:cNvSpPr>
              <p:nvPr/>
            </p:nvSpPr>
            <p:spPr bwMode="auto">
              <a:xfrm>
                <a:off x="7812088" y="2948648"/>
                <a:ext cx="360362" cy="287338"/>
              </a:xfrm>
              <a:prstGeom prst="sun">
                <a:avLst>
                  <a:gd name="adj" fmla="val 25000"/>
                </a:avLst>
              </a:prstGeom>
              <a:ln>
                <a:headEnd/>
                <a:tailEnd/>
              </a:ln>
              <a:effectLst>
                <a:glow rad="228600">
                  <a:schemeClr val="accent1">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ja-JP" altLang="en-US" dirty="0">
                  <a:ea typeface="ＭＳ Ｐゴシック" pitchFamily="50" charset="-128"/>
                </a:endParaRPr>
              </a:p>
            </p:txBody>
          </p:sp>
          <p:sp>
            <p:nvSpPr>
              <p:cNvPr id="107" name="AutoShape 69"/>
              <p:cNvSpPr>
                <a:spLocks noChangeArrowheads="1"/>
              </p:cNvSpPr>
              <p:nvPr/>
            </p:nvSpPr>
            <p:spPr bwMode="auto">
              <a:xfrm>
                <a:off x="6948488" y="2940556"/>
                <a:ext cx="360362" cy="287338"/>
              </a:xfrm>
              <a:prstGeom prst="sun">
                <a:avLst>
                  <a:gd name="adj" fmla="val 25000"/>
                </a:avLst>
              </a:prstGeom>
              <a:ln>
                <a:headEnd/>
                <a:tailEnd/>
              </a:ln>
              <a:effectLst>
                <a:glow rad="228600">
                  <a:schemeClr val="accent1">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ja-JP" altLang="en-US" dirty="0">
                  <a:ea typeface="ＭＳ Ｐゴシック" pitchFamily="50" charset="-128"/>
                </a:endParaRPr>
              </a:p>
            </p:txBody>
          </p:sp>
          <p:sp>
            <p:nvSpPr>
              <p:cNvPr id="108" name="AutoShape 70"/>
              <p:cNvSpPr>
                <a:spLocks noChangeArrowheads="1"/>
              </p:cNvSpPr>
              <p:nvPr/>
            </p:nvSpPr>
            <p:spPr bwMode="auto">
              <a:xfrm>
                <a:off x="6948488" y="2420938"/>
                <a:ext cx="360362" cy="287337"/>
              </a:xfrm>
              <a:prstGeom prst="sun">
                <a:avLst>
                  <a:gd name="adj" fmla="val 25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ja-JP" altLang="en-US" dirty="0">
                  <a:ea typeface="ＭＳ Ｐゴシック" pitchFamily="50" charset="-128"/>
                </a:endParaRPr>
              </a:p>
            </p:txBody>
          </p:sp>
          <p:sp>
            <p:nvSpPr>
              <p:cNvPr id="113" name="Rectangle 75"/>
              <p:cNvSpPr>
                <a:spLocks noChangeArrowheads="1"/>
              </p:cNvSpPr>
              <p:nvPr/>
            </p:nvSpPr>
            <p:spPr bwMode="auto">
              <a:xfrm>
                <a:off x="6236382" y="1480851"/>
                <a:ext cx="2672526" cy="5847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spAutoFit/>
              </a:bodyPr>
              <a:lstStyle/>
              <a:p>
                <a:r>
                  <a:rPr lang="en-US" altLang="ja-JP" sz="1600" b="1" dirty="0" smtClean="0"/>
                  <a:t>OH</a:t>
                </a:r>
                <a:r>
                  <a:rPr lang="en-US" altLang="ja-JP" sz="1600" b="1" baseline="30000" dirty="0" smtClean="0"/>
                  <a:t>− </a:t>
                </a:r>
                <a:r>
                  <a:rPr lang="ja-JP" altLang="en-US" sz="1600" dirty="0" smtClean="0">
                    <a:latin typeface="HGP創英角ｺﾞｼｯｸUB" pitchFamily="50" charset="-128"/>
                    <a:ea typeface="HGP創英角ｺﾞｼｯｸUB" pitchFamily="50" charset="-128"/>
                  </a:rPr>
                  <a:t>（水酸化物イオン）に</a:t>
                </a:r>
                <a:r>
                  <a:rPr lang="ja-JP" altLang="en-US" sz="1600" dirty="0">
                    <a:latin typeface="HGP創英角ｺﾞｼｯｸUB" pitchFamily="50" charset="-128"/>
                    <a:ea typeface="HGP創英角ｺﾞｼｯｸUB" pitchFamily="50" charset="-128"/>
                  </a:rPr>
                  <a:t>より</a:t>
                </a:r>
                <a:endParaRPr lang="en-US" altLang="ja-JP" sz="1600" dirty="0">
                  <a:latin typeface="HGP創英角ｺﾞｼｯｸUB" pitchFamily="50" charset="-128"/>
                  <a:ea typeface="HGP創英角ｺﾞｼｯｸUB" pitchFamily="50" charset="-128"/>
                </a:endParaRPr>
              </a:p>
              <a:p>
                <a:r>
                  <a:rPr lang="ja-JP" altLang="en-US" sz="1600" dirty="0">
                    <a:latin typeface="HGP創英角ｺﾞｼｯｸUB" pitchFamily="50" charset="-128"/>
                    <a:ea typeface="HGP創英角ｺﾞｼｯｸUB" pitchFamily="50" charset="-128"/>
                  </a:rPr>
                  <a:t>細胞が破壊されます。</a:t>
                </a:r>
              </a:p>
            </p:txBody>
          </p:sp>
          <p:sp>
            <p:nvSpPr>
              <p:cNvPr id="131" name="AutoShape 66"/>
              <p:cNvSpPr>
                <a:spLocks noChangeArrowheads="1"/>
              </p:cNvSpPr>
              <p:nvPr/>
            </p:nvSpPr>
            <p:spPr bwMode="auto">
              <a:xfrm>
                <a:off x="6372001" y="2852688"/>
                <a:ext cx="360363" cy="287337"/>
              </a:xfrm>
              <a:prstGeom prst="sun">
                <a:avLst>
                  <a:gd name="adj" fmla="val 25000"/>
                </a:avLst>
              </a:prstGeom>
              <a:ln>
                <a:headEnd/>
                <a:tailEnd/>
              </a:ln>
              <a:effectLst>
                <a:glow rad="228600">
                  <a:schemeClr val="accent1">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ja-JP" altLang="en-US" dirty="0">
                  <a:ea typeface="ＭＳ Ｐゴシック" pitchFamily="50" charset="-128"/>
                </a:endParaRPr>
              </a:p>
            </p:txBody>
          </p:sp>
          <p:sp>
            <p:nvSpPr>
              <p:cNvPr id="132" name="AutoShape 70"/>
              <p:cNvSpPr>
                <a:spLocks noChangeArrowheads="1"/>
              </p:cNvSpPr>
              <p:nvPr/>
            </p:nvSpPr>
            <p:spPr bwMode="auto">
              <a:xfrm>
                <a:off x="6948264" y="2420888"/>
                <a:ext cx="360362" cy="287337"/>
              </a:xfrm>
              <a:prstGeom prst="sun">
                <a:avLst>
                  <a:gd name="adj" fmla="val 25000"/>
                </a:avLst>
              </a:prstGeom>
              <a:ln>
                <a:headEnd/>
                <a:tailEnd/>
              </a:ln>
              <a:effectLst>
                <a:glow rad="228600">
                  <a:schemeClr val="accent1">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ja-JP" altLang="en-US" dirty="0">
                  <a:ea typeface="ＭＳ Ｐゴシック" pitchFamily="50" charset="-128"/>
                </a:endParaRPr>
              </a:p>
            </p:txBody>
          </p:sp>
        </p:grpSp>
        <p:sp>
          <p:nvSpPr>
            <p:cNvPr id="137" name="二等辺三角形 136"/>
            <p:cNvSpPr/>
            <p:nvPr/>
          </p:nvSpPr>
          <p:spPr bwMode="auto">
            <a:xfrm rot="5400000">
              <a:off x="2826526" y="2562441"/>
              <a:ext cx="250588" cy="216024"/>
            </a:xfrm>
            <a:prstGeom prst="triangl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38" name="二等辺三角形 137"/>
            <p:cNvSpPr/>
            <p:nvPr/>
          </p:nvSpPr>
          <p:spPr bwMode="auto">
            <a:xfrm rot="5400000">
              <a:off x="5850862" y="2562441"/>
              <a:ext cx="250588" cy="216024"/>
            </a:xfrm>
            <a:prstGeom prst="triangl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grpSp>
        <p:nvGrpSpPr>
          <p:cNvPr id="155" name="グループ化 154"/>
          <p:cNvGrpSpPr/>
          <p:nvPr/>
        </p:nvGrpSpPr>
        <p:grpSpPr>
          <a:xfrm>
            <a:off x="4860032" y="4149080"/>
            <a:ext cx="4248472" cy="2107977"/>
            <a:chOff x="4860032" y="4273351"/>
            <a:chExt cx="4248472" cy="2107977"/>
          </a:xfrm>
        </p:grpSpPr>
        <p:grpSp>
          <p:nvGrpSpPr>
            <p:cNvPr id="141" name="グループ化 140"/>
            <p:cNvGrpSpPr/>
            <p:nvPr/>
          </p:nvGrpSpPr>
          <p:grpSpPr>
            <a:xfrm>
              <a:off x="6931305" y="4273351"/>
              <a:ext cx="2177199" cy="2107977"/>
              <a:chOff x="6588224" y="4077072"/>
              <a:chExt cx="2177199" cy="2107977"/>
            </a:xfrm>
          </p:grpSpPr>
          <p:pic>
            <p:nvPicPr>
              <p:cNvPr id="125" name="Picture 91"/>
              <p:cNvPicPr>
                <a:picLocks noChangeAspect="1" noChangeArrowheads="1"/>
              </p:cNvPicPr>
              <p:nvPr/>
            </p:nvPicPr>
            <p:blipFill>
              <a:blip r:embed="rId3" cstate="print"/>
              <a:srcRect/>
              <a:stretch>
                <a:fillRect/>
              </a:stretch>
            </p:blipFill>
            <p:spPr bwMode="auto">
              <a:xfrm>
                <a:off x="6760042" y="4077072"/>
                <a:ext cx="1833562" cy="1724025"/>
              </a:xfrm>
              <a:prstGeom prst="rect">
                <a:avLst/>
              </a:prstGeom>
              <a:noFill/>
              <a:ln w="38100" cmpd="dbl">
                <a:solidFill>
                  <a:srgbClr val="FF0000"/>
                </a:solidFill>
                <a:miter lim="800000"/>
                <a:headEnd/>
                <a:tailEnd/>
              </a:ln>
            </p:spPr>
          </p:pic>
          <p:sp>
            <p:nvSpPr>
              <p:cNvPr id="127" name="Text Box 93"/>
              <p:cNvSpPr txBox="1">
                <a:spLocks noChangeArrowheads="1"/>
              </p:cNvSpPr>
              <p:nvPr/>
            </p:nvSpPr>
            <p:spPr bwMode="auto">
              <a:xfrm>
                <a:off x="6588224" y="5877272"/>
                <a:ext cx="2177199" cy="307777"/>
              </a:xfrm>
              <a:prstGeom prst="rect">
                <a:avLst/>
              </a:prstGeom>
              <a:noFill/>
              <a:ln w="9525" algn="ctr">
                <a:noFill/>
                <a:miter lim="800000"/>
                <a:headEnd/>
                <a:tailEnd/>
              </a:ln>
              <a:effectLst/>
            </p:spPr>
            <p:txBody>
              <a:bodyPr wrap="none">
                <a:spAutoFit/>
              </a:bodyPr>
              <a:lstStyle/>
              <a:p>
                <a:r>
                  <a:rPr lang="ja-JP" altLang="en-US" sz="1400" b="1" dirty="0">
                    <a:latin typeface="HGP創英角ｺﾞｼｯｸUB" pitchFamily="50" charset="-128"/>
                    <a:ea typeface="HGP創英角ｺﾞｼｯｸUB" pitchFamily="50" charset="-128"/>
                  </a:rPr>
                  <a:t>破壊された黄色ブドウ球菌</a:t>
                </a:r>
              </a:p>
            </p:txBody>
          </p:sp>
        </p:grpSp>
        <p:grpSp>
          <p:nvGrpSpPr>
            <p:cNvPr id="142" name="グループ化 141"/>
            <p:cNvGrpSpPr/>
            <p:nvPr/>
          </p:nvGrpSpPr>
          <p:grpSpPr>
            <a:xfrm>
              <a:off x="4860032" y="4293096"/>
              <a:ext cx="1832400" cy="2088232"/>
              <a:chOff x="4716016" y="4005064"/>
              <a:chExt cx="1832400" cy="2088232"/>
            </a:xfrm>
          </p:grpSpPr>
          <p:pic>
            <p:nvPicPr>
              <p:cNvPr id="124" name="Picture 90"/>
              <p:cNvPicPr>
                <a:picLocks noChangeArrowheads="1"/>
              </p:cNvPicPr>
              <p:nvPr/>
            </p:nvPicPr>
            <p:blipFill>
              <a:blip r:embed="rId4" cstate="print"/>
              <a:srcRect/>
              <a:stretch>
                <a:fillRect/>
              </a:stretch>
            </p:blipFill>
            <p:spPr bwMode="auto">
              <a:xfrm>
                <a:off x="4716016" y="4005064"/>
                <a:ext cx="1832400" cy="1710000"/>
              </a:xfrm>
              <a:prstGeom prst="rect">
                <a:avLst/>
              </a:prstGeom>
              <a:noFill/>
              <a:ln w="38100" cmpd="dbl">
                <a:solidFill>
                  <a:srgbClr val="0000FF"/>
                </a:solidFill>
                <a:miter lim="800000"/>
                <a:headEnd/>
                <a:tailEnd/>
              </a:ln>
            </p:spPr>
          </p:pic>
          <p:sp>
            <p:nvSpPr>
              <p:cNvPr id="128" name="Text Box 94"/>
              <p:cNvSpPr txBox="1">
                <a:spLocks noChangeArrowheads="1"/>
              </p:cNvSpPr>
              <p:nvPr/>
            </p:nvSpPr>
            <p:spPr bwMode="auto">
              <a:xfrm>
                <a:off x="4958322" y="5788496"/>
                <a:ext cx="1347788" cy="304800"/>
              </a:xfrm>
              <a:prstGeom prst="rect">
                <a:avLst/>
              </a:prstGeom>
              <a:noFill/>
              <a:ln w="9525" algn="ctr">
                <a:noFill/>
                <a:miter lim="800000"/>
                <a:headEnd/>
                <a:tailEnd/>
              </a:ln>
              <a:effectLst/>
            </p:spPr>
            <p:txBody>
              <a:bodyPr wrap="none">
                <a:spAutoFit/>
              </a:bodyPr>
              <a:lstStyle/>
              <a:p>
                <a:r>
                  <a:rPr lang="ja-JP" altLang="en-US" sz="1400" b="1" dirty="0">
                    <a:latin typeface="HGP創英角ｺﾞｼｯｸUB" pitchFamily="50" charset="-128"/>
                    <a:ea typeface="HGP創英角ｺﾞｼｯｸUB" pitchFamily="50" charset="-128"/>
                  </a:rPr>
                  <a:t>黄色ブドウ球菌</a:t>
                </a:r>
              </a:p>
            </p:txBody>
          </p:sp>
        </p:grpSp>
        <p:sp>
          <p:nvSpPr>
            <p:cNvPr id="151" name="二等辺三角形 150"/>
            <p:cNvSpPr/>
            <p:nvPr/>
          </p:nvSpPr>
          <p:spPr bwMode="auto">
            <a:xfrm rot="5400000">
              <a:off x="6786966" y="5030458"/>
              <a:ext cx="250588" cy="216024"/>
            </a:xfrm>
            <a:prstGeom prst="triangl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grpSp>
        <p:nvGrpSpPr>
          <p:cNvPr id="154" name="グループ化 153"/>
          <p:cNvGrpSpPr/>
          <p:nvPr/>
        </p:nvGrpSpPr>
        <p:grpSpPr>
          <a:xfrm>
            <a:off x="179512" y="4149080"/>
            <a:ext cx="4065811" cy="2105000"/>
            <a:chOff x="179512" y="4276328"/>
            <a:chExt cx="4065811" cy="2105000"/>
          </a:xfrm>
        </p:grpSpPr>
        <p:grpSp>
          <p:nvGrpSpPr>
            <p:cNvPr id="139" name="グループ化 138"/>
            <p:cNvGrpSpPr/>
            <p:nvPr/>
          </p:nvGrpSpPr>
          <p:grpSpPr>
            <a:xfrm>
              <a:off x="179512" y="4276328"/>
              <a:ext cx="1832400" cy="2105000"/>
              <a:chOff x="179512" y="3861048"/>
              <a:chExt cx="1832400" cy="2105000"/>
            </a:xfrm>
          </p:grpSpPr>
          <p:pic>
            <p:nvPicPr>
              <p:cNvPr id="114" name="Picture 78"/>
              <p:cNvPicPr>
                <a:picLocks noChangeArrowheads="1"/>
              </p:cNvPicPr>
              <p:nvPr/>
            </p:nvPicPr>
            <p:blipFill>
              <a:blip r:embed="rId5" cstate="print"/>
              <a:srcRect/>
              <a:stretch>
                <a:fillRect/>
              </a:stretch>
            </p:blipFill>
            <p:spPr bwMode="auto">
              <a:xfrm>
                <a:off x="179512" y="3861048"/>
                <a:ext cx="1832400" cy="1710000"/>
              </a:xfrm>
              <a:prstGeom prst="rect">
                <a:avLst/>
              </a:prstGeom>
              <a:noFill/>
              <a:ln w="38100" cmpd="dbl">
                <a:solidFill>
                  <a:srgbClr val="0000FF"/>
                </a:solidFill>
                <a:miter lim="800000"/>
                <a:headEnd/>
                <a:tailEnd/>
              </a:ln>
            </p:spPr>
          </p:pic>
          <p:sp>
            <p:nvSpPr>
              <p:cNvPr id="122" name="Text Box 88"/>
              <p:cNvSpPr txBox="1">
                <a:spLocks noChangeArrowheads="1"/>
              </p:cNvSpPr>
              <p:nvPr/>
            </p:nvSpPr>
            <p:spPr bwMode="auto">
              <a:xfrm>
                <a:off x="736937" y="5661248"/>
                <a:ext cx="717550" cy="304800"/>
              </a:xfrm>
              <a:prstGeom prst="rect">
                <a:avLst/>
              </a:prstGeom>
              <a:noFill/>
              <a:ln w="9525" algn="ctr">
                <a:noFill/>
                <a:miter lim="800000"/>
                <a:headEnd/>
                <a:tailEnd/>
              </a:ln>
              <a:effectLst/>
            </p:spPr>
            <p:txBody>
              <a:bodyPr wrap="none">
                <a:spAutoFit/>
              </a:bodyPr>
              <a:lstStyle/>
              <a:p>
                <a:r>
                  <a:rPr lang="ja-JP" altLang="en-US" sz="1400" b="1" dirty="0">
                    <a:latin typeface="HGP創英角ｺﾞｼｯｸUB" pitchFamily="50" charset="-128"/>
                    <a:ea typeface="HGP創英角ｺﾞｼｯｸUB" pitchFamily="50" charset="-128"/>
                  </a:rPr>
                  <a:t>大腸菌</a:t>
                </a:r>
              </a:p>
            </p:txBody>
          </p:sp>
        </p:grpSp>
        <p:grpSp>
          <p:nvGrpSpPr>
            <p:cNvPr id="148" name="グループ化 147"/>
            <p:cNvGrpSpPr/>
            <p:nvPr/>
          </p:nvGrpSpPr>
          <p:grpSpPr>
            <a:xfrm>
              <a:off x="2411760" y="4293096"/>
              <a:ext cx="1833563" cy="2088232"/>
              <a:chOff x="2555776" y="3933056"/>
              <a:chExt cx="1833563" cy="2088232"/>
            </a:xfrm>
          </p:grpSpPr>
          <p:pic>
            <p:nvPicPr>
              <p:cNvPr id="115" name="Picture 79"/>
              <p:cNvPicPr>
                <a:picLocks noChangeAspect="1" noChangeArrowheads="1"/>
              </p:cNvPicPr>
              <p:nvPr/>
            </p:nvPicPr>
            <p:blipFill>
              <a:blip r:embed="rId6" cstate="print"/>
              <a:srcRect/>
              <a:stretch>
                <a:fillRect/>
              </a:stretch>
            </p:blipFill>
            <p:spPr bwMode="auto">
              <a:xfrm>
                <a:off x="2555776" y="3933056"/>
                <a:ext cx="1833563" cy="1711325"/>
              </a:xfrm>
              <a:prstGeom prst="rect">
                <a:avLst/>
              </a:prstGeom>
              <a:noFill/>
              <a:ln w="38100" cmpd="dbl">
                <a:solidFill>
                  <a:srgbClr val="FF0000"/>
                </a:solidFill>
                <a:miter lim="800000"/>
                <a:headEnd/>
                <a:tailEnd/>
              </a:ln>
            </p:spPr>
          </p:pic>
          <p:sp>
            <p:nvSpPr>
              <p:cNvPr id="123" name="Text Box 89"/>
              <p:cNvSpPr txBox="1">
                <a:spLocks noChangeArrowheads="1"/>
              </p:cNvSpPr>
              <p:nvPr/>
            </p:nvSpPr>
            <p:spPr bwMode="auto">
              <a:xfrm>
                <a:off x="2696270" y="5716488"/>
                <a:ext cx="1552575" cy="304800"/>
              </a:xfrm>
              <a:prstGeom prst="rect">
                <a:avLst/>
              </a:prstGeom>
              <a:noFill/>
              <a:ln w="9525" algn="ctr">
                <a:noFill/>
                <a:miter lim="800000"/>
                <a:headEnd/>
                <a:tailEnd/>
              </a:ln>
              <a:effectLst/>
            </p:spPr>
            <p:txBody>
              <a:bodyPr wrap="none">
                <a:spAutoFit/>
              </a:bodyPr>
              <a:lstStyle/>
              <a:p>
                <a:r>
                  <a:rPr lang="ja-JP" altLang="en-US" sz="1400" b="1" dirty="0">
                    <a:latin typeface="HGP創英角ｺﾞｼｯｸUB" pitchFamily="50" charset="-128"/>
                    <a:ea typeface="HGP創英角ｺﾞｼｯｸUB" pitchFamily="50" charset="-128"/>
                  </a:rPr>
                  <a:t>破壊された大腸菌</a:t>
                </a:r>
              </a:p>
            </p:txBody>
          </p:sp>
        </p:grpSp>
        <p:sp>
          <p:nvSpPr>
            <p:cNvPr id="153" name="二等辺三角形 152"/>
            <p:cNvSpPr/>
            <p:nvPr/>
          </p:nvSpPr>
          <p:spPr bwMode="auto">
            <a:xfrm rot="5400000">
              <a:off x="2106446" y="5030458"/>
              <a:ext cx="250588" cy="216024"/>
            </a:xfrm>
            <a:prstGeom prst="triangl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grpSp>
        <p:nvGrpSpPr>
          <p:cNvPr id="224" name="グループ化 223"/>
          <p:cNvGrpSpPr/>
          <p:nvPr/>
        </p:nvGrpSpPr>
        <p:grpSpPr>
          <a:xfrm>
            <a:off x="0" y="3717032"/>
            <a:ext cx="9144000" cy="2592288"/>
            <a:chOff x="0" y="3789040"/>
            <a:chExt cx="9144000" cy="2592288"/>
          </a:xfrm>
        </p:grpSpPr>
        <p:cxnSp>
          <p:nvCxnSpPr>
            <p:cNvPr id="220" name="直線コネクタ 219"/>
            <p:cNvCxnSpPr/>
            <p:nvPr/>
          </p:nvCxnSpPr>
          <p:spPr bwMode="auto">
            <a:xfrm>
              <a:off x="0" y="3789040"/>
              <a:ext cx="9144000" cy="0"/>
            </a:xfrm>
            <a:prstGeom prst="line">
              <a:avLst/>
            </a:prstGeom>
            <a:solidFill>
              <a:schemeClr val="accent1"/>
            </a:solidFill>
            <a:ln w="31750" cap="flat" cmpd="sng" algn="ctr">
              <a:solidFill>
                <a:srgbClr val="000099"/>
              </a:solidFill>
              <a:prstDash val="solid"/>
              <a:round/>
              <a:headEnd type="none" w="med" len="med"/>
              <a:tailEnd type="none" w="med" len="med"/>
            </a:ln>
            <a:effectLst/>
          </p:spPr>
        </p:cxnSp>
        <p:cxnSp>
          <p:nvCxnSpPr>
            <p:cNvPr id="221" name="直線コネクタ 220"/>
            <p:cNvCxnSpPr/>
            <p:nvPr/>
          </p:nvCxnSpPr>
          <p:spPr bwMode="auto">
            <a:xfrm flipH="1">
              <a:off x="4572000" y="3789040"/>
              <a:ext cx="4192" cy="2592288"/>
            </a:xfrm>
            <a:prstGeom prst="line">
              <a:avLst/>
            </a:prstGeom>
            <a:solidFill>
              <a:schemeClr val="accent1"/>
            </a:solidFill>
            <a:ln w="31750" cap="flat" cmpd="sng" algn="ctr">
              <a:solidFill>
                <a:srgbClr val="000099"/>
              </a:solidFill>
              <a:prstDash val="solid"/>
              <a:round/>
              <a:headEnd type="none" w="med" len="med"/>
              <a:tailEnd type="none" w="med" len="med"/>
            </a:ln>
            <a:effectLst/>
          </p:spPr>
        </p:cxnSp>
      </p:grpSp>
      <p:sp>
        <p:nvSpPr>
          <p:cNvPr id="116" name="フッター プレースホルダ 50"/>
          <p:cNvSpPr>
            <a:spLocks noGrp="1"/>
          </p:cNvSpPr>
          <p:nvPr>
            <p:ph type="ftr" sz="quarter" idx="11"/>
          </p:nvPr>
        </p:nvSpPr>
        <p:spPr>
          <a:xfrm>
            <a:off x="2635491" y="6422137"/>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117" name="正方形/長方形 116"/>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1520" y="1844824"/>
            <a:ext cx="1750509" cy="1224136"/>
            <a:chOff x="3685587" y="1844824"/>
            <a:chExt cx="1750509" cy="1224136"/>
          </a:xfrm>
        </p:grpSpPr>
        <p:sp>
          <p:nvSpPr>
            <p:cNvPr id="42" name="角丸四角形 41"/>
            <p:cNvSpPr/>
            <p:nvPr/>
          </p:nvSpPr>
          <p:spPr bwMode="auto">
            <a:xfrm>
              <a:off x="3685587" y="1844824"/>
              <a:ext cx="1750509" cy="122413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67" name="正方形/長方形 66"/>
            <p:cNvSpPr/>
            <p:nvPr/>
          </p:nvSpPr>
          <p:spPr>
            <a:xfrm>
              <a:off x="4078540" y="1854116"/>
              <a:ext cx="1031052" cy="369332"/>
            </a:xfrm>
            <a:prstGeom prst="rect">
              <a:avLst/>
            </a:prstGeom>
          </p:spPr>
          <p:txBody>
            <a:bodyPr wrap="none">
              <a:spAutoFit/>
            </a:bodyPr>
            <a:lstStyle/>
            <a:p>
              <a:r>
                <a:rPr lang="ja-JP" altLang="en-US" dirty="0" smtClean="0">
                  <a:latin typeface="HGP創英角ｺﾞｼｯｸUB" pitchFamily="50" charset="-128"/>
                  <a:ea typeface="HGP創英角ｺﾞｼｯｸUB" pitchFamily="50" charset="-128"/>
                </a:rPr>
                <a:t>糸 状 菌</a:t>
              </a:r>
            </a:p>
          </p:txBody>
        </p:sp>
        <p:sp>
          <p:nvSpPr>
            <p:cNvPr id="72" name="正方形/長方形 71"/>
            <p:cNvSpPr/>
            <p:nvPr/>
          </p:nvSpPr>
          <p:spPr>
            <a:xfrm>
              <a:off x="3882846" y="2132856"/>
              <a:ext cx="1458925" cy="523220"/>
            </a:xfrm>
            <a:prstGeom prst="rect">
              <a:avLst/>
            </a:prstGeom>
          </p:spPr>
          <p:txBody>
            <a:bodyPr wrap="square">
              <a:spAutoFit/>
            </a:bodyPr>
            <a:lstStyle/>
            <a:p>
              <a:r>
                <a:rPr lang="ja-JP" altLang="en-US" sz="1400" dirty="0" smtClean="0">
                  <a:solidFill>
                    <a:schemeClr val="accent1">
                      <a:lumMod val="75000"/>
                    </a:schemeClr>
                  </a:solidFill>
                  <a:latin typeface="HGP創英角ｺﾞｼｯｸUB" pitchFamily="50" charset="-128"/>
                  <a:ea typeface="HGP創英角ｺﾞｼｯｸUB" pitchFamily="50" charset="-128"/>
                </a:rPr>
                <a:t>白癬菌</a:t>
              </a:r>
            </a:p>
            <a:p>
              <a:r>
                <a:rPr lang="ja-JP" altLang="en-US" sz="1400" dirty="0" smtClean="0">
                  <a:solidFill>
                    <a:schemeClr val="accent1">
                      <a:lumMod val="75000"/>
                    </a:schemeClr>
                  </a:solidFill>
                  <a:latin typeface="HGP創英角ｺﾞｼｯｸUB" pitchFamily="50" charset="-128"/>
                  <a:ea typeface="HGP創英角ｺﾞｼｯｸUB" pitchFamily="50" charset="-128"/>
                </a:rPr>
                <a:t>（水虫・シラクモ）</a:t>
              </a:r>
            </a:p>
          </p:txBody>
        </p:sp>
      </p:grpSp>
      <p:grpSp>
        <p:nvGrpSpPr>
          <p:cNvPr id="6" name="グループ化 5"/>
          <p:cNvGrpSpPr/>
          <p:nvPr/>
        </p:nvGrpSpPr>
        <p:grpSpPr>
          <a:xfrm>
            <a:off x="1979712" y="1844824"/>
            <a:ext cx="1750509" cy="1224136"/>
            <a:chOff x="229203" y="1844824"/>
            <a:chExt cx="1750509" cy="1224136"/>
          </a:xfrm>
        </p:grpSpPr>
        <p:sp>
          <p:nvSpPr>
            <p:cNvPr id="20" name="角丸四角形 19"/>
            <p:cNvSpPr/>
            <p:nvPr/>
          </p:nvSpPr>
          <p:spPr bwMode="auto">
            <a:xfrm>
              <a:off x="229203" y="1844824"/>
              <a:ext cx="1750509" cy="122413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63" name="正方形/長方形 62"/>
            <p:cNvSpPr/>
            <p:nvPr/>
          </p:nvSpPr>
          <p:spPr>
            <a:xfrm>
              <a:off x="536772" y="1844824"/>
              <a:ext cx="1107996" cy="369332"/>
            </a:xfrm>
            <a:prstGeom prst="rect">
              <a:avLst/>
            </a:prstGeom>
          </p:spPr>
          <p:txBody>
            <a:bodyPr wrap="none">
              <a:spAutoFit/>
            </a:bodyPr>
            <a:lstStyle/>
            <a:p>
              <a:r>
                <a:rPr lang="ja-JP" altLang="en-US" dirty="0" smtClean="0">
                  <a:latin typeface="HGP創英角ｺﾞｼｯｸUB" pitchFamily="50" charset="-128"/>
                  <a:ea typeface="HGP創英角ｺﾞｼｯｸUB" pitchFamily="50" charset="-128"/>
                </a:rPr>
                <a:t>一般細菌</a:t>
              </a:r>
            </a:p>
          </p:txBody>
        </p:sp>
        <p:sp>
          <p:nvSpPr>
            <p:cNvPr id="70" name="正方形/長方形 69"/>
            <p:cNvSpPr/>
            <p:nvPr/>
          </p:nvSpPr>
          <p:spPr>
            <a:xfrm>
              <a:off x="390471" y="2114272"/>
              <a:ext cx="1406154" cy="954107"/>
            </a:xfrm>
            <a:prstGeom prst="rect">
              <a:avLst/>
            </a:prstGeom>
          </p:spPr>
          <p:txBody>
            <a:bodyPr wrap="none">
              <a:spAutoFit/>
            </a:bodyPr>
            <a:lstStyle/>
            <a:p>
              <a:r>
                <a:rPr lang="ja-JP" altLang="en-US" sz="1400" dirty="0" smtClean="0">
                  <a:solidFill>
                    <a:schemeClr val="accent1">
                      <a:lumMod val="75000"/>
                    </a:schemeClr>
                  </a:solidFill>
                  <a:latin typeface="HGP創英角ｺﾞｼｯｸUB" pitchFamily="50" charset="-128"/>
                  <a:ea typeface="HGP創英角ｺﾞｼｯｸUB" pitchFamily="50" charset="-128"/>
                </a:rPr>
                <a:t>大腸菌</a:t>
              </a:r>
            </a:p>
            <a:p>
              <a:r>
                <a:rPr lang="ja-JP" altLang="en-US" sz="1400" dirty="0" smtClean="0">
                  <a:solidFill>
                    <a:schemeClr val="accent1">
                      <a:lumMod val="75000"/>
                    </a:schemeClr>
                  </a:solidFill>
                  <a:latin typeface="HGP創英角ｺﾞｼｯｸUB" pitchFamily="50" charset="-128"/>
                  <a:ea typeface="HGP創英角ｺﾞｼｯｸUB" pitchFamily="50" charset="-128"/>
                </a:rPr>
                <a:t>大腸菌Ｏ１５７</a:t>
              </a:r>
            </a:p>
            <a:p>
              <a:r>
                <a:rPr lang="ja-JP" altLang="en-US" sz="1400" dirty="0" smtClean="0">
                  <a:solidFill>
                    <a:schemeClr val="accent1">
                      <a:lumMod val="75000"/>
                    </a:schemeClr>
                  </a:solidFill>
                  <a:latin typeface="HGP創英角ｺﾞｼｯｸUB" pitchFamily="50" charset="-128"/>
                  <a:ea typeface="HGP創英角ｺﾞｼｯｸUB" pitchFamily="50" charset="-128"/>
                </a:rPr>
                <a:t>黄色ブドウ球菌</a:t>
              </a:r>
            </a:p>
            <a:p>
              <a:r>
                <a:rPr lang="ja-JP" altLang="en-US" sz="1400" dirty="0" smtClean="0">
                  <a:solidFill>
                    <a:schemeClr val="accent1">
                      <a:lumMod val="75000"/>
                    </a:schemeClr>
                  </a:solidFill>
                  <a:latin typeface="HGP創英角ｺﾞｼｯｸUB" pitchFamily="50" charset="-128"/>
                  <a:ea typeface="HGP創英角ｺﾞｼｯｸUB" pitchFamily="50" charset="-128"/>
                </a:rPr>
                <a:t>（ＭＲＳＡを含む）</a:t>
              </a:r>
            </a:p>
          </p:txBody>
        </p:sp>
      </p:grpSp>
      <p:grpSp>
        <p:nvGrpSpPr>
          <p:cNvPr id="7" name="グループ化 6"/>
          <p:cNvGrpSpPr/>
          <p:nvPr/>
        </p:nvGrpSpPr>
        <p:grpSpPr>
          <a:xfrm>
            <a:off x="3707904" y="1844824"/>
            <a:ext cx="1750509" cy="1224136"/>
            <a:chOff x="1956131" y="1844824"/>
            <a:chExt cx="1750509" cy="1224136"/>
          </a:xfrm>
        </p:grpSpPr>
        <p:sp>
          <p:nvSpPr>
            <p:cNvPr id="41" name="角丸四角形 40"/>
            <p:cNvSpPr/>
            <p:nvPr/>
          </p:nvSpPr>
          <p:spPr bwMode="auto">
            <a:xfrm>
              <a:off x="1956131" y="1844824"/>
              <a:ext cx="1750509" cy="122413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66" name="正方形/長方形 65"/>
            <p:cNvSpPr/>
            <p:nvPr/>
          </p:nvSpPr>
          <p:spPr>
            <a:xfrm>
              <a:off x="2496334" y="1854116"/>
              <a:ext cx="723275" cy="369332"/>
            </a:xfrm>
            <a:prstGeom prst="rect">
              <a:avLst/>
            </a:prstGeom>
          </p:spPr>
          <p:txBody>
            <a:bodyPr wrap="none">
              <a:spAutoFit/>
            </a:bodyPr>
            <a:lstStyle/>
            <a:p>
              <a:r>
                <a:rPr lang="ja-JP" altLang="en-US" dirty="0" smtClean="0">
                  <a:latin typeface="HGP創英角ｺﾞｼｯｸUB" pitchFamily="50" charset="-128"/>
                  <a:ea typeface="HGP創英角ｺﾞｼｯｸUB" pitchFamily="50" charset="-128"/>
                </a:rPr>
                <a:t>細 菌</a:t>
              </a:r>
            </a:p>
          </p:txBody>
        </p:sp>
        <p:sp>
          <p:nvSpPr>
            <p:cNvPr id="71" name="正方形/長方形 70"/>
            <p:cNvSpPr/>
            <p:nvPr/>
          </p:nvSpPr>
          <p:spPr>
            <a:xfrm>
              <a:off x="2376283" y="2132856"/>
              <a:ext cx="994183" cy="523220"/>
            </a:xfrm>
            <a:prstGeom prst="rect">
              <a:avLst/>
            </a:prstGeom>
          </p:spPr>
          <p:txBody>
            <a:bodyPr wrap="none">
              <a:spAutoFit/>
            </a:bodyPr>
            <a:lstStyle/>
            <a:p>
              <a:r>
                <a:rPr lang="ja-JP" altLang="en-US" sz="1400" dirty="0" smtClean="0">
                  <a:solidFill>
                    <a:schemeClr val="accent1">
                      <a:lumMod val="75000"/>
                    </a:schemeClr>
                  </a:solidFill>
                  <a:latin typeface="HGP創英角ｺﾞｼｯｸUB" pitchFamily="50" charset="-128"/>
                  <a:ea typeface="HGP創英角ｺﾞｼｯｸUB" pitchFamily="50" charset="-128"/>
                </a:rPr>
                <a:t>緑膿菌</a:t>
              </a:r>
            </a:p>
            <a:p>
              <a:r>
                <a:rPr lang="ja-JP" altLang="en-US" sz="1400" dirty="0">
                  <a:solidFill>
                    <a:schemeClr val="accent1">
                      <a:lumMod val="75000"/>
                    </a:schemeClr>
                  </a:solidFill>
                  <a:latin typeface="HGP創英角ｺﾞｼｯｸUB" pitchFamily="50" charset="-128"/>
                  <a:ea typeface="HGP創英角ｺﾞｼｯｸUB" pitchFamily="50" charset="-128"/>
                </a:rPr>
                <a:t>モルガン菌</a:t>
              </a:r>
              <a:endParaRPr lang="ja-JP" altLang="en-US" sz="1400" dirty="0" smtClean="0">
                <a:solidFill>
                  <a:schemeClr val="accent1">
                    <a:lumMod val="75000"/>
                  </a:schemeClr>
                </a:solidFill>
                <a:latin typeface="HGP創英角ｺﾞｼｯｸUB" pitchFamily="50" charset="-128"/>
                <a:ea typeface="HGP創英角ｺﾞｼｯｸUB" pitchFamily="50" charset="-128"/>
              </a:endParaRPr>
            </a:p>
          </p:txBody>
        </p:sp>
      </p:grpSp>
      <p:cxnSp>
        <p:nvCxnSpPr>
          <p:cNvPr id="55" name="直線コネクタ 54"/>
          <p:cNvCxnSpPr/>
          <p:nvPr/>
        </p:nvCxnSpPr>
        <p:spPr>
          <a:xfrm flipV="1">
            <a:off x="498293" y="54140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cxnSp>
        <p:nvCxnSpPr>
          <p:cNvPr id="57" name="直線コネクタ 56"/>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33" name="スライド番号プレースホルダ 32"/>
          <p:cNvSpPr>
            <a:spLocks noGrp="1"/>
          </p:cNvSpPr>
          <p:nvPr>
            <p:ph type="sldNum" sz="quarter" idx="12"/>
          </p:nvPr>
        </p:nvSpPr>
        <p:spPr/>
        <p:txBody>
          <a:bodyPr/>
          <a:lstStyle/>
          <a:p>
            <a:fld id="{78899ED9-F9CC-3D48-9735-D0C30954A088}" type="slidenum">
              <a:rPr lang="ja-JP" altLang="en-US" smtClean="0"/>
              <a:pPr/>
              <a:t>6</a:t>
            </a:fld>
            <a:endParaRPr lang="ja-JP" altLang="en-US" dirty="0"/>
          </a:p>
        </p:txBody>
      </p:sp>
      <p:sp>
        <p:nvSpPr>
          <p:cNvPr id="13" name="日付プレースホルダ 12"/>
          <p:cNvSpPr>
            <a:spLocks noGrp="1"/>
          </p:cNvSpPr>
          <p:nvPr>
            <p:ph type="dt" sz="half" idx="10"/>
          </p:nvPr>
        </p:nvSpPr>
        <p:spPr/>
        <p:txBody>
          <a:bodyPr/>
          <a:lstStyle/>
          <a:p>
            <a:r>
              <a:rPr kumimoji="1" lang="ja-JP" altLang="en-US" dirty="0" smtClean="0"/>
              <a:t>次世代の 抗菌・消臭・洗浄</a:t>
            </a:r>
            <a:endParaRPr kumimoji="1" lang="ja-JP" altLang="en-US" dirty="0"/>
          </a:p>
        </p:txBody>
      </p:sp>
      <p:grpSp>
        <p:nvGrpSpPr>
          <p:cNvPr id="3" name="グループ化 35"/>
          <p:cNvGrpSpPr/>
          <p:nvPr/>
        </p:nvGrpSpPr>
        <p:grpSpPr>
          <a:xfrm>
            <a:off x="1223628" y="692744"/>
            <a:ext cx="6696744" cy="432000"/>
            <a:chOff x="1223628" y="692696"/>
            <a:chExt cx="6696744" cy="432000"/>
          </a:xfrm>
        </p:grpSpPr>
        <p:sp>
          <p:nvSpPr>
            <p:cNvPr id="37" name="角丸四角形 36"/>
            <p:cNvSpPr/>
            <p:nvPr/>
          </p:nvSpPr>
          <p:spPr>
            <a:xfrm>
              <a:off x="1223628" y="692696"/>
              <a:ext cx="6696744"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38" name="テキスト ボックス 37"/>
            <p:cNvSpPr txBox="1"/>
            <p:nvPr/>
          </p:nvSpPr>
          <p:spPr>
            <a:xfrm>
              <a:off x="1331641" y="708641"/>
              <a:ext cx="6480719" cy="400110"/>
            </a:xfrm>
            <a:prstGeom prst="rect">
              <a:avLst/>
            </a:prstGeom>
            <a:noFill/>
          </p:spPr>
          <p:txBody>
            <a:bodyPr wrap="square" rtlCol="0">
              <a:spAutoFit/>
            </a:bodyPr>
            <a:lstStyle/>
            <a:p>
              <a:r>
                <a:rPr lang="en-US" altLang="ja-JP" sz="2000" b="1" dirty="0" err="1" smtClean="0">
                  <a:solidFill>
                    <a:srgbClr val="000099"/>
                  </a:solidFill>
                  <a:latin typeface="Arial" panose="020B0604020202020204" pitchFamily="34" charset="0"/>
                  <a:ea typeface="HGP創英角ｺﾞｼｯｸUB" pitchFamily="50" charset="-128"/>
                  <a:cs typeface="Arial" panose="020B0604020202020204" pitchFamily="34" charset="0"/>
                </a:rPr>
                <a:t>Hotate</a:t>
              </a:r>
              <a:r>
                <a:rPr lang="en-US" altLang="ja-JP" sz="2000" b="1" dirty="0" smtClean="0">
                  <a:solidFill>
                    <a:srgbClr val="000099"/>
                  </a:solidFill>
                  <a:latin typeface="Arial" panose="020B0604020202020204" pitchFamily="34" charset="0"/>
                  <a:ea typeface="HGP創英角ｺﾞｼｯｸUB" pitchFamily="50" charset="-128"/>
                  <a:cs typeface="Arial" panose="020B0604020202020204" pitchFamily="34" charset="0"/>
                </a:rPr>
                <a:t> Powder</a:t>
              </a:r>
              <a:r>
                <a:rPr lang="en-US" altLang="ja-JP" sz="2000" dirty="0" smtClean="0">
                  <a:solidFill>
                    <a:srgbClr val="000099"/>
                  </a:solidFill>
                  <a:latin typeface="HGP創英角ｺﾞｼｯｸUB" pitchFamily="50" charset="-128"/>
                  <a:ea typeface="HGP創英角ｺﾞｼｯｸUB" pitchFamily="50" charset="-128"/>
                </a:rPr>
                <a:t> </a:t>
              </a:r>
              <a:r>
                <a:rPr lang="ja-JP" altLang="en-US" sz="2000" dirty="0" smtClean="0">
                  <a:solidFill>
                    <a:srgbClr val="000099"/>
                  </a:solidFill>
                  <a:latin typeface="HGP創英角ｺﾞｼｯｸUB" pitchFamily="50" charset="-128"/>
                  <a:ea typeface="HGP創英角ｺﾞｼｯｸUB" pitchFamily="50" charset="-128"/>
                </a:rPr>
                <a:t>と 一般消毒薬 との効果比較</a:t>
              </a:r>
            </a:p>
          </p:txBody>
        </p:sp>
      </p:grpSp>
      <p:sp>
        <p:nvSpPr>
          <p:cNvPr id="19" name="ホームベース 18"/>
          <p:cNvSpPr/>
          <p:nvPr/>
        </p:nvSpPr>
        <p:spPr bwMode="auto">
          <a:xfrm>
            <a:off x="215516" y="1268760"/>
            <a:ext cx="8712968" cy="504056"/>
          </a:xfrm>
          <a:prstGeom prst="homePlate">
            <a:avLst/>
          </a:prstGeom>
          <a:gradFill flip="none" rotWithShape="1">
            <a:gsLst>
              <a:gs pos="0">
                <a:srgbClr val="FF0000"/>
              </a:gs>
              <a:gs pos="39999">
                <a:srgbClr val="FF9933"/>
              </a:gs>
              <a:gs pos="70000">
                <a:srgbClr val="FFCC00"/>
              </a:gs>
              <a:gs pos="100000">
                <a:srgbClr val="FFFFCC"/>
              </a:gs>
            </a:gsLst>
            <a:lin ang="108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43" name="角丸四角形 42"/>
          <p:cNvSpPr/>
          <p:nvPr/>
        </p:nvSpPr>
        <p:spPr bwMode="auto">
          <a:xfrm>
            <a:off x="5437360" y="1844824"/>
            <a:ext cx="1750509" cy="122413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44" name="角丸四角形 43"/>
          <p:cNvSpPr/>
          <p:nvPr/>
        </p:nvSpPr>
        <p:spPr bwMode="auto">
          <a:xfrm>
            <a:off x="7177975" y="1844824"/>
            <a:ext cx="1750509" cy="122413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56" name="左右矢印 55"/>
          <p:cNvSpPr/>
          <p:nvPr/>
        </p:nvSpPr>
        <p:spPr bwMode="auto">
          <a:xfrm>
            <a:off x="251520" y="4221088"/>
            <a:ext cx="5112568" cy="864096"/>
          </a:xfrm>
          <a:prstGeom prst="leftRightArrow">
            <a:avLst>
              <a:gd name="adj1" fmla="val 55039"/>
              <a:gd name="adj2" fmla="val 87793"/>
            </a:avLst>
          </a:prstGeom>
          <a:solidFill>
            <a:srgbClr val="FFFF00"/>
          </a:solid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クレゾール石鹸・フェノール</a:t>
            </a:r>
          </a:p>
        </p:txBody>
      </p:sp>
      <p:sp>
        <p:nvSpPr>
          <p:cNvPr id="58" name="左右矢印 57"/>
          <p:cNvSpPr/>
          <p:nvPr/>
        </p:nvSpPr>
        <p:spPr bwMode="auto">
          <a:xfrm>
            <a:off x="251520" y="4797152"/>
            <a:ext cx="5616624" cy="864096"/>
          </a:xfrm>
          <a:prstGeom prst="leftRightArrow">
            <a:avLst>
              <a:gd name="adj1" fmla="val 55039"/>
              <a:gd name="adj2" fmla="val 87793"/>
            </a:avLst>
          </a:prstGeom>
          <a:solidFill>
            <a:srgbClr val="FFFF00"/>
          </a:solid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ポビドンヨード・アルコール</a:t>
            </a:r>
          </a:p>
        </p:txBody>
      </p:sp>
      <p:sp>
        <p:nvSpPr>
          <p:cNvPr id="59" name="左右矢印 58"/>
          <p:cNvSpPr/>
          <p:nvPr/>
        </p:nvSpPr>
        <p:spPr bwMode="auto">
          <a:xfrm>
            <a:off x="251520" y="5373216"/>
            <a:ext cx="7704856" cy="864096"/>
          </a:xfrm>
          <a:prstGeom prst="leftRightArrow">
            <a:avLst>
              <a:gd name="adj1" fmla="val 55039"/>
              <a:gd name="adj2" fmla="val 87793"/>
            </a:avLst>
          </a:prstGeom>
          <a:solidFill>
            <a:srgbClr val="FFFF00"/>
          </a:solid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グルタラール・次亜塩素酸ナトリウム</a:t>
            </a:r>
          </a:p>
        </p:txBody>
      </p:sp>
      <p:grpSp>
        <p:nvGrpSpPr>
          <p:cNvPr id="54" name="グループ化 53"/>
          <p:cNvGrpSpPr/>
          <p:nvPr/>
        </p:nvGrpSpPr>
        <p:grpSpPr>
          <a:xfrm>
            <a:off x="72008" y="4221089"/>
            <a:ext cx="611560" cy="2110514"/>
            <a:chOff x="0" y="4149080"/>
            <a:chExt cx="611560" cy="2183290"/>
          </a:xfrm>
          <a:solidFill>
            <a:schemeClr val="tx1"/>
          </a:solidFill>
        </p:grpSpPr>
        <p:sp>
          <p:nvSpPr>
            <p:cNvPr id="52" name="正方形/長方形 51"/>
            <p:cNvSpPr/>
            <p:nvPr/>
          </p:nvSpPr>
          <p:spPr>
            <a:xfrm>
              <a:off x="0" y="4149080"/>
              <a:ext cx="611560" cy="2160240"/>
            </a:xfrm>
            <a:prstGeom prst="rect">
              <a:avLst/>
            </a:prstGeom>
            <a:grpFill/>
            <a:ln>
              <a:solidFill>
                <a:schemeClr val="tx1"/>
              </a:solidFill>
            </a:ln>
          </p:spPr>
          <p:style>
            <a:lnRef idx="2">
              <a:schemeClr val="accent5"/>
            </a:lnRef>
            <a:fillRef idx="1">
              <a:schemeClr val="lt1"/>
            </a:fillRef>
            <a:effectRef idx="0">
              <a:schemeClr val="accent5"/>
            </a:effectRef>
            <a:fontRef idx="minor">
              <a:schemeClr val="dk1"/>
            </a:fontRef>
          </p:style>
          <p:txBody>
            <a:bodyPr vert="eaVert" rtlCol="0" anchor="ctr" anchorCtr="1"/>
            <a:lstStyle/>
            <a:p>
              <a:pPr algn="l"/>
              <a:r>
                <a:rPr kumimoji="1" lang="ja-JP" altLang="en-US" sz="2200" dirty="0" smtClean="0">
                  <a:latin typeface="HGP創英角ｺﾞｼｯｸUB" pitchFamily="50" charset="-128"/>
                  <a:ea typeface="HGP創英角ｺﾞｼｯｸUB" pitchFamily="50" charset="-128"/>
                </a:rPr>
                <a:t>　</a:t>
              </a:r>
              <a:endParaRPr kumimoji="1" lang="ja-JP" altLang="en-US" sz="1400" dirty="0">
                <a:solidFill>
                  <a:srgbClr val="002060"/>
                </a:solidFill>
              </a:endParaRPr>
            </a:p>
          </p:txBody>
        </p:sp>
        <p:sp>
          <p:nvSpPr>
            <p:cNvPr id="53" name="正方形/長方形 52"/>
            <p:cNvSpPr/>
            <p:nvPr/>
          </p:nvSpPr>
          <p:spPr>
            <a:xfrm>
              <a:off x="107504" y="4149080"/>
              <a:ext cx="430887" cy="2183290"/>
            </a:xfrm>
            <a:prstGeom prst="rect">
              <a:avLst/>
            </a:prstGeom>
            <a:noFill/>
            <a:ln>
              <a:noFill/>
            </a:ln>
          </p:spPr>
          <p:txBody>
            <a:bodyPr vert="eaVert" wrap="none" anchor="b" anchorCtr="0">
              <a:spAutoFit/>
            </a:bodyPr>
            <a:lstStyle/>
            <a:p>
              <a:pPr algn="l"/>
              <a:r>
                <a:rPr kumimoji="1" lang="ja-JP" altLang="en-US" sz="1600" dirty="0" smtClean="0">
                  <a:solidFill>
                    <a:srgbClr val="FFFF66"/>
                  </a:solidFill>
                  <a:latin typeface="HGP創英角ｺﾞｼｯｸUB" pitchFamily="50" charset="-128"/>
                  <a:ea typeface="HGP創英角ｺﾞｼｯｸUB" pitchFamily="50" charset="-128"/>
                </a:rPr>
                <a:t>化学合成 殺菌・消毒剤</a:t>
              </a:r>
              <a:endParaRPr kumimoji="1" lang="ja-JP" altLang="en-US" sz="1600" dirty="0">
                <a:solidFill>
                  <a:srgbClr val="FFFF66"/>
                </a:solidFill>
              </a:endParaRPr>
            </a:p>
          </p:txBody>
        </p:sp>
      </p:grpSp>
      <p:sp>
        <p:nvSpPr>
          <p:cNvPr id="60" name="正方形/長方形 59"/>
          <p:cNvSpPr/>
          <p:nvPr/>
        </p:nvSpPr>
        <p:spPr>
          <a:xfrm>
            <a:off x="614523" y="1340768"/>
            <a:ext cx="861133" cy="369332"/>
          </a:xfrm>
          <a:prstGeom prst="rect">
            <a:avLst/>
          </a:prstGeom>
          <a:solidFill>
            <a:schemeClr val="bg1"/>
          </a:solidFill>
          <a:ln>
            <a:solidFill>
              <a:srgbClr val="000099"/>
            </a:solidFill>
          </a:ln>
        </p:spPr>
        <p:txBody>
          <a:bodyPr wrap="none">
            <a:spAutoFit/>
          </a:bodyPr>
          <a:lstStyle/>
          <a:p>
            <a:r>
              <a:rPr lang="ja-JP" altLang="en-US" dirty="0" smtClean="0">
                <a:solidFill>
                  <a:srgbClr val="000099"/>
                </a:solidFill>
                <a:latin typeface="HGP創英角ｺﾞｼｯｸUB" pitchFamily="50" charset="-128"/>
                <a:ea typeface="HGP創英角ｺﾞｼｯｸUB" pitchFamily="50" charset="-128"/>
              </a:rPr>
              <a:t>弱い菌</a:t>
            </a:r>
            <a:endParaRPr lang="ja-JP" altLang="en-US" dirty="0">
              <a:solidFill>
                <a:srgbClr val="000099"/>
              </a:solidFill>
              <a:latin typeface="HGP創英角ｺﾞｼｯｸUB" pitchFamily="50" charset="-128"/>
              <a:ea typeface="HGP創英角ｺﾞｼｯｸUB" pitchFamily="50" charset="-128"/>
            </a:endParaRPr>
          </a:p>
        </p:txBody>
      </p:sp>
      <p:sp>
        <p:nvSpPr>
          <p:cNvPr id="61" name="正方形/長方形 60"/>
          <p:cNvSpPr/>
          <p:nvPr/>
        </p:nvSpPr>
        <p:spPr>
          <a:xfrm>
            <a:off x="7599299" y="1340768"/>
            <a:ext cx="861133" cy="369332"/>
          </a:xfrm>
          <a:prstGeom prst="rect">
            <a:avLst/>
          </a:prstGeom>
          <a:solidFill>
            <a:schemeClr val="bg1"/>
          </a:solidFill>
          <a:ln>
            <a:solidFill>
              <a:srgbClr val="000099"/>
            </a:solidFill>
          </a:ln>
        </p:spPr>
        <p:txBody>
          <a:bodyPr wrap="none">
            <a:spAutoFit/>
          </a:bodyPr>
          <a:lstStyle/>
          <a:p>
            <a:r>
              <a:rPr lang="ja-JP" altLang="en-US" dirty="0" smtClean="0">
                <a:solidFill>
                  <a:srgbClr val="000099"/>
                </a:solidFill>
                <a:latin typeface="HGP創英角ｺﾞｼｯｸUB" pitchFamily="50" charset="-128"/>
                <a:ea typeface="HGP創英角ｺﾞｼｯｸUB" pitchFamily="50" charset="-128"/>
              </a:rPr>
              <a:t>強い菌</a:t>
            </a:r>
            <a:endParaRPr lang="ja-JP" altLang="en-US" dirty="0">
              <a:solidFill>
                <a:srgbClr val="000099"/>
              </a:solidFill>
              <a:latin typeface="HGP創英角ｺﾞｼｯｸUB" pitchFamily="50" charset="-128"/>
              <a:ea typeface="HGP創英角ｺﾞｼｯｸUB" pitchFamily="50" charset="-128"/>
            </a:endParaRPr>
          </a:p>
        </p:txBody>
      </p:sp>
      <p:sp>
        <p:nvSpPr>
          <p:cNvPr id="68" name="正方形/長方形 67"/>
          <p:cNvSpPr/>
          <p:nvPr/>
        </p:nvSpPr>
        <p:spPr>
          <a:xfrm>
            <a:off x="5832380" y="1854116"/>
            <a:ext cx="979755" cy="369332"/>
          </a:xfrm>
          <a:prstGeom prst="rect">
            <a:avLst/>
          </a:prstGeom>
        </p:spPr>
        <p:txBody>
          <a:bodyPr wrap="none">
            <a:spAutoFit/>
          </a:bodyPr>
          <a:lstStyle/>
          <a:p>
            <a:r>
              <a:rPr lang="ja-JP" altLang="en-US" dirty="0" smtClean="0">
                <a:latin typeface="HGP創英角ｺﾞｼｯｸUB" pitchFamily="50" charset="-128"/>
                <a:ea typeface="HGP創英角ｺﾞｼｯｸUB" pitchFamily="50" charset="-128"/>
              </a:rPr>
              <a:t>ウイルス</a:t>
            </a:r>
          </a:p>
        </p:txBody>
      </p:sp>
      <p:sp>
        <p:nvSpPr>
          <p:cNvPr id="69" name="正方形/長方形 68"/>
          <p:cNvSpPr/>
          <p:nvPr/>
        </p:nvSpPr>
        <p:spPr>
          <a:xfrm>
            <a:off x="7496451" y="1854116"/>
            <a:ext cx="1107997" cy="369332"/>
          </a:xfrm>
          <a:prstGeom prst="rect">
            <a:avLst/>
          </a:prstGeom>
        </p:spPr>
        <p:txBody>
          <a:bodyPr wrap="none">
            <a:spAutoFit/>
          </a:bodyPr>
          <a:lstStyle/>
          <a:p>
            <a:r>
              <a:rPr lang="ja-JP" altLang="en-US" dirty="0" smtClean="0">
                <a:latin typeface="HGP創英角ｺﾞｼｯｸUB" pitchFamily="50" charset="-128"/>
                <a:ea typeface="HGP創英角ｺﾞｼｯｸUB" pitchFamily="50" charset="-128"/>
              </a:rPr>
              <a:t>細菌芽胞</a:t>
            </a:r>
          </a:p>
        </p:txBody>
      </p:sp>
      <p:grpSp>
        <p:nvGrpSpPr>
          <p:cNvPr id="50" name="グループ化 49"/>
          <p:cNvGrpSpPr/>
          <p:nvPr/>
        </p:nvGrpSpPr>
        <p:grpSpPr>
          <a:xfrm>
            <a:off x="72008" y="3176649"/>
            <a:ext cx="9071992" cy="972108"/>
            <a:chOff x="0" y="3320988"/>
            <a:chExt cx="9144000" cy="1008112"/>
          </a:xfrm>
        </p:grpSpPr>
        <p:sp>
          <p:nvSpPr>
            <p:cNvPr id="48" name="正方形/長方形 47"/>
            <p:cNvSpPr/>
            <p:nvPr/>
          </p:nvSpPr>
          <p:spPr>
            <a:xfrm>
              <a:off x="0" y="3320988"/>
              <a:ext cx="9144000" cy="100811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l"/>
              <a:r>
                <a:rPr kumimoji="1" lang="ja-JP" altLang="en-US" sz="2200" dirty="0" smtClean="0">
                  <a:latin typeface="HGP創英角ｺﾞｼｯｸUB" pitchFamily="50" charset="-128"/>
                  <a:ea typeface="HGP創英角ｺﾞｼｯｸUB" pitchFamily="50" charset="-128"/>
                </a:rPr>
                <a:t>　</a:t>
              </a:r>
              <a:endParaRPr kumimoji="1" lang="ja-JP" altLang="en-US" sz="2200" dirty="0">
                <a:solidFill>
                  <a:srgbClr val="002060"/>
                </a:solidFill>
              </a:endParaRPr>
            </a:p>
          </p:txBody>
        </p:sp>
        <p:sp>
          <p:nvSpPr>
            <p:cNvPr id="47" name="左右矢印 46"/>
            <p:cNvSpPr/>
            <p:nvPr/>
          </p:nvSpPr>
          <p:spPr bwMode="auto">
            <a:xfrm>
              <a:off x="251520" y="3356992"/>
              <a:ext cx="8667677" cy="936104"/>
            </a:xfrm>
            <a:prstGeom prst="leftRightArrow">
              <a:avLst>
                <a:gd name="adj1" fmla="val 66668"/>
                <a:gd name="adj2" fmla="val 8779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0000" tIns="46800" rIns="90000" bIns="46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280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天然抗菌剤　</a:t>
              </a:r>
              <a:r>
                <a:rPr kumimoji="0" lang="en-US" altLang="ja-JP" sz="2800" b="1" i="0" u="none" strike="noStrike" cap="none" normalizeH="0" baseline="0" dirty="0" err="1" smtClean="0">
                  <a:ln>
                    <a:noFill/>
                  </a:ln>
                  <a:solidFill>
                    <a:schemeClr val="bg1"/>
                  </a:solidFill>
                  <a:effectLst/>
                  <a:latin typeface="Arial" panose="020B0604020202020204" pitchFamily="34" charset="0"/>
                  <a:ea typeface="HGP創英角ｺﾞｼｯｸUB" pitchFamily="50" charset="-128"/>
                  <a:cs typeface="Arial" panose="020B0604020202020204" pitchFamily="34" charset="0"/>
                </a:rPr>
                <a:t>Hotate</a:t>
              </a:r>
              <a:r>
                <a:rPr kumimoji="0" lang="en-US" altLang="ja-JP" sz="2800" b="1" i="0" u="none" strike="noStrike" cap="none" normalizeH="0" baseline="0" dirty="0" smtClean="0">
                  <a:ln>
                    <a:noFill/>
                  </a:ln>
                  <a:solidFill>
                    <a:schemeClr val="bg1"/>
                  </a:solidFill>
                  <a:effectLst/>
                  <a:latin typeface="Arial" panose="020B0604020202020204" pitchFamily="34" charset="0"/>
                  <a:ea typeface="HGP創英角ｺﾞｼｯｸUB" pitchFamily="50" charset="-128"/>
                  <a:cs typeface="Arial" panose="020B0604020202020204" pitchFamily="34" charset="0"/>
                </a:rPr>
                <a:t> Powder</a:t>
              </a:r>
              <a:r>
                <a:rPr kumimoji="0" lang="ja-JP" altLang="en-US" sz="2800" b="1" i="0" u="none" strike="noStrike" cap="none" normalizeH="0" baseline="0" dirty="0" smtClean="0">
                  <a:ln>
                    <a:noFill/>
                  </a:ln>
                  <a:solidFill>
                    <a:schemeClr val="bg1"/>
                  </a:solidFill>
                  <a:effectLst/>
                  <a:latin typeface="Arial" panose="020B0604020202020204" pitchFamily="34" charset="0"/>
                  <a:ea typeface="HGP創英角ｺﾞｼｯｸUB" pitchFamily="50" charset="-128"/>
                  <a:cs typeface="Arial" panose="020B0604020202020204" pitchFamily="34" charset="0"/>
                </a:rPr>
                <a:t> </a:t>
              </a:r>
            </a:p>
          </p:txBody>
        </p:sp>
      </p:grpSp>
      <p:sp>
        <p:nvSpPr>
          <p:cNvPr id="73" name="正方形/長方形 72"/>
          <p:cNvSpPr/>
          <p:nvPr/>
        </p:nvSpPr>
        <p:spPr>
          <a:xfrm>
            <a:off x="5680635" y="2132856"/>
            <a:ext cx="1273104" cy="523220"/>
          </a:xfrm>
          <a:prstGeom prst="rect">
            <a:avLst/>
          </a:prstGeom>
        </p:spPr>
        <p:txBody>
          <a:bodyPr wrap="none">
            <a:spAutoFit/>
          </a:bodyPr>
          <a:lstStyle/>
          <a:p>
            <a:r>
              <a:rPr lang="ja-JP" altLang="en-US" sz="1400" dirty="0" smtClean="0">
                <a:solidFill>
                  <a:schemeClr val="accent1">
                    <a:lumMod val="75000"/>
                  </a:schemeClr>
                </a:solidFill>
                <a:latin typeface="HGP創英角ｺﾞｼｯｸUB" pitchFamily="50" charset="-128"/>
                <a:ea typeface="HGP創英角ｺﾞｼｯｸUB" pitchFamily="50" charset="-128"/>
              </a:rPr>
              <a:t>インフルエンザ</a:t>
            </a:r>
          </a:p>
          <a:p>
            <a:r>
              <a:rPr lang="ja-JP" altLang="en-US" sz="1400" dirty="0" smtClean="0">
                <a:solidFill>
                  <a:schemeClr val="accent1">
                    <a:lumMod val="75000"/>
                  </a:schemeClr>
                </a:solidFill>
                <a:latin typeface="HGP創英角ｺﾞｼｯｸUB" pitchFamily="50" charset="-128"/>
                <a:ea typeface="HGP創英角ｺﾞｼｯｸUB" pitchFamily="50" charset="-128"/>
              </a:rPr>
              <a:t>ノロウイルス</a:t>
            </a:r>
          </a:p>
        </p:txBody>
      </p:sp>
      <p:sp>
        <p:nvSpPr>
          <p:cNvPr id="46" name="フッター プレースホルダ 50"/>
          <p:cNvSpPr>
            <a:spLocks noGrp="1"/>
          </p:cNvSpPr>
          <p:nvPr>
            <p:ph type="ftr" sz="quarter" idx="11"/>
          </p:nvPr>
        </p:nvSpPr>
        <p:spPr>
          <a:xfrm>
            <a:off x="2631893" y="6379281"/>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49" name="正方形/長方形 48"/>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線コネクタ 54"/>
          <p:cNvCxnSpPr/>
          <p:nvPr/>
        </p:nvCxnSpPr>
        <p:spPr>
          <a:xfrm flipV="1">
            <a:off x="498293" y="54140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cxnSp>
        <p:nvCxnSpPr>
          <p:cNvPr id="57" name="直線コネクタ 56"/>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33" name="スライド番号プレースホルダ 32"/>
          <p:cNvSpPr>
            <a:spLocks noGrp="1"/>
          </p:cNvSpPr>
          <p:nvPr>
            <p:ph type="sldNum" sz="quarter" idx="12"/>
          </p:nvPr>
        </p:nvSpPr>
        <p:spPr/>
        <p:txBody>
          <a:bodyPr/>
          <a:lstStyle/>
          <a:p>
            <a:fld id="{78899ED9-F9CC-3D48-9735-D0C30954A088}" type="slidenum">
              <a:rPr lang="ja-JP" altLang="en-US" smtClean="0"/>
              <a:pPr/>
              <a:t>7</a:t>
            </a:fld>
            <a:endParaRPr lang="ja-JP" altLang="en-US" dirty="0"/>
          </a:p>
        </p:txBody>
      </p:sp>
      <p:sp>
        <p:nvSpPr>
          <p:cNvPr id="13" name="日付プレースホルダ 12"/>
          <p:cNvSpPr>
            <a:spLocks noGrp="1"/>
          </p:cNvSpPr>
          <p:nvPr>
            <p:ph type="dt" sz="half" idx="10"/>
          </p:nvPr>
        </p:nvSpPr>
        <p:spPr/>
        <p:txBody>
          <a:bodyPr/>
          <a:lstStyle/>
          <a:p>
            <a:r>
              <a:rPr kumimoji="1" lang="ja-JP" altLang="en-US" dirty="0" smtClean="0"/>
              <a:t>次世代の 抗菌・消臭・洗浄</a:t>
            </a:r>
            <a:endParaRPr kumimoji="1" lang="ja-JP" altLang="en-US" dirty="0"/>
          </a:p>
        </p:txBody>
      </p:sp>
      <p:grpSp>
        <p:nvGrpSpPr>
          <p:cNvPr id="3" name="グループ化 35"/>
          <p:cNvGrpSpPr/>
          <p:nvPr/>
        </p:nvGrpSpPr>
        <p:grpSpPr>
          <a:xfrm>
            <a:off x="1299828" y="692744"/>
            <a:ext cx="6696744" cy="432000"/>
            <a:chOff x="1223628" y="692696"/>
            <a:chExt cx="6696744" cy="432000"/>
          </a:xfrm>
        </p:grpSpPr>
        <p:sp>
          <p:nvSpPr>
            <p:cNvPr id="37" name="角丸四角形 36"/>
            <p:cNvSpPr/>
            <p:nvPr/>
          </p:nvSpPr>
          <p:spPr>
            <a:xfrm>
              <a:off x="1223628" y="692696"/>
              <a:ext cx="6696744"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38" name="テキスト ボックス 37"/>
            <p:cNvSpPr txBox="1"/>
            <p:nvPr/>
          </p:nvSpPr>
          <p:spPr>
            <a:xfrm>
              <a:off x="1331641" y="708641"/>
              <a:ext cx="6480719" cy="400110"/>
            </a:xfrm>
            <a:prstGeom prst="rect">
              <a:avLst/>
            </a:prstGeom>
            <a:noFill/>
          </p:spPr>
          <p:txBody>
            <a:bodyPr wrap="square" rtlCol="0">
              <a:spAutoFit/>
            </a:bodyPr>
            <a:lstStyle/>
            <a:p>
              <a:r>
                <a:rPr lang="en-US" altLang="ja-JP" sz="2000" b="1" dirty="0" err="1" smtClean="0">
                  <a:solidFill>
                    <a:srgbClr val="000099"/>
                  </a:solidFill>
                  <a:latin typeface="Arial" panose="020B0604020202020204" pitchFamily="34" charset="0"/>
                  <a:ea typeface="HGP創英角ｺﾞｼｯｸUB" pitchFamily="50" charset="-128"/>
                  <a:cs typeface="Arial" panose="020B0604020202020204" pitchFamily="34" charset="0"/>
                </a:rPr>
                <a:t>Hotate</a:t>
              </a:r>
              <a:r>
                <a:rPr lang="en-US" altLang="ja-JP" sz="2000" b="1" dirty="0" smtClean="0">
                  <a:solidFill>
                    <a:srgbClr val="000099"/>
                  </a:solidFill>
                  <a:latin typeface="Arial" panose="020B0604020202020204" pitchFamily="34" charset="0"/>
                  <a:ea typeface="HGP創英角ｺﾞｼｯｸUB" pitchFamily="50" charset="-128"/>
                  <a:cs typeface="Arial" panose="020B0604020202020204" pitchFamily="34" charset="0"/>
                </a:rPr>
                <a:t> Powder</a:t>
              </a:r>
              <a:r>
                <a:rPr lang="ja-JP" altLang="en-US" sz="2000" dirty="0" smtClean="0">
                  <a:solidFill>
                    <a:srgbClr val="000099"/>
                  </a:solidFill>
                  <a:latin typeface="HGP創英角ｺﾞｼｯｸUB" pitchFamily="50" charset="-128"/>
                  <a:ea typeface="HGP創英角ｺﾞｼｯｸUB" pitchFamily="50" charset="-128"/>
                </a:rPr>
                <a:t>表面画像</a:t>
              </a:r>
            </a:p>
          </p:txBody>
        </p:sp>
      </p:grpSp>
      <p:sp>
        <p:nvSpPr>
          <p:cNvPr id="58" name="正方形/長方形 57"/>
          <p:cNvSpPr/>
          <p:nvPr/>
        </p:nvSpPr>
        <p:spPr bwMode="auto">
          <a:xfrm>
            <a:off x="816918" y="1278850"/>
            <a:ext cx="3024336" cy="50405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0" lang="en-US" altLang="ja-JP" sz="1400" b="1" dirty="0" err="1" smtClean="0"/>
              <a:t>Hotate</a:t>
            </a:r>
            <a:r>
              <a:rPr kumimoji="0" lang="en-US" altLang="ja-JP" sz="1400" b="1" dirty="0" smtClean="0"/>
              <a:t> Powder (</a:t>
            </a:r>
            <a:r>
              <a:rPr kumimoji="0" lang="ja-JP" altLang="en-US" sz="1400" b="1" dirty="0" smtClean="0"/>
              <a:t>平均粒径</a:t>
            </a:r>
            <a:r>
              <a:rPr kumimoji="0" lang="en-US" altLang="ja-JP" sz="1400" b="1" dirty="0" smtClean="0"/>
              <a:t>3.5μ</a:t>
            </a:r>
            <a:r>
              <a:rPr kumimoji="0" lang="ja-JP" altLang="en-US" sz="1400" b="1" dirty="0" smtClean="0"/>
              <a:t>）</a:t>
            </a:r>
            <a:endParaRPr kumimoji="0" lang="ja-JP" altLang="en-US" sz="1400" b="1" dirty="0"/>
          </a:p>
        </p:txBody>
      </p:sp>
      <p:sp>
        <p:nvSpPr>
          <p:cNvPr id="59" name="正方形/長方形 58"/>
          <p:cNvSpPr/>
          <p:nvPr/>
        </p:nvSpPr>
        <p:spPr bwMode="auto">
          <a:xfrm>
            <a:off x="5298554" y="1269325"/>
            <a:ext cx="3024336" cy="50405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0" lang="en-US" altLang="ja-JP" sz="1400" b="1" dirty="0" err="1" smtClean="0"/>
              <a:t>Hotate</a:t>
            </a:r>
            <a:r>
              <a:rPr kumimoji="0" lang="en-US" altLang="ja-JP" sz="1400" b="1" dirty="0" smtClean="0"/>
              <a:t> Powder (</a:t>
            </a:r>
            <a:r>
              <a:rPr kumimoji="0" lang="ja-JP" altLang="en-US" sz="1400" b="1" dirty="0" smtClean="0"/>
              <a:t>平均粒径</a:t>
            </a:r>
            <a:r>
              <a:rPr lang="en-US" altLang="ja-JP" sz="1400" b="1" dirty="0" smtClean="0"/>
              <a:t>18</a:t>
            </a:r>
            <a:r>
              <a:rPr kumimoji="0" lang="en-US" altLang="ja-JP" sz="1400" b="1" dirty="0" smtClean="0"/>
              <a:t>μ</a:t>
            </a:r>
            <a:r>
              <a:rPr kumimoji="0" lang="ja-JP" altLang="en-US" sz="1400" b="1" dirty="0" smtClean="0"/>
              <a:t>）</a:t>
            </a:r>
            <a:endParaRPr kumimoji="0" lang="ja-JP" altLang="en-US" sz="1400" b="1" dirty="0"/>
          </a:p>
        </p:txBody>
      </p:sp>
      <p:sp>
        <p:nvSpPr>
          <p:cNvPr id="60" name="テキスト ボックス 59"/>
          <p:cNvSpPr txBox="1"/>
          <p:nvPr/>
        </p:nvSpPr>
        <p:spPr>
          <a:xfrm>
            <a:off x="139527" y="5108991"/>
            <a:ext cx="4320270" cy="1200329"/>
          </a:xfrm>
          <a:prstGeom prst="rect">
            <a:avLst/>
          </a:prstGeom>
          <a:noFill/>
        </p:spPr>
        <p:txBody>
          <a:bodyPr wrap="square" rtlCol="0">
            <a:spAutoFit/>
          </a:bodyPr>
          <a:lstStyle/>
          <a:p>
            <a:pPr algn="l"/>
            <a:r>
              <a:rPr kumimoji="1" lang="ja-JP" altLang="en-US" dirty="0" smtClean="0"/>
              <a:t>・撮影日　</a:t>
            </a:r>
            <a:r>
              <a:rPr kumimoji="1" lang="en-US" altLang="ja-JP" dirty="0" smtClean="0"/>
              <a:t>2014.8.05</a:t>
            </a:r>
          </a:p>
          <a:p>
            <a:pPr algn="l"/>
            <a:r>
              <a:rPr kumimoji="1" lang="ja-JP" altLang="en-US" dirty="0"/>
              <a:t>・</a:t>
            </a:r>
            <a:r>
              <a:rPr kumimoji="1" lang="ja-JP" altLang="en-US" dirty="0" smtClean="0"/>
              <a:t>倍率</a:t>
            </a:r>
            <a:r>
              <a:rPr kumimoji="1" lang="en-US" altLang="ja-JP" dirty="0"/>
              <a:t>10000</a:t>
            </a:r>
            <a:r>
              <a:rPr kumimoji="1" lang="ja-JP" altLang="en-US" dirty="0" smtClean="0"/>
              <a:t>倍</a:t>
            </a:r>
            <a:endParaRPr kumimoji="1" lang="en-US" altLang="ja-JP" dirty="0" smtClean="0"/>
          </a:p>
          <a:p>
            <a:pPr algn="l"/>
            <a:r>
              <a:rPr kumimoji="1" lang="ja-JP" altLang="en-US" dirty="0" smtClean="0"/>
              <a:t>・撮影機器　</a:t>
            </a:r>
            <a:r>
              <a:rPr kumimoji="1" lang="en-US" altLang="ja-JP" dirty="0" smtClean="0"/>
              <a:t>JCM-6000 </a:t>
            </a:r>
          </a:p>
          <a:p>
            <a:pPr algn="l"/>
            <a:endParaRPr kumimoji="1" lang="ja-JP" altLang="en-US" dirty="0"/>
          </a:p>
        </p:txBody>
      </p:sp>
      <p:sp>
        <p:nvSpPr>
          <p:cNvPr id="61" name="テキスト ボックス 60"/>
          <p:cNvSpPr txBox="1"/>
          <p:nvPr/>
        </p:nvSpPr>
        <p:spPr>
          <a:xfrm>
            <a:off x="4699620" y="5108991"/>
            <a:ext cx="4320270" cy="1477328"/>
          </a:xfrm>
          <a:prstGeom prst="rect">
            <a:avLst/>
          </a:prstGeom>
          <a:noFill/>
        </p:spPr>
        <p:txBody>
          <a:bodyPr wrap="square" rtlCol="0">
            <a:spAutoFit/>
          </a:bodyPr>
          <a:lstStyle/>
          <a:p>
            <a:pPr algn="l"/>
            <a:r>
              <a:rPr kumimoji="1" lang="ja-JP" altLang="en-US" dirty="0" smtClean="0"/>
              <a:t>・撮影日　</a:t>
            </a:r>
            <a:r>
              <a:rPr kumimoji="1" lang="en-US" altLang="ja-JP" dirty="0" smtClean="0"/>
              <a:t>2014.8.05</a:t>
            </a:r>
            <a:r>
              <a:rPr kumimoji="1" lang="ja-JP" altLang="en-US" dirty="0" smtClean="0"/>
              <a:t>　</a:t>
            </a:r>
            <a:endParaRPr kumimoji="1" lang="en-US" altLang="ja-JP" dirty="0" smtClean="0"/>
          </a:p>
          <a:p>
            <a:pPr algn="l"/>
            <a:r>
              <a:rPr kumimoji="1" lang="ja-JP" altLang="en-US" dirty="0"/>
              <a:t>・</a:t>
            </a:r>
            <a:r>
              <a:rPr kumimoji="1" lang="ja-JP" altLang="en-US" dirty="0" smtClean="0"/>
              <a:t>倍率</a:t>
            </a:r>
            <a:r>
              <a:rPr kumimoji="1" lang="en-US" altLang="ja-JP" dirty="0"/>
              <a:t>10000</a:t>
            </a:r>
            <a:r>
              <a:rPr kumimoji="1" lang="ja-JP" altLang="en-US" dirty="0" smtClean="0"/>
              <a:t>倍</a:t>
            </a:r>
            <a:endParaRPr kumimoji="1" lang="en-US" altLang="ja-JP" dirty="0" smtClean="0"/>
          </a:p>
          <a:p>
            <a:pPr algn="l"/>
            <a:r>
              <a:rPr kumimoji="1" lang="ja-JP" altLang="en-US" dirty="0"/>
              <a:t>・撮影機器　</a:t>
            </a:r>
            <a:r>
              <a:rPr kumimoji="1" lang="en-US" altLang="ja-JP" dirty="0"/>
              <a:t>JCM-6000 </a:t>
            </a:r>
            <a:endParaRPr kumimoji="1" lang="en-US" altLang="ja-JP" dirty="0" smtClean="0"/>
          </a:p>
          <a:p>
            <a:pPr algn="l"/>
            <a:endParaRPr kumimoji="1" lang="en-US" altLang="ja-JP" dirty="0" smtClean="0"/>
          </a:p>
          <a:p>
            <a:pPr algn="l"/>
            <a:endParaRPr kumimoji="1" lang="ja-JP" altLang="en-US" dirty="0"/>
          </a:p>
        </p:txBody>
      </p:sp>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22" y="1886420"/>
            <a:ext cx="4120343" cy="3090257"/>
          </a:xfrm>
          <a:prstGeom prst="rect">
            <a:avLst/>
          </a:prstGeom>
        </p:spPr>
      </p:pic>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4112" y="1861734"/>
            <a:ext cx="4143999" cy="3107999"/>
          </a:xfrm>
          <a:prstGeom prst="rect">
            <a:avLst/>
          </a:prstGeom>
        </p:spPr>
      </p:pic>
      <p:sp>
        <p:nvSpPr>
          <p:cNvPr id="21" name="フッター プレースホルダ 50"/>
          <p:cNvSpPr>
            <a:spLocks noGrp="1"/>
          </p:cNvSpPr>
          <p:nvPr>
            <p:ph type="ftr" sz="quarter" idx="11"/>
          </p:nvPr>
        </p:nvSpPr>
        <p:spPr>
          <a:xfrm>
            <a:off x="2631893" y="6354795"/>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22" name="正方形/長方形 21"/>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extLst>
      <p:ext uri="{BB962C8B-B14F-4D97-AF65-F5344CB8AC3E}">
        <p14:creationId xmlns:p14="http://schemas.microsoft.com/office/powerpoint/2010/main" val="19952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5"/>
          <p:cNvGraphicFramePr>
            <a:graphicFrameLocks noGrp="1"/>
          </p:cNvGraphicFramePr>
          <p:nvPr>
            <p:extLst>
              <p:ext uri="{D42A27DB-BD31-4B8C-83A1-F6EECF244321}">
                <p14:modId xmlns:p14="http://schemas.microsoft.com/office/powerpoint/2010/main" val="3656131330"/>
              </p:ext>
            </p:extLst>
          </p:nvPr>
        </p:nvGraphicFramePr>
        <p:xfrm>
          <a:off x="588429" y="1538208"/>
          <a:ext cx="8161219" cy="2644903"/>
        </p:xfrm>
        <a:graphic>
          <a:graphicData uri="http://schemas.openxmlformats.org/drawingml/2006/table">
            <a:tbl>
              <a:tblPr/>
              <a:tblGrid>
                <a:gridCol w="1937954"/>
                <a:gridCol w="2333649"/>
                <a:gridCol w="1990254"/>
                <a:gridCol w="1899362"/>
              </a:tblGrid>
              <a:tr h="500877">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400" b="1" i="0" u="none" strike="noStrike" cap="none" normalizeH="0" baseline="0" dirty="0" smtClean="0">
                          <a:ln>
                            <a:noFill/>
                          </a:ln>
                          <a:effectLst/>
                          <a:latin typeface="Calibri" pitchFamily="34" charset="0"/>
                          <a:ea typeface="ＭＳ Ｐゴシック" pitchFamily="50" charset="-128"/>
                        </a:rPr>
                        <a:t>供試菌</a:t>
                      </a:r>
                      <a:endParaRPr kumimoji="0" lang="ja-JP" sz="1400" b="1" i="0" u="none" strike="noStrike" cap="none" normalizeH="0" baseline="0" dirty="0" smtClean="0">
                        <a:ln>
                          <a:noFill/>
                        </a:ln>
                        <a:effectLst/>
                        <a:latin typeface="ＭＳ Ｐゴシック" pitchFamily="50" charset="-128"/>
                        <a:ea typeface="ＭＳ Ｐゴシック" pitchFamily="50" charset="-128"/>
                      </a:endParaRP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400" b="1" i="0" u="none" strike="noStrike" cap="none" normalizeH="0" baseline="0" dirty="0" smtClean="0">
                          <a:ln>
                            <a:noFill/>
                          </a:ln>
                          <a:effectLst/>
                          <a:latin typeface="Calibri" pitchFamily="34" charset="0"/>
                          <a:ea typeface="ＭＳ Ｐゴシック" pitchFamily="50" charset="-128"/>
                        </a:rPr>
                        <a:t>減少率・抗菌活性値</a:t>
                      </a:r>
                      <a:r>
                        <a:rPr kumimoji="0" lang="ja-JP" altLang="en-US" sz="1400" b="1" i="0" u="none" strike="noStrike" cap="none" normalizeH="0" baseline="0" dirty="0" smtClean="0">
                          <a:ln>
                            <a:noFill/>
                          </a:ln>
                          <a:effectLst/>
                          <a:latin typeface="Calibri" pitchFamily="34" charset="0"/>
                          <a:ea typeface="ＭＳ Ｐゴシック" pitchFamily="50" charset="-128"/>
                        </a:rPr>
                        <a:t>・生菌数</a:t>
                      </a:r>
                      <a:endParaRPr kumimoji="0" lang="ja-JP" sz="1400" b="1" i="0" u="none" strike="noStrike" cap="none" normalizeH="0" baseline="0" dirty="0" smtClean="0">
                        <a:ln>
                          <a:noFill/>
                        </a:ln>
                        <a:effectLst/>
                        <a:latin typeface="ＭＳ Ｐゴシック" pitchFamily="50" charset="-128"/>
                        <a:ea typeface="ＭＳ Ｐゴシック" pitchFamily="50" charset="-128"/>
                      </a:endParaRP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400" b="1" i="0" u="none" strike="noStrike" cap="none" normalizeH="0" baseline="0" dirty="0" smtClean="0">
                          <a:ln>
                            <a:noFill/>
                          </a:ln>
                          <a:effectLst/>
                          <a:latin typeface="Calibri" pitchFamily="34" charset="0"/>
                          <a:ea typeface="ＭＳ Ｐゴシック" pitchFamily="50" charset="-128"/>
                        </a:rPr>
                        <a:t>試験方法</a:t>
                      </a:r>
                      <a:endParaRPr kumimoji="0" lang="ja-JP" sz="1400" b="1" i="0" u="none" strike="noStrike" cap="none" normalizeH="0" baseline="0" dirty="0" smtClean="0">
                        <a:ln>
                          <a:noFill/>
                        </a:ln>
                        <a:effectLst/>
                        <a:latin typeface="ＭＳ Ｐゴシック" pitchFamily="50" charset="-128"/>
                        <a:ea typeface="ＭＳ Ｐゴシック" pitchFamily="50" charset="-128"/>
                      </a:endParaRP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TW" altLang="en-US" sz="1400" b="1" i="0" u="none" strike="noStrike" cap="none" normalizeH="0" baseline="0" smtClean="0">
                          <a:ln>
                            <a:noFill/>
                          </a:ln>
                          <a:effectLst/>
                          <a:latin typeface="Calibri" pitchFamily="34" charset="0"/>
                          <a:ea typeface="ＭＳ Ｐゴシック" pitchFamily="50" charset="-128"/>
                        </a:rPr>
                        <a:t>報告書　Ｎｏ</a:t>
                      </a:r>
                      <a:endParaRPr kumimoji="0" lang="zh-TW" altLang="en-US" sz="1400" b="1" i="0" u="none" strike="noStrike" cap="none" normalizeH="0" baseline="0" smtClean="0">
                        <a:ln>
                          <a:noFill/>
                        </a:ln>
                        <a:effectLst/>
                        <a:latin typeface="ＭＳ Ｐゴシック" pitchFamily="50" charset="-128"/>
                        <a:ea typeface="ＭＳ Ｐゴシック" pitchFamily="50" charset="-128"/>
                      </a:endParaRP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012">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400" b="1" i="0" u="none" strike="noStrike" cap="none" normalizeH="0" baseline="0" smtClean="0">
                          <a:ln>
                            <a:noFill/>
                          </a:ln>
                          <a:effectLst/>
                          <a:latin typeface="Calibri" pitchFamily="34" charset="0"/>
                          <a:ea typeface="ＭＳ Ｐゴシック" pitchFamily="50" charset="-128"/>
                        </a:rPr>
                        <a:t>大腸菌</a:t>
                      </a:r>
                      <a:endParaRPr kumimoji="0" lang="ja-JP" sz="1400" b="1" i="0" u="none" strike="noStrike" cap="none" normalizeH="0" baseline="0" smtClean="0">
                        <a:ln>
                          <a:noFill/>
                        </a:ln>
                        <a:effectLst/>
                        <a:latin typeface="ＭＳ Ｐゴシック" pitchFamily="50" charset="-128"/>
                        <a:ea typeface="ＭＳ Ｐゴシック" pitchFamily="50" charset="-128"/>
                      </a:endParaRP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600" b="1" i="0" u="none" strike="noStrike" cap="none" normalizeH="0" baseline="0" dirty="0" smtClean="0">
                          <a:ln>
                            <a:noFill/>
                          </a:ln>
                          <a:effectLst/>
                          <a:latin typeface="Calibri" pitchFamily="34" charset="0"/>
                          <a:ea typeface="ＭＳ Ｐゴシック" pitchFamily="50" charset="-128"/>
                        </a:rPr>
                        <a:t>&gt;99.9</a:t>
                      </a:r>
                      <a:r>
                        <a:rPr kumimoji="0" lang="ja-JP" altLang="en-US" sz="1600" b="1" i="0" u="none" strike="noStrike" cap="none" normalizeH="0" baseline="0" dirty="0" smtClean="0">
                          <a:ln>
                            <a:noFill/>
                          </a:ln>
                          <a:effectLst/>
                          <a:latin typeface="Calibri" pitchFamily="34" charset="0"/>
                          <a:ea typeface="ＭＳ Ｐゴシック" pitchFamily="50" charset="-128"/>
                        </a:rPr>
                        <a:t>（</a:t>
                      </a:r>
                      <a:r>
                        <a:rPr kumimoji="0" lang="en-US" sz="1600" b="1" i="0" u="none" strike="noStrike" cap="none" normalizeH="0" baseline="0" dirty="0" smtClean="0">
                          <a:ln>
                            <a:noFill/>
                          </a:ln>
                          <a:effectLst/>
                          <a:latin typeface="Calibri" pitchFamily="34" charset="0"/>
                          <a:ea typeface="ＭＳ Ｐゴシック" pitchFamily="50" charset="-128"/>
                        </a:rPr>
                        <a:t>%</a:t>
                      </a:r>
                      <a:r>
                        <a:rPr kumimoji="0" lang="ja-JP" altLang="en-US" sz="1600" b="1" i="0" u="none" strike="noStrike" cap="none" normalizeH="0" baseline="0" dirty="0" smtClean="0">
                          <a:ln>
                            <a:noFill/>
                          </a:ln>
                          <a:effectLst/>
                          <a:latin typeface="Calibri" pitchFamily="34" charset="0"/>
                          <a:ea typeface="ＭＳ Ｐゴシック" pitchFamily="50" charset="-128"/>
                        </a:rPr>
                        <a:t>）</a:t>
                      </a: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400" b="1" i="0" u="none" strike="noStrike" cap="none" normalizeH="0" baseline="0" smtClean="0">
                          <a:ln>
                            <a:noFill/>
                          </a:ln>
                          <a:effectLst/>
                          <a:latin typeface="Calibri" pitchFamily="34" charset="0"/>
                          <a:ea typeface="ＭＳ Ｐゴシック" pitchFamily="50" charset="-128"/>
                        </a:rPr>
                        <a:t>シェークフラスコ法　</a:t>
                      </a: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400" b="1" i="0" u="none" strike="noStrike" cap="none" normalizeH="0" baseline="0" smtClean="0">
                          <a:ln>
                            <a:noFill/>
                          </a:ln>
                          <a:effectLst/>
                          <a:latin typeface="Calibri" pitchFamily="34" charset="0"/>
                          <a:ea typeface="ＭＳ Ｐゴシック" pitchFamily="50" charset="-128"/>
                        </a:rPr>
                        <a:t>CK-4822-1</a:t>
                      </a: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037">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altLang="en-US" sz="1400" b="1" i="0" u="none" strike="noStrike" cap="none" normalizeH="0" baseline="0" smtClean="0">
                          <a:ln>
                            <a:noFill/>
                          </a:ln>
                          <a:effectLst/>
                          <a:latin typeface="Calibri" pitchFamily="34" charset="0"/>
                          <a:ea typeface="ＭＳ Ｐゴシック" pitchFamily="50" charset="-128"/>
                        </a:rPr>
                        <a:t>大腸菌　</a:t>
                      </a:r>
                      <a:r>
                        <a:rPr kumimoji="0" lang="en-US" sz="1400" b="1" i="0" u="none" strike="noStrike" cap="none" normalizeH="0" baseline="0" smtClean="0">
                          <a:ln>
                            <a:noFill/>
                          </a:ln>
                          <a:effectLst/>
                          <a:latin typeface="Calibri" pitchFamily="34" charset="0"/>
                          <a:ea typeface="ＭＳ Ｐゴシック" pitchFamily="50" charset="-128"/>
                        </a:rPr>
                        <a:t>O-157</a:t>
                      </a:r>
                      <a:endParaRPr kumimoji="0" lang="en-US" sz="1400" b="1" i="0" u="none" strike="noStrike" cap="none" normalizeH="0" baseline="0" smtClean="0">
                        <a:ln>
                          <a:noFill/>
                        </a:ln>
                        <a:effectLst/>
                        <a:latin typeface="ＭＳ Ｐゴシック" pitchFamily="50" charset="-128"/>
                        <a:ea typeface="ＭＳ Ｐゴシック" pitchFamily="50" charset="-128"/>
                      </a:endParaRP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600" b="1" i="0" u="none" strike="noStrike" cap="none" normalizeH="0" baseline="0" dirty="0" smtClean="0">
                          <a:ln>
                            <a:noFill/>
                          </a:ln>
                          <a:effectLst/>
                          <a:latin typeface="Calibri" pitchFamily="34" charset="0"/>
                          <a:ea typeface="ＭＳ Ｐゴシック" pitchFamily="50" charset="-128"/>
                        </a:rPr>
                        <a:t>&gt;99.9</a:t>
                      </a:r>
                      <a:r>
                        <a:rPr kumimoji="0" lang="ja-JP" altLang="en-US" sz="1600" b="1" i="0" u="none" strike="noStrike" cap="none" normalizeH="0" baseline="0" dirty="0" smtClean="0">
                          <a:ln>
                            <a:noFill/>
                          </a:ln>
                          <a:effectLst/>
                          <a:latin typeface="Calibri" pitchFamily="34" charset="0"/>
                          <a:ea typeface="ＭＳ Ｐゴシック" pitchFamily="50" charset="-128"/>
                        </a:rPr>
                        <a:t>（</a:t>
                      </a:r>
                      <a:r>
                        <a:rPr kumimoji="0" lang="en-US" sz="1600" b="1" i="0" u="none" strike="noStrike" cap="none" normalizeH="0" baseline="0" dirty="0" smtClean="0">
                          <a:ln>
                            <a:noFill/>
                          </a:ln>
                          <a:effectLst/>
                          <a:latin typeface="Calibri" pitchFamily="34" charset="0"/>
                          <a:ea typeface="ＭＳ Ｐゴシック" pitchFamily="50" charset="-128"/>
                        </a:rPr>
                        <a:t>%</a:t>
                      </a:r>
                      <a:r>
                        <a:rPr kumimoji="0" lang="ja-JP" altLang="en-US" sz="1600" b="1" i="0" u="none" strike="noStrike" cap="none" normalizeH="0" baseline="0" dirty="0" smtClean="0">
                          <a:ln>
                            <a:noFill/>
                          </a:ln>
                          <a:effectLst/>
                          <a:latin typeface="Calibri" pitchFamily="34" charset="0"/>
                          <a:ea typeface="ＭＳ Ｐゴシック" pitchFamily="50" charset="-128"/>
                        </a:rPr>
                        <a:t>）</a:t>
                      </a: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400" b="1" i="0" u="none" strike="noStrike" cap="none" normalizeH="0" baseline="0" smtClean="0">
                          <a:ln>
                            <a:noFill/>
                          </a:ln>
                          <a:effectLst/>
                          <a:latin typeface="Calibri" pitchFamily="34" charset="0"/>
                          <a:ea typeface="ＭＳ Ｐゴシック" pitchFamily="50" charset="-128"/>
                        </a:rPr>
                        <a:t>シェークフラスコ法　</a:t>
                      </a: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400" b="1" i="0" u="none" strike="noStrike" cap="none" normalizeH="0" baseline="0" smtClean="0">
                          <a:ln>
                            <a:noFill/>
                          </a:ln>
                          <a:effectLst/>
                          <a:latin typeface="Calibri" pitchFamily="34" charset="0"/>
                          <a:ea typeface="ＭＳ Ｐゴシック" pitchFamily="50" charset="-128"/>
                        </a:rPr>
                        <a:t>CK-4822-1</a:t>
                      </a: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443">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400" b="1" i="0" u="none" strike="noStrike" cap="none" normalizeH="0" baseline="0" smtClean="0">
                          <a:ln>
                            <a:noFill/>
                          </a:ln>
                          <a:effectLst/>
                          <a:latin typeface="Calibri" pitchFamily="34" charset="0"/>
                          <a:ea typeface="ＭＳ Ｐゴシック" pitchFamily="50" charset="-128"/>
                        </a:rPr>
                        <a:t>黄色ぶどう球菌</a:t>
                      </a:r>
                      <a:endParaRPr kumimoji="0" lang="ja-JP" sz="1400" b="1" i="0" u="none" strike="noStrike" cap="none" normalizeH="0" baseline="0" smtClean="0">
                        <a:ln>
                          <a:noFill/>
                        </a:ln>
                        <a:effectLst/>
                        <a:latin typeface="ＭＳ Ｐゴシック" pitchFamily="50" charset="-128"/>
                        <a:ea typeface="ＭＳ Ｐゴシック" pitchFamily="50" charset="-128"/>
                      </a:endParaRP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600" b="1" i="0" u="none" strike="noStrike" cap="none" normalizeH="0" baseline="0" dirty="0" smtClean="0">
                          <a:ln>
                            <a:noFill/>
                          </a:ln>
                          <a:effectLst/>
                          <a:latin typeface="Calibri" pitchFamily="34" charset="0"/>
                          <a:ea typeface="ＭＳ Ｐゴシック" pitchFamily="50" charset="-128"/>
                        </a:rPr>
                        <a:t>&gt;99.9</a:t>
                      </a:r>
                      <a:r>
                        <a:rPr kumimoji="0" lang="ja-JP" altLang="en-US" sz="1600" b="1" i="0" u="none" strike="noStrike" cap="none" normalizeH="0" baseline="0" dirty="0" smtClean="0">
                          <a:ln>
                            <a:noFill/>
                          </a:ln>
                          <a:effectLst/>
                          <a:latin typeface="Calibri" pitchFamily="34" charset="0"/>
                          <a:ea typeface="ＭＳ Ｐゴシック" pitchFamily="50" charset="-128"/>
                        </a:rPr>
                        <a:t>（</a:t>
                      </a:r>
                      <a:r>
                        <a:rPr kumimoji="0" lang="en-US" sz="1600" b="1" i="0" u="none" strike="noStrike" cap="none" normalizeH="0" baseline="0" dirty="0" smtClean="0">
                          <a:ln>
                            <a:noFill/>
                          </a:ln>
                          <a:effectLst/>
                          <a:latin typeface="Calibri" pitchFamily="34" charset="0"/>
                          <a:ea typeface="ＭＳ Ｐゴシック" pitchFamily="50" charset="-128"/>
                        </a:rPr>
                        <a:t>%</a:t>
                      </a:r>
                      <a:r>
                        <a:rPr kumimoji="0" lang="ja-JP" altLang="en-US" sz="1600" b="1" i="0" u="none" strike="noStrike" cap="none" normalizeH="0" baseline="0" dirty="0" smtClean="0">
                          <a:ln>
                            <a:noFill/>
                          </a:ln>
                          <a:effectLst/>
                          <a:latin typeface="Calibri" pitchFamily="34" charset="0"/>
                          <a:ea typeface="ＭＳ Ｐゴシック" pitchFamily="50" charset="-128"/>
                        </a:rPr>
                        <a:t>）</a:t>
                      </a: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400" b="1" i="0" u="none" strike="noStrike" cap="none" normalizeH="0" baseline="0" smtClean="0">
                          <a:ln>
                            <a:noFill/>
                          </a:ln>
                          <a:effectLst/>
                          <a:latin typeface="Calibri" pitchFamily="34" charset="0"/>
                          <a:ea typeface="ＭＳ Ｐゴシック" pitchFamily="50" charset="-128"/>
                        </a:rPr>
                        <a:t>シェークフラスコ法　</a:t>
                      </a: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400" b="1" i="0" u="none" strike="noStrike" cap="none" normalizeH="0" baseline="0" smtClean="0">
                          <a:ln>
                            <a:noFill/>
                          </a:ln>
                          <a:effectLst/>
                          <a:latin typeface="Calibri" pitchFamily="34" charset="0"/>
                          <a:ea typeface="ＭＳ Ｐゴシック" pitchFamily="50" charset="-128"/>
                        </a:rPr>
                        <a:t>CK-4822-1</a:t>
                      </a: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091">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400" b="1" i="0" u="none" strike="noStrike" cap="none" normalizeH="0" baseline="0" dirty="0" smtClean="0">
                          <a:ln>
                            <a:noFill/>
                          </a:ln>
                          <a:effectLst/>
                          <a:latin typeface="Calibri" pitchFamily="34" charset="0"/>
                          <a:ea typeface="ＭＳ Ｐゴシック" pitchFamily="50" charset="-128"/>
                        </a:rPr>
                        <a:t>サルモネラ菌</a:t>
                      </a:r>
                      <a:endParaRPr kumimoji="0" lang="ja-JP" sz="1400" b="1" i="0" u="none" strike="noStrike" cap="none" normalizeH="0" baseline="0" dirty="0" smtClean="0">
                        <a:ln>
                          <a:noFill/>
                        </a:ln>
                        <a:effectLst/>
                        <a:latin typeface="ＭＳ Ｐゴシック" pitchFamily="50" charset="-128"/>
                        <a:ea typeface="ＭＳ Ｐゴシック" pitchFamily="50" charset="-128"/>
                      </a:endParaRP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600" b="1" i="0" u="none" strike="noStrike" cap="none" normalizeH="0" baseline="0" dirty="0" smtClean="0">
                          <a:ln>
                            <a:noFill/>
                          </a:ln>
                          <a:effectLst/>
                          <a:latin typeface="Calibri" pitchFamily="34" charset="0"/>
                          <a:ea typeface="ＭＳ Ｐゴシック" pitchFamily="50" charset="-128"/>
                        </a:rPr>
                        <a:t>&lt;1</a:t>
                      </a:r>
                      <a:r>
                        <a:rPr kumimoji="0" lang="ja-JP" altLang="en-US" sz="1600" b="1" i="0" u="none" strike="noStrike" cap="none" normalizeH="0" baseline="0" dirty="0" smtClean="0">
                          <a:ln>
                            <a:noFill/>
                          </a:ln>
                          <a:effectLst/>
                          <a:latin typeface="Calibri" pitchFamily="34" charset="0"/>
                          <a:ea typeface="ＭＳ Ｐゴシック" pitchFamily="50" charset="-128"/>
                        </a:rPr>
                        <a:t>　</a:t>
                      </a:r>
                      <a:r>
                        <a:rPr kumimoji="0" lang="ja-JP" altLang="en-US" sz="1400" b="1" i="0" u="none" strike="noStrike" cap="none" normalizeH="0" baseline="0" dirty="0" smtClean="0">
                          <a:ln>
                            <a:noFill/>
                          </a:ln>
                          <a:effectLst/>
                          <a:latin typeface="Calibri" pitchFamily="34" charset="0"/>
                          <a:ea typeface="ＭＳ Ｐゴシック" pitchFamily="50" charset="-128"/>
                        </a:rPr>
                        <a:t>生菌数</a:t>
                      </a: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altLang="en-US" sz="1400" b="1" i="0" u="none" strike="noStrike" cap="none" normalizeH="0" baseline="0" dirty="0" smtClean="0">
                          <a:ln>
                            <a:noFill/>
                          </a:ln>
                          <a:effectLst/>
                          <a:latin typeface="Calibri" pitchFamily="34" charset="0"/>
                          <a:ea typeface="ＭＳ Ｐゴシック" pitchFamily="50" charset="-128"/>
                        </a:rPr>
                        <a:t>ハロー法</a:t>
                      </a: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400" b="1" i="0" u="none" strike="noStrike" cap="none" normalizeH="0" baseline="0" dirty="0" smtClean="0">
                          <a:ln>
                            <a:noFill/>
                          </a:ln>
                          <a:effectLst/>
                          <a:latin typeface="Calibri" pitchFamily="34" charset="0"/>
                          <a:ea typeface="ＭＳ Ｐゴシック" pitchFamily="50" charset="-128"/>
                        </a:rPr>
                        <a:t>CK-11-056760</a:t>
                      </a: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443">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sz="1400" b="1" i="0" u="none" strike="noStrike" cap="none" normalizeH="0" baseline="0" dirty="0" smtClean="0">
                          <a:ln>
                            <a:noFill/>
                          </a:ln>
                          <a:effectLst/>
                          <a:latin typeface="Calibri" pitchFamily="34" charset="0"/>
                          <a:ea typeface="ＭＳ Ｐゴシック" pitchFamily="50" charset="-128"/>
                        </a:rPr>
                        <a:t>モルガン菌</a:t>
                      </a:r>
                      <a:endParaRPr kumimoji="0" lang="ja-JP" sz="1400" b="1" i="0" u="none" strike="noStrike" cap="none" normalizeH="0" baseline="0" dirty="0" smtClean="0">
                        <a:ln>
                          <a:noFill/>
                        </a:ln>
                        <a:effectLst/>
                        <a:latin typeface="ＭＳ Ｐゴシック" pitchFamily="50" charset="-128"/>
                        <a:ea typeface="ＭＳ Ｐゴシック" pitchFamily="50" charset="-128"/>
                      </a:endParaRP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600" b="1" i="0" u="none" strike="noStrike" cap="none" normalizeH="0" baseline="0" dirty="0" smtClean="0">
                          <a:ln>
                            <a:noFill/>
                          </a:ln>
                          <a:effectLst/>
                          <a:latin typeface="Calibri" pitchFamily="34" charset="0"/>
                          <a:ea typeface="ＭＳ Ｐゴシック" pitchFamily="50" charset="-128"/>
                        </a:rPr>
                        <a:t>&gt;4.8</a:t>
                      </a:r>
                      <a:r>
                        <a:rPr kumimoji="0" lang="ja-JP" altLang="en-US" sz="1400" b="1" i="0" u="none" strike="noStrike" cap="none" normalizeH="0" baseline="0" dirty="0" smtClean="0">
                          <a:ln>
                            <a:noFill/>
                          </a:ln>
                          <a:effectLst/>
                          <a:latin typeface="Calibri" pitchFamily="34" charset="0"/>
                          <a:ea typeface="ＭＳ Ｐゴシック" pitchFamily="50" charset="-128"/>
                        </a:rPr>
                        <a:t>　抗菌活性値</a:t>
                      </a: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400" b="1" i="0" u="none" strike="noStrike" cap="none" normalizeH="0" baseline="0" dirty="0" smtClean="0">
                          <a:ln>
                            <a:noFill/>
                          </a:ln>
                          <a:effectLst/>
                          <a:latin typeface="Calibri" pitchFamily="34" charset="0"/>
                          <a:ea typeface="ＭＳ Ｐゴシック" pitchFamily="50" charset="-128"/>
                        </a:rPr>
                        <a:t>JIS Z2801,5</a:t>
                      </a:r>
                      <a:r>
                        <a:rPr kumimoji="0" lang="ja-JP" altLang="en-US" sz="1400" b="1" i="0" u="none" strike="noStrike" cap="none" normalizeH="0" baseline="0" dirty="0" smtClean="0">
                          <a:ln>
                            <a:noFill/>
                          </a:ln>
                          <a:effectLst/>
                          <a:latin typeface="Calibri" pitchFamily="34" charset="0"/>
                          <a:ea typeface="ＭＳ Ｐゴシック" pitchFamily="50" charset="-128"/>
                        </a:rPr>
                        <a:t>準用　</a:t>
                      </a: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400" b="1" i="0" u="none" strike="noStrike" cap="none" normalizeH="0" baseline="0" dirty="0" smtClean="0">
                          <a:ln>
                            <a:noFill/>
                          </a:ln>
                          <a:effectLst/>
                          <a:latin typeface="Calibri" pitchFamily="34" charset="0"/>
                          <a:ea typeface="ＭＳ Ｐゴシック" pitchFamily="50" charset="-128"/>
                        </a:rPr>
                        <a:t>CK-12-037788-3</a:t>
                      </a:r>
                    </a:p>
                  </a:txBody>
                  <a:tcPr marL="9522" marR="9522" marT="95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7" name="直線コネクタ 16"/>
          <p:cNvCxnSpPr/>
          <p:nvPr/>
        </p:nvCxnSpPr>
        <p:spPr>
          <a:xfrm flipV="1">
            <a:off x="498293" y="54140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cxnSp>
        <p:nvCxnSpPr>
          <p:cNvPr id="18" name="直線コネクタ 17"/>
          <p:cNvCxnSpPr/>
          <p:nvPr/>
        </p:nvCxnSpPr>
        <p:spPr>
          <a:xfrm flipV="1">
            <a:off x="498293" y="6369656"/>
            <a:ext cx="8147415" cy="9625"/>
          </a:xfrm>
          <a:prstGeom prst="line">
            <a:avLst/>
          </a:prstGeom>
          <a:ln w="9525"/>
        </p:spPr>
        <p:style>
          <a:lnRef idx="2">
            <a:schemeClr val="accent5"/>
          </a:lnRef>
          <a:fillRef idx="0">
            <a:schemeClr val="accent5"/>
          </a:fillRef>
          <a:effectRef idx="1">
            <a:schemeClr val="accent5"/>
          </a:effectRef>
          <a:fontRef idx="minor">
            <a:schemeClr val="tx1"/>
          </a:fontRef>
        </p:style>
      </p:cxnSp>
      <p:sp>
        <p:nvSpPr>
          <p:cNvPr id="19" name="スライド番号プレースホルダ 32"/>
          <p:cNvSpPr>
            <a:spLocks noGrp="1"/>
          </p:cNvSpPr>
          <p:nvPr>
            <p:ph type="sldNum" sz="quarter" idx="12"/>
          </p:nvPr>
        </p:nvSpPr>
        <p:spPr>
          <a:xfrm>
            <a:off x="6553200" y="6356350"/>
            <a:ext cx="2133600" cy="365125"/>
          </a:xfrm>
        </p:spPr>
        <p:txBody>
          <a:bodyPr/>
          <a:lstStyle/>
          <a:p>
            <a:fld id="{78899ED9-F9CC-3D48-9735-D0C30954A088}" type="slidenum">
              <a:rPr lang="ja-JP" altLang="en-US" smtClean="0"/>
              <a:pPr/>
              <a:t>8</a:t>
            </a:fld>
            <a:endParaRPr lang="ja-JP" altLang="en-US" dirty="0"/>
          </a:p>
        </p:txBody>
      </p:sp>
      <p:grpSp>
        <p:nvGrpSpPr>
          <p:cNvPr id="25" name="グループ化 35"/>
          <p:cNvGrpSpPr/>
          <p:nvPr/>
        </p:nvGrpSpPr>
        <p:grpSpPr>
          <a:xfrm>
            <a:off x="1223628" y="692744"/>
            <a:ext cx="6696744" cy="432000"/>
            <a:chOff x="1223628" y="692696"/>
            <a:chExt cx="6696744" cy="432000"/>
          </a:xfrm>
          <a:solidFill>
            <a:schemeClr val="accent1">
              <a:lumMod val="60000"/>
              <a:lumOff val="40000"/>
            </a:schemeClr>
          </a:solidFill>
        </p:grpSpPr>
        <p:sp>
          <p:nvSpPr>
            <p:cNvPr id="26" name="角丸四角形 25"/>
            <p:cNvSpPr/>
            <p:nvPr/>
          </p:nvSpPr>
          <p:spPr>
            <a:xfrm>
              <a:off x="1223628" y="692696"/>
              <a:ext cx="6696744" cy="432000"/>
            </a:xfrm>
            <a:prstGeom prst="round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2000" b="1" dirty="0">
                <a:solidFill>
                  <a:schemeClr val="tx1">
                    <a:lumMod val="50000"/>
                    <a:lumOff val="50000"/>
                  </a:schemeClr>
                </a:solidFill>
                <a:latin typeface="HGP創英角ｺﾞｼｯｸUB" pitchFamily="50" charset="-128"/>
                <a:ea typeface="HGP創英角ｺﾞｼｯｸUB" pitchFamily="50" charset="-128"/>
              </a:endParaRPr>
            </a:p>
          </p:txBody>
        </p:sp>
        <p:sp>
          <p:nvSpPr>
            <p:cNvPr id="27" name="テキスト ボックス 26"/>
            <p:cNvSpPr txBox="1"/>
            <p:nvPr/>
          </p:nvSpPr>
          <p:spPr>
            <a:xfrm>
              <a:off x="1331641" y="708641"/>
              <a:ext cx="6480719" cy="400110"/>
            </a:xfrm>
            <a:prstGeom prst="rect">
              <a:avLst/>
            </a:prstGeom>
            <a:noFill/>
          </p:spPr>
          <p:txBody>
            <a:bodyPr wrap="square" rtlCol="0">
              <a:spAutoFit/>
            </a:bodyPr>
            <a:lstStyle/>
            <a:p>
              <a:pPr algn="ctr"/>
              <a:r>
                <a:rPr lang="en-US" altLang="ja-JP" sz="2000" b="1" dirty="0" err="1" smtClean="0">
                  <a:solidFill>
                    <a:srgbClr val="000099"/>
                  </a:solidFill>
                  <a:latin typeface="Arial" panose="020B0604020202020204" pitchFamily="34" charset="0"/>
                  <a:ea typeface="HGP創英角ｺﾞｼｯｸUB" pitchFamily="50" charset="-128"/>
                  <a:cs typeface="Arial" panose="020B0604020202020204" pitchFamily="34" charset="0"/>
                </a:rPr>
                <a:t>Hotate</a:t>
              </a:r>
              <a:r>
                <a:rPr lang="en-US" altLang="ja-JP" sz="2000" b="1" dirty="0" smtClean="0">
                  <a:solidFill>
                    <a:srgbClr val="000099"/>
                  </a:solidFill>
                  <a:latin typeface="Arial" panose="020B0604020202020204" pitchFamily="34" charset="0"/>
                  <a:ea typeface="HGP創英角ｺﾞｼｯｸUB" pitchFamily="50" charset="-128"/>
                  <a:cs typeface="Arial" panose="020B0604020202020204" pitchFamily="34" charset="0"/>
                </a:rPr>
                <a:t> Powde</a:t>
              </a:r>
              <a:r>
                <a:rPr lang="en-US" altLang="ja-JP" sz="2000" dirty="0" smtClean="0">
                  <a:solidFill>
                    <a:srgbClr val="000099"/>
                  </a:solidFill>
                  <a:latin typeface="HGP創英角ｺﾞｼｯｸUB" pitchFamily="50" charset="-128"/>
                  <a:ea typeface="HGP創英角ｺﾞｼｯｸUB" pitchFamily="50" charset="-128"/>
                </a:rPr>
                <a:t>r</a:t>
              </a:r>
              <a:r>
                <a:rPr lang="ja-JP" altLang="en-US" sz="2000" dirty="0" smtClean="0">
                  <a:solidFill>
                    <a:srgbClr val="000099"/>
                  </a:solidFill>
                  <a:latin typeface="HGP創英角ｺﾞｼｯｸUB" pitchFamily="50" charset="-128"/>
                  <a:ea typeface="HGP創英角ｺﾞｼｯｸUB" pitchFamily="50" charset="-128"/>
                </a:rPr>
                <a:t>の抗菌力</a:t>
              </a:r>
            </a:p>
          </p:txBody>
        </p:sp>
      </p:grpSp>
      <p:sp>
        <p:nvSpPr>
          <p:cNvPr id="28" name="正方形/長方形 8"/>
          <p:cNvSpPr>
            <a:spLocks noChangeArrowheads="1"/>
          </p:cNvSpPr>
          <p:nvPr/>
        </p:nvSpPr>
        <p:spPr bwMode="auto">
          <a:xfrm>
            <a:off x="683568" y="4402267"/>
            <a:ext cx="81724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b="1" dirty="0">
                <a:latin typeface="Tahoma" pitchFamily="34" charset="0"/>
              </a:rPr>
              <a:t>試験方法</a:t>
            </a:r>
            <a:endParaRPr lang="en-US" altLang="ja-JP" sz="1200" b="1" dirty="0">
              <a:latin typeface="Tahoma" pitchFamily="34" charset="0"/>
            </a:endParaRPr>
          </a:p>
          <a:p>
            <a:pPr eaLnBrk="1" hangingPunct="1">
              <a:spcBef>
                <a:spcPct val="0"/>
              </a:spcBef>
              <a:buFontTx/>
              <a:buNone/>
            </a:pPr>
            <a:r>
              <a:rPr lang="ja-JP" altLang="en-US" sz="1200" b="1" dirty="0">
                <a:latin typeface="Tahoma" pitchFamily="34" charset="0"/>
              </a:rPr>
              <a:t>シェークフラスコ法</a:t>
            </a:r>
          </a:p>
          <a:p>
            <a:pPr eaLnBrk="1" hangingPunct="1">
              <a:spcBef>
                <a:spcPct val="0"/>
              </a:spcBef>
              <a:buFontTx/>
              <a:buNone/>
            </a:pPr>
            <a:r>
              <a:rPr lang="ja-JP" altLang="en-US" sz="1200" dirty="0">
                <a:latin typeface="Tahoma" pitchFamily="34" charset="0"/>
              </a:rPr>
              <a:t>　培養した生菌数を測定。 試料を</a:t>
            </a:r>
            <a:r>
              <a:rPr lang="en-US" altLang="ja-JP" sz="1200" dirty="0">
                <a:latin typeface="Tahoma" pitchFamily="34" charset="0"/>
              </a:rPr>
              <a:t>3</a:t>
            </a:r>
            <a:r>
              <a:rPr lang="ja-JP" altLang="en-US" sz="1200" dirty="0">
                <a:latin typeface="Tahoma" pitchFamily="34" charset="0"/>
              </a:rPr>
              <a:t>角フラスコの中に入れ、強制的に撹拌する（</a:t>
            </a:r>
            <a:r>
              <a:rPr lang="en-US" altLang="ja-JP" sz="1200" dirty="0">
                <a:latin typeface="Tahoma" pitchFamily="34" charset="0"/>
              </a:rPr>
              <a:t>1</a:t>
            </a:r>
            <a:r>
              <a:rPr lang="ja-JP" altLang="en-US" sz="1200" dirty="0">
                <a:latin typeface="Tahoma" pitchFamily="34" charset="0"/>
              </a:rPr>
              <a:t>時間）方法。</a:t>
            </a:r>
          </a:p>
          <a:p>
            <a:pPr eaLnBrk="1" hangingPunct="1">
              <a:spcBef>
                <a:spcPct val="0"/>
              </a:spcBef>
              <a:buFontTx/>
              <a:buNone/>
            </a:pPr>
            <a:r>
              <a:rPr lang="ja-JP" altLang="en-US" sz="1200" dirty="0">
                <a:latin typeface="Tahoma" pitchFamily="34" charset="0"/>
              </a:rPr>
              <a:t>試料と菌をまんべんなく触れさせる。試料を入れない時の菌の数と、</a:t>
            </a:r>
          </a:p>
          <a:p>
            <a:pPr eaLnBrk="1" hangingPunct="1">
              <a:spcBef>
                <a:spcPct val="0"/>
              </a:spcBef>
              <a:buFontTx/>
              <a:buNone/>
            </a:pPr>
            <a:r>
              <a:rPr lang="ja-JP" altLang="en-US" sz="1200" dirty="0">
                <a:latin typeface="Tahoma" pitchFamily="34" charset="0"/>
              </a:rPr>
              <a:t>試料を入れた状態での菌の数から計算した減菌率が</a:t>
            </a:r>
            <a:r>
              <a:rPr lang="en-US" altLang="ja-JP" sz="1200" dirty="0">
                <a:latin typeface="Tahoma" pitchFamily="34" charset="0"/>
              </a:rPr>
              <a:t>26%</a:t>
            </a:r>
            <a:r>
              <a:rPr lang="ja-JP" altLang="en-US" sz="1200" dirty="0">
                <a:latin typeface="Tahoma" pitchFamily="34" charset="0"/>
              </a:rPr>
              <a:t>以上であることを評価基準とされている。</a:t>
            </a:r>
          </a:p>
        </p:txBody>
      </p:sp>
      <p:sp>
        <p:nvSpPr>
          <p:cNvPr id="29" name="テキスト ボックス 28"/>
          <p:cNvSpPr txBox="1"/>
          <p:nvPr/>
        </p:nvSpPr>
        <p:spPr>
          <a:xfrm>
            <a:off x="588429" y="4183112"/>
            <a:ext cx="3455987" cy="254000"/>
          </a:xfrm>
          <a:prstGeom prst="rect">
            <a:avLst/>
          </a:prstGeom>
          <a:noFill/>
        </p:spPr>
        <p:txBody>
          <a:bodyPr>
            <a:spAutoFit/>
          </a:bodyPr>
          <a:lstStyle/>
          <a:p>
            <a:pPr>
              <a:defRPr/>
            </a:pPr>
            <a:r>
              <a:rPr kumimoji="1" lang="en-US" altLang="ja-JP" sz="1050" b="1" dirty="0">
                <a:ea typeface="ＭＳ Ｐゴシック" pitchFamily="50" charset="-128"/>
              </a:rPr>
              <a:t>※</a:t>
            </a:r>
            <a:r>
              <a:rPr kumimoji="1" lang="ja-JP" altLang="en-US" sz="1050" b="1" dirty="0">
                <a:ea typeface="ＭＳ Ｐゴシック" pitchFamily="50" charset="-128"/>
              </a:rPr>
              <a:t>表中の数値は実測値であり保証値ではありません。</a:t>
            </a:r>
          </a:p>
        </p:txBody>
      </p:sp>
      <p:sp>
        <p:nvSpPr>
          <p:cNvPr id="30" name="正方形/長方形 9"/>
          <p:cNvSpPr>
            <a:spLocks noChangeArrowheads="1"/>
          </p:cNvSpPr>
          <p:nvPr/>
        </p:nvSpPr>
        <p:spPr bwMode="auto">
          <a:xfrm>
            <a:off x="683568" y="5395863"/>
            <a:ext cx="75608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50000"/>
              </a:spcBef>
              <a:buFontTx/>
              <a:buNone/>
            </a:pPr>
            <a:r>
              <a:rPr lang="en-US" altLang="ja-JP" sz="1400" b="1" dirty="0"/>
              <a:t>JIS Z2801,5</a:t>
            </a:r>
            <a:r>
              <a:rPr lang="ja-JP" altLang="en-US" sz="1200" b="1" dirty="0"/>
              <a:t>準用　</a:t>
            </a:r>
            <a:r>
              <a:rPr lang="en-US" altLang="ja-JP" sz="1200" dirty="0">
                <a:latin typeface="Arial" charset="0"/>
              </a:rPr>
              <a:t>(</a:t>
            </a:r>
            <a:r>
              <a:rPr lang="ja-JP" altLang="en-US" sz="1200" dirty="0">
                <a:latin typeface="Arial" charset="0"/>
              </a:rPr>
              <a:t>フィルム密着法</a:t>
            </a:r>
            <a:r>
              <a:rPr lang="en-US" altLang="ja-JP" sz="1200" dirty="0">
                <a:latin typeface="Arial" charset="0"/>
              </a:rPr>
              <a:t>) </a:t>
            </a:r>
          </a:p>
          <a:p>
            <a:pPr eaLnBrk="1" hangingPunct="1">
              <a:spcBef>
                <a:spcPct val="50000"/>
              </a:spcBef>
              <a:buFontTx/>
              <a:buNone/>
            </a:pPr>
            <a:r>
              <a:rPr lang="ja-JP" altLang="en-US" sz="1200" dirty="0">
                <a:latin typeface="Arial" charset="0"/>
              </a:rPr>
              <a:t>　（供試品表面に菌液を滴下してポリエチレンフィルムで被覆し</a:t>
            </a:r>
            <a:r>
              <a:rPr lang="en-US" altLang="ja-JP" sz="1200" dirty="0">
                <a:latin typeface="Arial" charset="0"/>
              </a:rPr>
              <a:t>35℃</a:t>
            </a:r>
            <a:r>
              <a:rPr lang="ja-JP" altLang="en-US" sz="1200" dirty="0">
                <a:latin typeface="Arial" charset="0"/>
              </a:rPr>
              <a:t>保存。生菌数を測定する。　対照試料上の生菌数との増減値差を対数により求める方法。）</a:t>
            </a:r>
          </a:p>
        </p:txBody>
      </p:sp>
      <p:sp>
        <p:nvSpPr>
          <p:cNvPr id="31" name="Rectangle 65"/>
          <p:cNvSpPr>
            <a:spLocks noChangeArrowheads="1"/>
          </p:cNvSpPr>
          <p:nvPr/>
        </p:nvSpPr>
        <p:spPr bwMode="auto">
          <a:xfrm>
            <a:off x="6961633" y="6148629"/>
            <a:ext cx="20748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dirty="0">
                <a:latin typeface="Arial" charset="0"/>
              </a:rPr>
              <a:t>（一財）　カケンテストセンター</a:t>
            </a:r>
          </a:p>
        </p:txBody>
      </p:sp>
      <p:sp>
        <p:nvSpPr>
          <p:cNvPr id="16" name="フッター プレースホルダ 50"/>
          <p:cNvSpPr>
            <a:spLocks noGrp="1"/>
          </p:cNvSpPr>
          <p:nvPr>
            <p:ph type="ftr" sz="quarter" idx="11"/>
          </p:nvPr>
        </p:nvSpPr>
        <p:spPr>
          <a:xfrm>
            <a:off x="2627784" y="6403595"/>
            <a:ext cx="3320008" cy="365125"/>
          </a:xfrm>
        </p:spPr>
        <p:txBody>
          <a:bodyPr/>
          <a:lstStyle/>
          <a:p>
            <a:r>
              <a:rPr lang="en-US" altLang="ja-JP" sz="800" dirty="0" smtClean="0"/>
              <a:t>Copyright (C) 2017  </a:t>
            </a:r>
            <a:r>
              <a:rPr lang="en-US" altLang="ja-JP" sz="800" dirty="0" err="1" smtClean="0"/>
              <a:t>Hotate</a:t>
            </a:r>
            <a:r>
              <a:rPr lang="en-US" altLang="ja-JP" sz="800" dirty="0" err="1"/>
              <a:t>P</a:t>
            </a:r>
            <a:r>
              <a:rPr lang="en-US" altLang="ja-JP" sz="800" dirty="0" err="1" smtClean="0"/>
              <a:t>owder</a:t>
            </a:r>
            <a:r>
              <a:rPr lang="en-US" altLang="ja-JP" sz="800" dirty="0" smtClean="0"/>
              <a:t> </a:t>
            </a:r>
            <a:r>
              <a:rPr lang="ja-JP" altLang="en-US" sz="800" dirty="0" smtClean="0"/>
              <a:t> </a:t>
            </a:r>
            <a:r>
              <a:rPr lang="en-US" altLang="ja-JP" sz="800" dirty="0" smtClean="0"/>
              <a:t>Co., Inc. All Rights Reserved</a:t>
            </a:r>
            <a:endParaRPr lang="ja-JP" altLang="en-US" sz="800" dirty="0"/>
          </a:p>
        </p:txBody>
      </p:sp>
      <p:sp>
        <p:nvSpPr>
          <p:cNvPr id="20" name="正方形/長方形 19"/>
          <p:cNvSpPr/>
          <p:nvPr/>
        </p:nvSpPr>
        <p:spPr>
          <a:xfrm>
            <a:off x="6552220" y="199673"/>
            <a:ext cx="2520280" cy="276999"/>
          </a:xfrm>
          <a:prstGeom prst="rect">
            <a:avLst/>
          </a:prstGeom>
        </p:spPr>
        <p:txBody>
          <a:bodyPr wrap="square">
            <a:spAutoFit/>
          </a:bodyPr>
          <a:lstStyle/>
          <a:p>
            <a:r>
              <a:rPr lang="en-US" altLang="ja-JP" sz="1200" dirty="0" err="1" smtClean="0"/>
              <a:t>HotatePowder</a:t>
            </a:r>
            <a:r>
              <a:rPr lang="en-US" altLang="ja-JP" sz="1200" dirty="0" smtClean="0"/>
              <a:t> Inc.</a:t>
            </a:r>
            <a:endParaRPr lang="ja-JP" altLang="en-US" sz="1200" dirty="0"/>
          </a:p>
        </p:txBody>
      </p:sp>
    </p:spTree>
    <p:extLst>
      <p:ext uri="{BB962C8B-B14F-4D97-AF65-F5344CB8AC3E}">
        <p14:creationId xmlns:p14="http://schemas.microsoft.com/office/powerpoint/2010/main" val="985372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テーマ">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algn="ctr">
          <a:solidFill>
            <a:srgbClr val="FFFF00"/>
          </a:solidFill>
          <a:round/>
          <a:headEnd/>
          <a:tailEnd/>
        </a:ln>
      </a:spPr>
      <a:bodyPr wrap="none" anchor="ctr"/>
      <a:lstStyle>
        <a:defPPr algn="ctr">
          <a:defRPr kumimoji="0" sz="1400"/>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0000" tIns="46800" rIns="90000" bIns="46800" numCol="1" anchor="ctr"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ja-JP"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5089</TotalTime>
  <Pages>0</Pages>
  <Words>2797</Words>
  <Characters>0</Characters>
  <Application>Microsoft Office PowerPoint</Application>
  <DocSecurity>0</DocSecurity>
  <PresentationFormat>画面に合わせる (4:3)</PresentationFormat>
  <Lines>0</Lines>
  <Paragraphs>640</Paragraphs>
  <Slides>26</Slides>
  <Notes>7</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26</vt:i4>
      </vt:variant>
    </vt:vector>
  </HeadingPairs>
  <TitlesOfParts>
    <vt:vector size="40" baseType="lpstr">
      <vt:lpstr>HGPｺﾞｼｯｸE</vt:lpstr>
      <vt:lpstr>HGP創英角ｺﾞｼｯｸUB</vt:lpstr>
      <vt:lpstr>HGSｺﾞｼｯｸE</vt:lpstr>
      <vt:lpstr>HG丸ｺﾞｼｯｸM-PRO</vt:lpstr>
      <vt:lpstr>ＭＳ Ｐゴシック</vt:lpstr>
      <vt:lpstr>ＭＳ Ｐ明朝</vt:lpstr>
      <vt:lpstr>ＭＳ 明朝</vt:lpstr>
      <vt:lpstr>Myriad Pro</vt:lpstr>
      <vt:lpstr>Arial</vt:lpstr>
      <vt:lpstr>Calibri</vt:lpstr>
      <vt:lpstr>Century</vt:lpstr>
      <vt:lpstr>Tahoma</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各菌抑制の表現の違い</vt:lpstr>
      <vt:lpstr>PowerPoint プレゼンテーション</vt:lpstr>
      <vt:lpstr>PowerPoint プレゼンテーション</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抗菌研究所eMachines</dc:creator>
  <cp:lastModifiedBy>立花泰</cp:lastModifiedBy>
  <cp:revision>868</cp:revision>
  <cp:lastPrinted>2017-05-26T02:13:32Z</cp:lastPrinted>
  <dcterms:created xsi:type="dcterms:W3CDTF">2012-09-26T02:17:07Z</dcterms:created>
  <dcterms:modified xsi:type="dcterms:W3CDTF">2018-01-18T12:44:57Z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1041-8.1.0.3373</vt:lpwstr>
  </property>
</Properties>
</file>